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0" r:id="rId4"/>
    <p:sldId id="286" r:id="rId5"/>
    <p:sldId id="283" r:id="rId6"/>
    <p:sldId id="284" r:id="rId7"/>
    <p:sldId id="289" r:id="rId8"/>
    <p:sldId id="290" r:id="rId9"/>
    <p:sldId id="291" r:id="rId10"/>
    <p:sldId id="265" r:id="rId11"/>
    <p:sldId id="280" r:id="rId12"/>
    <p:sldId id="281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k\Documents\BSAOutdoorEthics\LNTImport\AllMEsCurrentCha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Center Membership</a:t>
            </a:r>
          </a:p>
          <a:p>
            <a:pPr>
              <a:defRPr/>
            </a:pPr>
            <a:r>
              <a:rPr lang="en-US" dirty="0"/>
              <a:t>All BSA MEs</a:t>
            </a:r>
          </a:p>
        </c:rich>
      </c:tx>
      <c:layout>
        <c:manualLayout>
          <c:xMode val="edge"/>
          <c:yMode val="edge"/>
          <c:x val="0.37006932252743463"/>
          <c:y val="2.591792656587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7469816272965873E-2"/>
          <c:y val="0.1687232076551986"/>
          <c:w val="0.87753018372703417"/>
          <c:h val="0.61351541640448293"/>
        </c:manualLayout>
      </c:layout>
      <c:area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1993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Sheet1!$M$2:$Y$2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84-43D3-89F9-B143D66B052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1995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Sheet1!$M$4:$Y$4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84-43D3-89F9-B143D66B0520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1998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Sheet1!$M$7:$Y$7</c:f>
              <c:numCache>
                <c:formatCode>General</c:formatCode>
                <c:ptCount val="13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84-43D3-89F9-B143D66B0520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1999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Sheet1!$M$8:$Y$8</c:f>
              <c:numCache>
                <c:formatCode>General</c:formatCode>
                <c:ptCount val="13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84-43D3-89F9-B143D66B0520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Sheet1!$M$9:$Y$9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84-43D3-89F9-B143D66B0520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2001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Sheet1!$M$10:$Y$10</c:f>
              <c:numCache>
                <c:formatCode>General</c:formatCode>
                <c:ptCount val="13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84-43D3-89F9-B143D66B0520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2002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Sheet1!$M$11:$Y$11</c:f>
              <c:numCache>
                <c:formatCode>General</c:formatCode>
                <c:ptCount val="13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84-43D3-89F9-B143D66B0520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2003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Sheet1!$M$12:$Y$12</c:f>
              <c:numCache>
                <c:formatCode>General</c:formatCode>
                <c:ptCount val="13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784-43D3-89F9-B143D66B0520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Sheet1!$M$13:$Y$13</c:f>
              <c:numCache>
                <c:formatCode>General</c:formatCode>
                <c:ptCount val="13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784-43D3-89F9-B143D66B0520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Sheet1!$M$14:$Y$14</c:f>
              <c:numCache>
                <c:formatCode>General</c:formatCode>
                <c:ptCount val="13"/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784-43D3-89F9-B143D66B0520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Sheet1!$M$15:$Y$15</c:f>
              <c:numCache>
                <c:formatCode>General</c:formatCode>
                <c:ptCount val="13"/>
                <c:pt idx="2">
                  <c:v>47</c:v>
                </c:pt>
                <c:pt idx="3">
                  <c:v>47</c:v>
                </c:pt>
                <c:pt idx="4">
                  <c:v>31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24</c:v>
                </c:pt>
                <c:pt idx="9">
                  <c:v>24</c:v>
                </c:pt>
                <c:pt idx="10">
                  <c:v>23</c:v>
                </c:pt>
                <c:pt idx="11">
                  <c:v>22</c:v>
                </c:pt>
                <c:pt idx="1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784-43D3-89F9-B143D66B0520}"/>
            </c:ext>
          </c:extLst>
        </c:ser>
        <c:ser>
          <c:idx val="14"/>
          <c:order val="14"/>
          <c:tx>
            <c:strRef>
              <c:f>Sheet1!$A$16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Sheet1!$M$16:$Y$16</c:f>
              <c:numCache>
                <c:formatCode>General</c:formatCode>
                <c:ptCount val="13"/>
                <c:pt idx="3">
                  <c:v>48</c:v>
                </c:pt>
                <c:pt idx="4">
                  <c:v>38</c:v>
                </c:pt>
                <c:pt idx="5">
                  <c:v>38</c:v>
                </c:pt>
                <c:pt idx="6">
                  <c:v>36</c:v>
                </c:pt>
                <c:pt idx="7">
                  <c:v>33</c:v>
                </c:pt>
                <c:pt idx="8">
                  <c:v>31</c:v>
                </c:pt>
                <c:pt idx="9">
                  <c:v>29</c:v>
                </c:pt>
                <c:pt idx="10">
                  <c:v>29</c:v>
                </c:pt>
                <c:pt idx="11">
                  <c:v>28</c:v>
                </c:pt>
                <c:pt idx="1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784-43D3-89F9-B143D66B0520}"/>
            </c:ext>
          </c:extLst>
        </c:ser>
        <c:ser>
          <c:idx val="15"/>
          <c:order val="15"/>
          <c:tx>
            <c:strRef>
              <c:f>Sheet1!$A$17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Sheet1!$M$17:$Y$17</c:f>
              <c:numCache>
                <c:formatCode>General</c:formatCode>
                <c:ptCount val="13"/>
                <c:pt idx="4">
                  <c:v>114</c:v>
                </c:pt>
                <c:pt idx="5">
                  <c:v>95</c:v>
                </c:pt>
                <c:pt idx="6">
                  <c:v>77</c:v>
                </c:pt>
                <c:pt idx="7">
                  <c:v>70</c:v>
                </c:pt>
                <c:pt idx="8">
                  <c:v>66</c:v>
                </c:pt>
                <c:pt idx="9">
                  <c:v>61</c:v>
                </c:pt>
                <c:pt idx="10">
                  <c:v>55</c:v>
                </c:pt>
                <c:pt idx="11">
                  <c:v>50</c:v>
                </c:pt>
                <c:pt idx="1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784-43D3-89F9-B143D66B0520}"/>
            </c:ext>
          </c:extLst>
        </c:ser>
        <c:ser>
          <c:idx val="16"/>
          <c:order val="16"/>
          <c:tx>
            <c:strRef>
              <c:f>Sheet1!$A$18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Sheet1!$M$18:$Y$18</c:f>
              <c:numCache>
                <c:formatCode>General</c:formatCode>
                <c:ptCount val="13"/>
                <c:pt idx="5">
                  <c:v>124</c:v>
                </c:pt>
                <c:pt idx="6">
                  <c:v>76</c:v>
                </c:pt>
                <c:pt idx="7">
                  <c:v>63</c:v>
                </c:pt>
                <c:pt idx="8">
                  <c:v>55</c:v>
                </c:pt>
                <c:pt idx="9">
                  <c:v>50</c:v>
                </c:pt>
                <c:pt idx="10">
                  <c:v>46</c:v>
                </c:pt>
                <c:pt idx="11">
                  <c:v>38</c:v>
                </c:pt>
                <c:pt idx="1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784-43D3-89F9-B143D66B0520}"/>
            </c:ext>
          </c:extLst>
        </c:ser>
        <c:ser>
          <c:idx val="17"/>
          <c:order val="17"/>
          <c:tx>
            <c:strRef>
              <c:f>Sheet1!$A$19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Sheet1!$M$19:$Y$19</c:f>
              <c:numCache>
                <c:formatCode>General</c:formatCode>
                <c:ptCount val="13"/>
                <c:pt idx="6">
                  <c:v>85</c:v>
                </c:pt>
                <c:pt idx="7">
                  <c:v>56</c:v>
                </c:pt>
                <c:pt idx="8">
                  <c:v>50</c:v>
                </c:pt>
                <c:pt idx="9">
                  <c:v>46</c:v>
                </c:pt>
                <c:pt idx="10">
                  <c:v>35</c:v>
                </c:pt>
                <c:pt idx="11">
                  <c:v>31</c:v>
                </c:pt>
                <c:pt idx="1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84-43D3-89F9-B143D66B0520}"/>
            </c:ext>
          </c:extLst>
        </c:ser>
        <c:ser>
          <c:idx val="18"/>
          <c:order val="18"/>
          <c:tx>
            <c:strRef>
              <c:f>Sheet1!$A$20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Sheet1!$M$20:$Y$20</c:f>
              <c:numCache>
                <c:formatCode>General</c:formatCode>
                <c:ptCount val="13"/>
                <c:pt idx="7">
                  <c:v>89</c:v>
                </c:pt>
                <c:pt idx="8">
                  <c:v>63</c:v>
                </c:pt>
                <c:pt idx="9">
                  <c:v>58</c:v>
                </c:pt>
                <c:pt idx="10">
                  <c:v>56</c:v>
                </c:pt>
                <c:pt idx="11">
                  <c:v>46</c:v>
                </c:pt>
                <c:pt idx="12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F784-43D3-89F9-B143D66B0520}"/>
            </c:ext>
          </c:extLst>
        </c:ser>
        <c:ser>
          <c:idx val="19"/>
          <c:order val="19"/>
          <c:tx>
            <c:strRef>
              <c:f>Sheet1!$A$21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Sheet1!$M$21:$Y$21</c:f>
              <c:numCache>
                <c:formatCode>General</c:formatCode>
                <c:ptCount val="13"/>
                <c:pt idx="8">
                  <c:v>96</c:v>
                </c:pt>
                <c:pt idx="9">
                  <c:v>65</c:v>
                </c:pt>
                <c:pt idx="10">
                  <c:v>55</c:v>
                </c:pt>
                <c:pt idx="11">
                  <c:v>45</c:v>
                </c:pt>
                <c:pt idx="1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784-43D3-89F9-B143D66B0520}"/>
            </c:ext>
          </c:extLst>
        </c:ser>
        <c:ser>
          <c:idx val="20"/>
          <c:order val="20"/>
          <c:tx>
            <c:strRef>
              <c:f>Sheet1!$A$22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Sheet1!$M$22:$Y$22</c:f>
              <c:numCache>
                <c:formatCode>General</c:formatCode>
                <c:ptCount val="13"/>
                <c:pt idx="9">
                  <c:v>66</c:v>
                </c:pt>
                <c:pt idx="10">
                  <c:v>50</c:v>
                </c:pt>
                <c:pt idx="11">
                  <c:v>44</c:v>
                </c:pt>
                <c:pt idx="1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784-43D3-89F9-B143D66B0520}"/>
            </c:ext>
          </c:extLst>
        </c:ser>
        <c:ser>
          <c:idx val="21"/>
          <c:order val="21"/>
          <c:tx>
            <c:strRef>
              <c:f>Sheet1!$A$23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>
                <a:lumMod val="80000"/>
              </a:schemeClr>
            </a:solidFill>
            <a:ln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Sheet1!$M$23:$Y$23</c:f>
              <c:numCache>
                <c:formatCode>General</c:formatCode>
                <c:ptCount val="13"/>
                <c:pt idx="10">
                  <c:v>98</c:v>
                </c:pt>
                <c:pt idx="11">
                  <c:v>59</c:v>
                </c:pt>
                <c:pt idx="1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784-43D3-89F9-B143D66B0520}"/>
            </c:ext>
          </c:extLst>
        </c:ser>
        <c:ser>
          <c:idx val="22"/>
          <c:order val="22"/>
          <c:tx>
            <c:strRef>
              <c:f>Sheet1!$A$24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>
                <a:lumMod val="80000"/>
              </a:schemeClr>
            </a:solidFill>
            <a:ln w="25400"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Sheet1!$M$24:$Y$24</c:f>
              <c:numCache>
                <c:formatCode>General</c:formatCode>
                <c:ptCount val="13"/>
                <c:pt idx="11">
                  <c:v>69</c:v>
                </c:pt>
                <c:pt idx="1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784-43D3-89F9-B143D66B0520}"/>
            </c:ext>
          </c:extLst>
        </c:ser>
        <c:ser>
          <c:idx val="23"/>
          <c:order val="23"/>
          <c:tx>
            <c:strRef>
              <c:f>Sheet1!$A$25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6">
                <a:lumMod val="80000"/>
              </a:schemeClr>
            </a:solidFill>
            <a:ln w="25400">
              <a:noFill/>
            </a:ln>
            <a:effectLst/>
          </c:spPr>
          <c:cat>
            <c:numRef>
              <c:f>Sheet1!$M$1:$Y$1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Sheet1!$M$25:$Y$25</c:f>
              <c:numCache>
                <c:formatCode>General</c:formatCode>
                <c:ptCount val="13"/>
                <c:pt idx="1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784-43D3-89F9-B143D66B0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4841263"/>
        <c:axId val="1672885135"/>
        <c:extLst>
          <c:ext xmlns:c15="http://schemas.microsoft.com/office/drawing/2012/chart" uri="{02D57815-91ED-43cb-92C2-25804820EDAC}">
            <c15:filteredArea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1994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Sheet1!$M$1:$Y$1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2004</c:v>
                      </c:pt>
                      <c:pt idx="1">
                        <c:v>2005</c:v>
                      </c:pt>
                      <c:pt idx="2">
                        <c:v>2006</c:v>
                      </c:pt>
                      <c:pt idx="3">
                        <c:v>2007</c:v>
                      </c:pt>
                      <c:pt idx="4">
                        <c:v>2008</c:v>
                      </c:pt>
                      <c:pt idx="5">
                        <c:v>2009</c:v>
                      </c:pt>
                      <c:pt idx="6">
                        <c:v>2010</c:v>
                      </c:pt>
                      <c:pt idx="7">
                        <c:v>2011</c:v>
                      </c:pt>
                      <c:pt idx="8">
                        <c:v>2012</c:v>
                      </c:pt>
                      <c:pt idx="9">
                        <c:v>2013</c:v>
                      </c:pt>
                      <c:pt idx="10">
                        <c:v>2014</c:v>
                      </c:pt>
                      <c:pt idx="11">
                        <c:v>2015</c:v>
                      </c:pt>
                      <c:pt idx="12">
                        <c:v>2016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Sheet1!$M$3:$Y$3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F784-43D3-89F9-B143D66B0520}"/>
                  </c:ext>
                </c:extLst>
              </c15:ser>
            </c15:filteredAreaSeries>
            <c15:filteredArea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1996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Sheet1!$M$1:$Y$1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2004</c:v>
                      </c:pt>
                      <c:pt idx="1">
                        <c:v>2005</c:v>
                      </c:pt>
                      <c:pt idx="2">
                        <c:v>2006</c:v>
                      </c:pt>
                      <c:pt idx="3">
                        <c:v>2007</c:v>
                      </c:pt>
                      <c:pt idx="4">
                        <c:v>2008</c:v>
                      </c:pt>
                      <c:pt idx="5">
                        <c:v>2009</c:v>
                      </c:pt>
                      <c:pt idx="6">
                        <c:v>2010</c:v>
                      </c:pt>
                      <c:pt idx="7">
                        <c:v>2011</c:v>
                      </c:pt>
                      <c:pt idx="8">
                        <c:v>2012</c:v>
                      </c:pt>
                      <c:pt idx="9">
                        <c:v>2013</c:v>
                      </c:pt>
                      <c:pt idx="10">
                        <c:v>2014</c:v>
                      </c:pt>
                      <c:pt idx="11">
                        <c:v>2015</c:v>
                      </c:pt>
                      <c:pt idx="12">
                        <c:v>2016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Sheet1!$M$5:$Y$5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F784-43D3-89F9-B143D66B0520}"/>
                  </c:ext>
                </c:extLst>
              </c15:ser>
            </c15:filteredAreaSeries>
            <c15:filteredArea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1997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Sheet1!$M$1:$Y$1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2004</c:v>
                      </c:pt>
                      <c:pt idx="1">
                        <c:v>2005</c:v>
                      </c:pt>
                      <c:pt idx="2">
                        <c:v>2006</c:v>
                      </c:pt>
                      <c:pt idx="3">
                        <c:v>2007</c:v>
                      </c:pt>
                      <c:pt idx="4">
                        <c:v>2008</c:v>
                      </c:pt>
                      <c:pt idx="5">
                        <c:v>2009</c:v>
                      </c:pt>
                      <c:pt idx="6">
                        <c:v>2010</c:v>
                      </c:pt>
                      <c:pt idx="7">
                        <c:v>2011</c:v>
                      </c:pt>
                      <c:pt idx="8">
                        <c:v>2012</c:v>
                      </c:pt>
                      <c:pt idx="9">
                        <c:v>2013</c:v>
                      </c:pt>
                      <c:pt idx="10">
                        <c:v>2014</c:v>
                      </c:pt>
                      <c:pt idx="11">
                        <c:v>2015</c:v>
                      </c:pt>
                      <c:pt idx="12">
                        <c:v>2016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Sheet1!$M$6:$Y$6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F784-43D3-89F9-B143D66B0520}"/>
                  </c:ext>
                </c:extLst>
              </c15:ser>
            </c15:filteredAreaSeries>
            <c15:filteredAreaSeries>
              <c15:ser>
                <c:idx val="24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2017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 w="25400">
                    <a:noFill/>
                  </a:ln>
                  <a:effectLst/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Sheet1!$M$1:$Y$1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2004</c:v>
                      </c:pt>
                      <c:pt idx="1">
                        <c:v>2005</c:v>
                      </c:pt>
                      <c:pt idx="2">
                        <c:v>2006</c:v>
                      </c:pt>
                      <c:pt idx="3">
                        <c:v>2007</c:v>
                      </c:pt>
                      <c:pt idx="4">
                        <c:v>2008</c:v>
                      </c:pt>
                      <c:pt idx="5">
                        <c:v>2009</c:v>
                      </c:pt>
                      <c:pt idx="6">
                        <c:v>2010</c:v>
                      </c:pt>
                      <c:pt idx="7">
                        <c:v>2011</c:v>
                      </c:pt>
                      <c:pt idx="8">
                        <c:v>2012</c:v>
                      </c:pt>
                      <c:pt idx="9">
                        <c:v>2013</c:v>
                      </c:pt>
                      <c:pt idx="10">
                        <c:v>2014</c:v>
                      </c:pt>
                      <c:pt idx="11">
                        <c:v>2015</c:v>
                      </c:pt>
                      <c:pt idx="12">
                        <c:v>2016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Sheet1!$M$26:$Y$26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F784-43D3-89F9-B143D66B0520}"/>
                  </c:ext>
                </c:extLst>
              </c15:ser>
            </c15:filteredAreaSeries>
          </c:ext>
        </c:extLst>
      </c:areaChart>
      <c:catAx>
        <c:axId val="16148412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2885135"/>
        <c:crosses val="autoZero"/>
        <c:auto val="1"/>
        <c:lblAlgn val="ctr"/>
        <c:lblOffset val="100"/>
        <c:noMultiLvlLbl val="0"/>
      </c:catAx>
      <c:valAx>
        <c:axId val="1672885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484126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356B-E9FE-4569-BC29-6E1AE1C39ECE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30B62-626F-4037-8D29-CBDCD5AF0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1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849DA-73E7-4170-ACF1-744ED07B4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EDAEA-1C65-4D6C-B478-C5164CBEF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2409-08F3-45C7-B591-3B101F391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44C8-7696-4EBC-80C6-37E72E2E8BD8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6593F-087E-4714-9D70-47CB84E4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08540-06A4-48B9-963C-37CA7C3B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9818-41DA-4738-A0A9-597A30995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22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9E052-2165-47A0-9241-300DC087A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F64374-23E3-404D-B614-F5C0A349A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48E55-F75F-4017-9937-682D40D5F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CD2D1-6CC3-47EE-9445-33AD049E2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04B55-405E-4E1A-AC24-B085379D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17725B-CC97-46DB-B462-9D533625677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96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F5B141-B97A-4221-B629-FEF19FF787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9815FF-2764-454B-98E6-619086793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1AA50-52FC-48FA-B194-E4320034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FC4E3-4423-4BF5-9F16-66D5F496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08759-2762-4104-843A-BA1CB712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38212-CC92-4935-88BC-C44BBFE84AD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887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8AA2FC-6FBE-4F4B-903E-531139494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F00B3B4-67D6-4ACE-BDCF-34C2D4A91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691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4AB37-B597-41CC-8423-257C577F2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EFA94-9124-4E75-836D-85094F6C2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E3FAB-D52D-4904-A469-A5C2D5A01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08D80-0B14-42DB-84DA-A39312B40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A843D-5B63-419E-A68F-F1F5EB80E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8121C-6355-4047-B16C-AD91F71D408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09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F951-10D3-4F01-9440-3A330179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D210C-B0D3-4A60-9CB6-C398AEC25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74097-E713-4C3F-B08B-582B64BD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E2F3-8D17-4E4C-B466-067F7B71A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D4A44-65FF-4D2A-9CF0-BFF7F14F0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B47906-F326-4B05-B836-12ED68588C6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60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64917-98B6-4466-A521-0E20A0117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DD8FB-3F12-489B-AC08-B70F6367F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47BBE5-7749-43F6-8CA9-73B6E7E63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C966B-F31C-4AFF-BF84-08D4869A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F8A8D-AD76-44A7-8588-278C62CD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058CF7-3852-4709-8C70-BFD75542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133C0-125B-4FFE-8822-B28314FB78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61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0FE8A-E235-4CD4-9C1C-9510EA93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C7B3F-86CD-46AE-8003-7400E384C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7879E8-15C7-4458-BC5F-003F0A268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05398-1458-4EB3-93C4-8EE733E48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56D13-5C2E-489B-990C-4D32032D8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24796D-754D-457F-91A6-B2FB100B8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F96D53-2CB4-4042-962B-8332517F0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A5FDB9-E68C-40D6-95D9-7B822DE83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70035-1CB8-4106-BA03-0B4B0197F85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288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39DE0-B769-416B-AFF0-E17F555A8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90DFEC-8D1B-44B4-97C3-88AE1B2F8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5BA68-4501-4A77-AA11-4403C515D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0B69EC-CE42-4631-B11A-CC9DFA89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86956B-5CE0-4241-85EE-52669A2FF9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245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48ED3-FB89-484F-B7A4-16DA5A23D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981AB9-9018-4ACB-AF9E-A88D38BA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A9911-406F-41A9-9E22-8876B15EE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63E1C-0EA5-4BC9-9699-35B4097BDB3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4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2C384-B21C-4BA3-8EA3-EA2E9166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A2DAC-5208-4685-9804-E4DC359B8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88500-7C02-42C6-AC17-D2665B51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933A0-67DF-4A9A-981E-AADE0D89C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7101E-CE38-41DF-A031-13C7EC675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027B5-0266-4D08-87FA-7BA30507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FF1E1A-7EA6-45BA-87D2-DFE7C88A4E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67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2CEFF-37E9-4B2C-B8E8-31D123432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823223-461C-4D13-B25D-6EDA731CA3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8CE764-DA50-4D5B-BC20-1A496A629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A48CF-1D0F-44C7-98AA-36B09F98A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DE2ED-2D33-4AA0-A5D1-E0E42CA2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CAEE5-BFC6-4F98-98BF-8097158E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9BBA5-F5CF-49C1-B2D8-15F44F4C58C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75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6D5959-E648-4A73-AE47-BC5196715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14252-73B3-4675-970F-9D4D4B945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CDDEE-E003-4C1A-A2C4-CDC23F6DAF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63BF3-0A7F-4FB2-AC69-D7CAA22842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DDE64-10F1-4AE7-8DAE-B2DAB1346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9E3ED4-3C5D-42F7-AC40-601F579912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8" descr="OE_logo300">
            <a:extLst>
              <a:ext uri="{FF2B5EF4-FFF2-40B4-BE49-F238E27FC236}">
                <a16:creationId xmlns:a16="http://schemas.microsoft.com/office/drawing/2014/main" id="{7B682665-AC42-4428-89D7-11FECB76D4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15240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223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48827CB-F21E-4E07-91C5-7F815D5434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676400"/>
          </a:xfrm>
        </p:spPr>
        <p:txBody>
          <a:bodyPr anchor="ctr"/>
          <a:lstStyle/>
          <a:p>
            <a:pPr eaLnBrk="1" hangingPunct="1"/>
            <a:r>
              <a:rPr lang="en-US" altLang="en-US" sz="4400" dirty="0"/>
              <a:t>BSA Outdoor Ethics</a:t>
            </a:r>
            <a:br>
              <a:rPr lang="en-US" altLang="en-US" sz="4400" dirty="0"/>
            </a:br>
            <a:r>
              <a:rPr lang="en-US" altLang="en-US" sz="4400" dirty="0"/>
              <a:t>Website Update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A8B7B25-9ADE-42FC-B3BB-F86C907931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236482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October 2018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Mark Hammer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95E112-1E70-4238-9163-C3FD2EA72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365126"/>
            <a:ext cx="6762750" cy="1325563"/>
          </a:xfrm>
        </p:spPr>
        <p:txBody>
          <a:bodyPr/>
          <a:lstStyle/>
          <a:p>
            <a:pPr>
              <a:defRPr/>
            </a:pPr>
            <a:r>
              <a:rPr lang="en-US" altLang="en-US" sz="4000" dirty="0"/>
              <a:t>OETF Data Analysis </a:t>
            </a:r>
            <a:br>
              <a:rPr lang="en-US" altLang="en-US" sz="4000" dirty="0"/>
            </a:br>
            <a:r>
              <a:rPr lang="en-US" altLang="en-US" sz="3600" dirty="0"/>
              <a:t>ME Membership Renewal</a:t>
            </a:r>
            <a:endParaRPr lang="en-US" sz="40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E10EAB5-5D3F-4242-BDB1-EE425AB811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014411"/>
              </p:ext>
            </p:extLst>
          </p:nvPr>
        </p:nvGraphicFramePr>
        <p:xfrm>
          <a:off x="628650" y="1828800"/>
          <a:ext cx="782955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65126"/>
            <a:ext cx="668655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b="1" dirty="0"/>
              <a:t>Admin Functions - New</a:t>
            </a:r>
            <a:endParaRPr lang="en-US" altLang="en-US" sz="32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534400" cy="3992563"/>
          </a:xfrm>
        </p:spPr>
        <p:txBody>
          <a:bodyPr>
            <a:normAutofit lnSpcReduction="10000"/>
          </a:bodyPr>
          <a:lstStyle/>
          <a:p>
            <a:pPr>
              <a:spcBef>
                <a:spcPct val="40000"/>
              </a:spcBef>
            </a:pPr>
            <a:r>
              <a:rPr lang="en-US" altLang="en-US" dirty="0"/>
              <a:t>List by Course, Multiple Selections</a:t>
            </a:r>
          </a:p>
          <a:p>
            <a:pPr>
              <a:spcBef>
                <a:spcPct val="40000"/>
              </a:spcBef>
            </a:pPr>
            <a:r>
              <a:rPr lang="en-US" altLang="en-US" dirty="0"/>
              <a:t>Email / Mail-Merge Lists</a:t>
            </a:r>
          </a:p>
          <a:p>
            <a:pPr>
              <a:spcBef>
                <a:spcPct val="40000"/>
              </a:spcBef>
            </a:pPr>
            <a:r>
              <a:rPr lang="en-US" altLang="en-US" dirty="0"/>
              <a:t>Temporary Access to </a:t>
            </a:r>
            <a:r>
              <a:rPr lang="en-US" altLang="en-US"/>
              <a:t>Center data </a:t>
            </a:r>
            <a:r>
              <a:rPr lang="en-US" altLang="en-US" dirty="0"/>
              <a:t>on our MEs</a:t>
            </a:r>
          </a:p>
          <a:p>
            <a:pPr>
              <a:spcBef>
                <a:spcPct val="40000"/>
              </a:spcBef>
            </a:pPr>
            <a:r>
              <a:rPr lang="en-US" altLang="en-US" dirty="0"/>
              <a:t>Region / Area Status Overview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2017 Annual Report Data </a:t>
            </a:r>
            <a:r>
              <a:rPr lang="en-US" altLang="en-US" sz="2000" dirty="0"/>
              <a:t>(limited)</a:t>
            </a:r>
          </a:p>
          <a:p>
            <a:pPr>
              <a:spcBef>
                <a:spcPct val="40000"/>
              </a:spcBef>
            </a:pPr>
            <a:r>
              <a:rPr lang="en-US" altLang="en-US" dirty="0"/>
              <a:t>ME Course Advancement Report Generation</a:t>
            </a:r>
            <a:br>
              <a:rPr lang="en-US" altLang="en-US" sz="2400" dirty="0"/>
            </a:br>
            <a:endParaRPr lang="en-US" altLang="en-US" dirty="0"/>
          </a:p>
          <a:p>
            <a:pPr>
              <a:spcBef>
                <a:spcPct val="4000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30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365126"/>
            <a:ext cx="676275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b="1" dirty="0"/>
              <a:t>Recent / Proposed Projects</a:t>
            </a:r>
            <a:endParaRPr lang="en-US" altLang="en-US" sz="32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610600" cy="422116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en-US" altLang="en-US" sz="3000" dirty="0"/>
              <a:t>OEA Toolbox </a:t>
            </a:r>
            <a:r>
              <a:rPr lang="en-US" altLang="en-US" sz="2400" dirty="0"/>
              <a:t>(Council and Area OEAs)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OE Contacts in Council and Area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Annual Report(s)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Course/Event Reporting throughout year, </a:t>
            </a:r>
            <a:br>
              <a:rPr lang="en-US" altLang="en-US" dirty="0"/>
            </a:br>
            <a:r>
              <a:rPr lang="en-US" altLang="en-US" dirty="0"/>
              <a:t>Reports, Admin, Summary Tools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Event Registration/Payment, Reports </a:t>
            </a:r>
            <a:r>
              <a:rPr lang="en-US" altLang="en-US" sz="2400" dirty="0"/>
              <a:t>(Adv Report, Roster &gt; Center), </a:t>
            </a:r>
            <a:r>
              <a:rPr lang="en-US" altLang="en-US" dirty="0"/>
              <a:t>Admin </a:t>
            </a:r>
            <a:r>
              <a:rPr lang="en-US" altLang="en-US" sz="2400" dirty="0"/>
              <a:t>   </a:t>
            </a:r>
            <a:r>
              <a:rPr lang="en-US" altLang="en-US" sz="2400" dirty="0">
                <a:solidFill>
                  <a:schemeClr val="accent6">
                    <a:lumMod val="75000"/>
                  </a:schemeClr>
                </a:solidFill>
              </a:rPr>
              <a:t>(available – Beta testers?)</a:t>
            </a:r>
          </a:p>
          <a:p>
            <a:pPr lvl="1">
              <a:spcBef>
                <a:spcPct val="40000"/>
              </a:spcBef>
            </a:pPr>
            <a:r>
              <a:rPr lang="en-US" altLang="en-US" sz="3000" dirty="0"/>
              <a:t>Your Ideas?</a:t>
            </a:r>
          </a:p>
          <a:p>
            <a:pPr lvl="1">
              <a:spcBef>
                <a:spcPct val="40000"/>
              </a:spcBef>
            </a:pPr>
            <a:endParaRPr lang="en-US" altLang="en-US" sz="3000" dirty="0"/>
          </a:p>
          <a:p>
            <a:pPr>
              <a:spcBef>
                <a:spcPct val="40000"/>
              </a:spcBef>
            </a:pPr>
            <a:r>
              <a:rPr lang="en-US" altLang="en-US" sz="3400" dirty="0"/>
              <a:t>Annual Reporting Updates</a:t>
            </a:r>
          </a:p>
          <a:p>
            <a:pPr lvl="1">
              <a:spcBef>
                <a:spcPct val="40000"/>
              </a:spcBef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618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7F651977-F720-4D1D-895B-2C62F9BA2F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Future Projects</a:t>
            </a:r>
            <a:endParaRPr lang="en-US" altLang="en-US" sz="2800" dirty="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B2380139-5CF3-46DF-A092-2CE281BF4C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8077200" cy="4343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10000"/>
              </a:lnSpc>
              <a:spcBef>
                <a:spcPct val="40000"/>
              </a:spcBef>
            </a:pPr>
            <a:r>
              <a:rPr lang="en-US" altLang="en-US" sz="3000" dirty="0"/>
              <a:t>Annual “</a:t>
            </a:r>
            <a:r>
              <a:rPr lang="en-US" altLang="en-US" sz="3000" dirty="0" err="1"/>
              <a:t>Rechartering</a:t>
            </a:r>
            <a:r>
              <a:rPr lang="en-US" altLang="en-US" sz="3000" dirty="0"/>
              <a:t>” of our MEs/MTTs/COEAs</a:t>
            </a:r>
          </a:p>
          <a:p>
            <a:pPr lvl="1">
              <a:lnSpc>
                <a:spcPct val="110000"/>
              </a:lnSpc>
              <a:spcBef>
                <a:spcPct val="40000"/>
              </a:spcBef>
            </a:pPr>
            <a:r>
              <a:rPr lang="en-US" altLang="en-US" dirty="0"/>
              <a:t>Individual first, COEA follow-up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Area/Region OEA access to Area status overview</a:t>
            </a:r>
            <a:endParaRPr lang="en-US" altLang="en-US" sz="22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3000" dirty="0"/>
              <a:t>OE Newsletter Subscription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sz="3000" dirty="0"/>
          </a:p>
          <a:p>
            <a:pPr>
              <a:spcBef>
                <a:spcPct val="40000"/>
              </a:spcBef>
            </a:pPr>
            <a:r>
              <a:rPr lang="en-US" altLang="en-US" sz="3000" dirty="0"/>
              <a:t>Contributed Resources?</a:t>
            </a:r>
          </a:p>
          <a:p>
            <a:pPr>
              <a:spcBef>
                <a:spcPct val="40000"/>
              </a:spcBef>
            </a:pPr>
            <a:r>
              <a:rPr lang="en-US" altLang="en-US" sz="3000" dirty="0"/>
              <a:t>Updated </a:t>
            </a:r>
            <a:r>
              <a:rPr lang="en-US" altLang="en-US" sz="3000" dirty="0" err="1"/>
              <a:t>Powerpoint</a:t>
            </a:r>
            <a:r>
              <a:rPr lang="en-US" altLang="en-US" sz="3000" dirty="0"/>
              <a:t> </a:t>
            </a:r>
            <a:r>
              <a:rPr lang="en-US" altLang="en-US" sz="3000" dirty="0" err="1"/>
              <a:t>slidesets</a:t>
            </a:r>
            <a:r>
              <a:rPr lang="en-US" altLang="en-US" sz="3000" dirty="0"/>
              <a:t> </a:t>
            </a:r>
            <a:r>
              <a:rPr lang="en-US" altLang="en-US" sz="2400" dirty="0"/>
              <a:t>(OE Subcommittee)</a:t>
            </a:r>
          </a:p>
          <a:p>
            <a:pPr>
              <a:spcBef>
                <a:spcPct val="40000"/>
              </a:spcBef>
            </a:pPr>
            <a:r>
              <a:rPr lang="en-US" altLang="en-US" sz="3000" dirty="0"/>
              <a:t>Marketing tools?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75D4557-CEEB-4DB6-BF0F-90AC9A4F9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/>
              <a:t>Overview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F19E36D-0D3D-4B25-B899-BD1C0735A9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8229600" cy="4297363"/>
          </a:xfrm>
        </p:spPr>
        <p:txBody>
          <a:bodyPr>
            <a:normAutofit/>
          </a:bodyPr>
          <a:lstStyle/>
          <a:p>
            <a:pPr eaLnBrk="1" hangingPunct="1">
              <a:spcBef>
                <a:spcPct val="40000"/>
              </a:spcBef>
            </a:pPr>
            <a:r>
              <a:rPr lang="en-US" altLang="en-US" sz="3600" dirty="0"/>
              <a:t>General Website Updates</a:t>
            </a:r>
          </a:p>
          <a:p>
            <a:pPr lvl="1">
              <a:spcBef>
                <a:spcPct val="40000"/>
              </a:spcBef>
            </a:pPr>
            <a:r>
              <a:rPr lang="en-US" altLang="en-US" sz="3200" dirty="0"/>
              <a:t>BSA Outdoor Programs Website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3600" dirty="0"/>
              <a:t>BSA OE &lt;&gt; Center Database Comparison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3600" dirty="0"/>
              <a:t>Admin Functions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3600" dirty="0"/>
              <a:t>Recent / Future Projects</a:t>
            </a:r>
            <a:endParaRPr lang="en-US" altLang="en-US" sz="2800" dirty="0"/>
          </a:p>
          <a:p>
            <a:pPr eaLnBrk="1" hangingPunct="1">
              <a:spcBef>
                <a:spcPct val="40000"/>
              </a:spcBef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b="1" dirty="0"/>
              <a:t>General Website</a:t>
            </a:r>
            <a:endParaRPr lang="en-US" altLang="en-US" sz="32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534400" cy="42211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3200" dirty="0"/>
              <a:t>Home Page = News + upcoming events (+links</a:t>
            </a:r>
            <a:r>
              <a:rPr lang="en-US" altLang="en-US" dirty="0"/>
              <a:t>)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Removed separate News Page </a:t>
            </a:r>
          </a:p>
          <a:p>
            <a:pPr>
              <a:spcBef>
                <a:spcPct val="40000"/>
              </a:spcBef>
            </a:pPr>
            <a:r>
              <a:rPr lang="en-US" altLang="en-US" sz="3000" dirty="0"/>
              <a:t>Reorganized Resources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From one huge page to smaller sections, separate pages for courses, and more info.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Added Resources (OE Guide motivation)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More Resources …</a:t>
            </a:r>
          </a:p>
          <a:p>
            <a:pPr>
              <a:spcBef>
                <a:spcPct val="40000"/>
              </a:spcBef>
            </a:pPr>
            <a:r>
              <a:rPr lang="en-US" altLang="en-US" sz="2800" dirty="0"/>
              <a:t>Course Promotion Guidance, Logo Clipart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b="1" dirty="0"/>
              <a:t>General Website</a:t>
            </a:r>
            <a:endParaRPr lang="en-US" altLang="en-US" sz="32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534400" cy="42211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3200" dirty="0"/>
              <a:t>Some ppt updates – (need more)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3200" dirty="0"/>
              <a:t>Master Educator Course Hosting Process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dirty="0"/>
              <a:t>Resources for ME Course Instructors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3200" dirty="0"/>
              <a:t>Updated Forms, Cards, </a:t>
            </a:r>
            <a:r>
              <a:rPr lang="en-US" altLang="en-US" sz="3200" dirty="0" err="1"/>
              <a:t>etc</a:t>
            </a:r>
            <a:endParaRPr lang="en-US" altLang="en-US" sz="3200" dirty="0"/>
          </a:p>
          <a:p>
            <a:pPr>
              <a:spcBef>
                <a:spcPct val="40000"/>
              </a:spcBef>
            </a:pPr>
            <a:r>
              <a:rPr lang="en-US" altLang="en-US" dirty="0"/>
              <a:t>Ongoing course postings, ME Course list</a:t>
            </a:r>
          </a:p>
          <a:p>
            <a:pPr>
              <a:spcBef>
                <a:spcPct val="40000"/>
              </a:spcBef>
            </a:pPr>
            <a:r>
              <a:rPr lang="en-US" altLang="en-US" dirty="0"/>
              <a:t>Mobile-Friendly,</a:t>
            </a:r>
            <a:r>
              <a:rPr lang="en-US" altLang="en-US" sz="2800" dirty="0"/>
              <a:t> Infrastructure  (popular pages)</a:t>
            </a:r>
          </a:p>
          <a:p>
            <a:pPr>
              <a:spcBef>
                <a:spcPct val="40000"/>
              </a:spcBef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4383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65126"/>
            <a:ext cx="6686550" cy="1325563"/>
          </a:xfrm>
        </p:spPr>
        <p:txBody>
          <a:bodyPr>
            <a:normAutofit/>
          </a:bodyPr>
          <a:lstStyle/>
          <a:p>
            <a:r>
              <a:rPr lang="en-US" altLang="en-US" sz="4400" b="1" dirty="0"/>
              <a:t>BSA &lt;&gt; OE &lt;&gt; Center</a:t>
            </a:r>
            <a:br>
              <a:rPr lang="en-US" altLang="en-US" sz="4400" b="1" dirty="0"/>
            </a:br>
            <a:r>
              <a:rPr lang="en-US" altLang="en-US" sz="4400" b="1" dirty="0"/>
              <a:t>Website Approach</a:t>
            </a:r>
            <a:endParaRPr lang="en-US" altLang="en-US" sz="32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534400" cy="47244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40000"/>
              </a:spcBef>
            </a:pPr>
            <a:r>
              <a:rPr lang="en-US" altLang="en-US" b="1" dirty="0"/>
              <a:t>LNT.org </a:t>
            </a:r>
            <a:r>
              <a:rPr lang="en-US" altLang="en-US" dirty="0"/>
              <a:t>- Leave No Trace Center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General Leave No Trace, Resources, …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Resources for Scouting …</a:t>
            </a:r>
          </a:p>
          <a:p>
            <a:pPr>
              <a:lnSpc>
                <a:spcPct val="170000"/>
              </a:lnSpc>
              <a:spcBef>
                <a:spcPct val="40000"/>
              </a:spcBef>
            </a:pPr>
            <a:r>
              <a:rPr lang="en-US" altLang="en-US" b="1" dirty="0"/>
              <a:t>Scouting.org </a:t>
            </a:r>
            <a:r>
              <a:rPr lang="en-US" altLang="en-US" dirty="0"/>
              <a:t>- General OE Program Information</a:t>
            </a:r>
          </a:p>
          <a:p>
            <a:pPr lvl="1">
              <a:spcBef>
                <a:spcPct val="40000"/>
              </a:spcBef>
            </a:pPr>
            <a:r>
              <a:rPr lang="en-US" altLang="en-US" sz="3200" dirty="0"/>
              <a:t>Overview, Awards, OE Guide Handbook</a:t>
            </a:r>
          </a:p>
          <a:p>
            <a:pPr lvl="1">
              <a:spcBef>
                <a:spcPct val="40000"/>
              </a:spcBef>
            </a:pPr>
            <a:r>
              <a:rPr lang="en-US" altLang="en-US" sz="3200" dirty="0"/>
              <a:t>Basic Leave No Trace, TL!, OC, Land Ethic, …</a:t>
            </a:r>
          </a:p>
          <a:p>
            <a:pPr lvl="1">
              <a:spcBef>
                <a:spcPct val="40000"/>
              </a:spcBef>
            </a:pPr>
            <a:r>
              <a:rPr lang="en-US" altLang="en-US" sz="3200" dirty="0"/>
              <a:t>Training Overview, Activity Guide, Resource Links </a:t>
            </a:r>
          </a:p>
          <a:p>
            <a:pPr>
              <a:lnSpc>
                <a:spcPct val="170000"/>
              </a:lnSpc>
              <a:spcBef>
                <a:spcPct val="40000"/>
              </a:spcBef>
            </a:pPr>
            <a:r>
              <a:rPr lang="en-US" altLang="en-US" b="1" dirty="0"/>
              <a:t>OutdoorEthics-BSA.org </a:t>
            </a:r>
          </a:p>
          <a:p>
            <a:pPr lvl="1">
              <a:spcBef>
                <a:spcPct val="40000"/>
              </a:spcBef>
            </a:pPr>
            <a:r>
              <a:rPr lang="en-US" altLang="en-US" dirty="0"/>
              <a:t>Resources for those teaching and promoting OE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E7E6791-2D9F-452C-B09D-936282304332}"/>
              </a:ext>
            </a:extLst>
          </p:cNvPr>
          <p:cNvCxnSpPr>
            <a:cxnSpLocks/>
          </p:cNvCxnSpPr>
          <p:nvPr/>
        </p:nvCxnSpPr>
        <p:spPr>
          <a:xfrm>
            <a:off x="1905000" y="2895600"/>
            <a:ext cx="380999" cy="10668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DDC935D-A06D-4A05-8DF4-7BBF26DEDF90}"/>
              </a:ext>
            </a:extLst>
          </p:cNvPr>
          <p:cNvCxnSpPr>
            <a:cxnSpLocks/>
          </p:cNvCxnSpPr>
          <p:nvPr/>
        </p:nvCxnSpPr>
        <p:spPr>
          <a:xfrm>
            <a:off x="1905000" y="2895600"/>
            <a:ext cx="0" cy="30480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1DE8587-704A-4D28-9859-6009D42BF3AB}"/>
              </a:ext>
            </a:extLst>
          </p:cNvPr>
          <p:cNvCxnSpPr>
            <a:cxnSpLocks/>
          </p:cNvCxnSpPr>
          <p:nvPr/>
        </p:nvCxnSpPr>
        <p:spPr>
          <a:xfrm flipH="1">
            <a:off x="3886200" y="5105400"/>
            <a:ext cx="2343152" cy="8382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4D2CAA2-3977-4181-99B9-B1AEFF3F1271}"/>
              </a:ext>
            </a:extLst>
          </p:cNvPr>
          <p:cNvCxnSpPr>
            <a:cxnSpLocks/>
          </p:cNvCxnSpPr>
          <p:nvPr/>
        </p:nvCxnSpPr>
        <p:spPr>
          <a:xfrm flipH="1" flipV="1">
            <a:off x="2667000" y="2590800"/>
            <a:ext cx="3562352" cy="25146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3A3F0AD-9F0C-40CF-9A2B-9F2D28500356}"/>
              </a:ext>
            </a:extLst>
          </p:cNvPr>
          <p:cNvCxnSpPr>
            <a:cxnSpLocks/>
          </p:cNvCxnSpPr>
          <p:nvPr/>
        </p:nvCxnSpPr>
        <p:spPr>
          <a:xfrm flipH="1" flipV="1">
            <a:off x="2895600" y="4343400"/>
            <a:ext cx="1543049" cy="16764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96BC4B2-4F8D-4D29-9D06-DF38CCE62027}"/>
              </a:ext>
            </a:extLst>
          </p:cNvPr>
          <p:cNvCxnSpPr>
            <a:cxnSpLocks/>
          </p:cNvCxnSpPr>
          <p:nvPr/>
        </p:nvCxnSpPr>
        <p:spPr>
          <a:xfrm flipH="1" flipV="1">
            <a:off x="3829048" y="2667000"/>
            <a:ext cx="628655" cy="33528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CF973DA-BDCF-4465-8587-2D60E667742D}"/>
              </a:ext>
            </a:extLst>
          </p:cNvPr>
          <p:cNvCxnSpPr>
            <a:cxnSpLocks/>
          </p:cNvCxnSpPr>
          <p:nvPr/>
        </p:nvCxnSpPr>
        <p:spPr>
          <a:xfrm flipV="1">
            <a:off x="4438649" y="5448300"/>
            <a:ext cx="4076701" cy="57150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51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b="1" dirty="0"/>
              <a:t>BSA Website – OE Info</a:t>
            </a:r>
            <a:endParaRPr lang="en-US" altLang="en-US" sz="32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28307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3200" dirty="0"/>
              <a:t>C</a:t>
            </a:r>
            <a:r>
              <a:rPr lang="en-US" altLang="en-US" sz="3600" dirty="0"/>
              <a:t>enter Links – 2015</a:t>
            </a:r>
          </a:p>
          <a:p>
            <a:pPr eaLnBrk="1" hangingPunct="1">
              <a:lnSpc>
                <a:spcPct val="170000"/>
              </a:lnSpc>
              <a:spcBef>
                <a:spcPct val="40000"/>
              </a:spcBef>
            </a:pPr>
            <a:r>
              <a:rPr lang="en-US" altLang="en-US" sz="3600" dirty="0"/>
              <a:t>BSA Website Content and Links</a:t>
            </a:r>
          </a:p>
          <a:p>
            <a:pPr lvl="1">
              <a:spcBef>
                <a:spcPct val="40000"/>
              </a:spcBef>
            </a:pPr>
            <a:r>
              <a:rPr lang="en-US" altLang="en-US" sz="3600" dirty="0"/>
              <a:t>Pending since 2015 . . .</a:t>
            </a:r>
          </a:p>
          <a:p>
            <a:pPr lvl="1">
              <a:spcBef>
                <a:spcPct val="40000"/>
              </a:spcBef>
            </a:pPr>
            <a:r>
              <a:rPr lang="en-US" altLang="en-US" sz="3600" dirty="0"/>
              <a:t>Awards Updates – June</a:t>
            </a:r>
          </a:p>
          <a:p>
            <a:pPr lvl="1">
              <a:spcBef>
                <a:spcPct val="40000"/>
              </a:spcBef>
            </a:pPr>
            <a:r>
              <a:rPr lang="en-US" altLang="en-US" sz="3600" dirty="0"/>
              <a:t>Overview, Resources, … Aug 31!     </a:t>
            </a:r>
          </a:p>
          <a:p>
            <a:pPr lvl="2">
              <a:spcBef>
                <a:spcPct val="40000"/>
              </a:spcBef>
            </a:pPr>
            <a:endParaRPr lang="en-US" altLang="en-US" sz="2800" dirty="0"/>
          </a:p>
          <a:p>
            <a:pPr>
              <a:spcBef>
                <a:spcPct val="40000"/>
              </a:spcBef>
            </a:pPr>
            <a:r>
              <a:rPr lang="en-US" altLang="en-US" sz="2800" dirty="0"/>
              <a:t>Thanks to Rob Kolb, Brian Hess, and Eric </a:t>
            </a:r>
            <a:r>
              <a:rPr lang="en-US" altLang="en-US" sz="2800" dirty="0" err="1"/>
              <a:t>Hiser</a:t>
            </a:r>
            <a:r>
              <a:rPr lang="en-US" altLang="en-US" sz="2800" dirty="0"/>
              <a:t> for helping with the requested updates!</a:t>
            </a:r>
          </a:p>
          <a:p>
            <a:pPr marL="0" indent="0" eaLnBrk="1" hangingPunct="1">
              <a:lnSpc>
                <a:spcPct val="90000"/>
              </a:lnSpc>
              <a:spcBef>
                <a:spcPct val="40000"/>
              </a:spcBef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7042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365126"/>
            <a:ext cx="645795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/>
              <a:t>Leave No Trace Center</a:t>
            </a:r>
            <a:br>
              <a:rPr lang="en-US" altLang="en-US" sz="3600" b="1" dirty="0"/>
            </a:br>
            <a:r>
              <a:rPr lang="en-US" altLang="en-US" sz="3600" b="1" dirty="0"/>
              <a:t>Database Comparison/Update</a:t>
            </a:r>
            <a:endParaRPr lang="en-US" altLang="en-US" sz="24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534400" cy="39163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2800" dirty="0"/>
              <a:t>2017 Project – Completed in December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Peter Dodge, Faith Overall from Center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Mark Hammer from BSA OETF</a:t>
            </a:r>
          </a:p>
          <a:p>
            <a:pPr>
              <a:spcBef>
                <a:spcPct val="40000"/>
              </a:spcBef>
            </a:pPr>
            <a:r>
              <a:rPr lang="en-US" altLang="en-US" sz="2800" dirty="0"/>
              <a:t>First Pass </a:t>
            </a:r>
            <a:r>
              <a:rPr lang="en-US" altLang="en-US" sz="2400" dirty="0"/>
              <a:t>(Jan-May)</a:t>
            </a:r>
            <a:r>
              <a:rPr lang="en-US" altLang="en-US" sz="2800" dirty="0"/>
              <a:t>:  </a:t>
            </a:r>
            <a:r>
              <a:rPr lang="en-US" altLang="en-US" sz="2400" dirty="0"/>
              <a:t>815/1042 MEs Matched </a:t>
            </a:r>
            <a:r>
              <a:rPr lang="en-US" altLang="en-US" sz="2000" dirty="0"/>
              <a:t>(78%)</a:t>
            </a:r>
            <a:endParaRPr lang="en-US" altLang="en-US" sz="2400" dirty="0"/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We were missing 6 ME courses (got from Charlie Thorpe)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Center was missing 15 courses (sent them Rosters from our DB)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Center had Course Info for only 26%</a:t>
            </a:r>
          </a:p>
          <a:p>
            <a:pPr lvl="1">
              <a:spcBef>
                <a:spcPct val="40000"/>
              </a:spcBef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 dirty="0"/>
          </a:p>
          <a:p>
            <a:pPr marL="0" indent="0" eaLnBrk="1" hangingPunct="1">
              <a:lnSpc>
                <a:spcPct val="90000"/>
              </a:lnSpc>
              <a:spcBef>
                <a:spcPct val="40000"/>
              </a:spcBef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8722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365126"/>
            <a:ext cx="691515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/>
              <a:t>Leave No Trace Center</a:t>
            </a:r>
            <a:br>
              <a:rPr lang="en-US" altLang="en-US" sz="3600" b="1" dirty="0"/>
            </a:br>
            <a:r>
              <a:rPr lang="en-US" altLang="en-US" sz="3600" b="1" dirty="0"/>
              <a:t>Database Comparison/Update</a:t>
            </a:r>
            <a:endParaRPr lang="en-US" altLang="en-US" sz="24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534400" cy="3916363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40000"/>
              </a:spcBef>
            </a:pPr>
            <a:r>
              <a:rPr lang="en-US" altLang="en-US" dirty="0"/>
              <a:t>Second Pass </a:t>
            </a:r>
            <a:r>
              <a:rPr lang="en-US" altLang="en-US" sz="2800" dirty="0"/>
              <a:t>(Nov)</a:t>
            </a:r>
            <a:r>
              <a:rPr lang="en-US" altLang="en-US" dirty="0"/>
              <a:t>:  </a:t>
            </a:r>
            <a:r>
              <a:rPr lang="en-US" altLang="en-US" sz="2800" dirty="0"/>
              <a:t>1085/1127 MEs Matched </a:t>
            </a:r>
            <a:r>
              <a:rPr lang="en-US" altLang="en-US" sz="2400" dirty="0"/>
              <a:t>(96%)</a:t>
            </a:r>
          </a:p>
          <a:p>
            <a:pPr>
              <a:lnSpc>
                <a:spcPct val="170000"/>
              </a:lnSpc>
              <a:spcBef>
                <a:spcPct val="40000"/>
              </a:spcBef>
            </a:pPr>
            <a:r>
              <a:rPr lang="en-US" altLang="en-US" sz="3000" dirty="0"/>
              <a:t>Updates sent to Center  </a:t>
            </a:r>
            <a:r>
              <a:rPr lang="en-US" altLang="en-US" sz="2600" dirty="0"/>
              <a:t>(=&gt; 100% match)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altLang="en-US" sz="2400" dirty="0"/>
              <a:t>42 missing MEs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altLang="en-US" sz="2400" dirty="0"/>
              <a:t>115 phone # fixes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altLang="en-US" sz="2400" dirty="0"/>
              <a:t>4 duplicates to merge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altLang="en-US" sz="2400" dirty="0"/>
              <a:t>10 combined names 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altLang="en-US" sz="2400" dirty="0"/>
              <a:t>8 deceased</a:t>
            </a:r>
          </a:p>
          <a:p>
            <a:pPr>
              <a:lnSpc>
                <a:spcPct val="160000"/>
              </a:lnSpc>
              <a:spcBef>
                <a:spcPct val="40000"/>
              </a:spcBef>
            </a:pPr>
            <a:r>
              <a:rPr lang="en-US" altLang="en-US" sz="3000" dirty="0"/>
              <a:t>Updates to our data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altLang="en-US" sz="2400" dirty="0"/>
              <a:t>Missing Emails &amp; Phones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endParaRPr lang="en-US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ACA4D7-8898-428E-AD28-4B69515E5492}"/>
              </a:ext>
            </a:extLst>
          </p:cNvPr>
          <p:cNvSpPr/>
          <p:nvPr/>
        </p:nvSpPr>
        <p:spPr>
          <a:xfrm>
            <a:off x="4191000" y="3276600"/>
            <a:ext cx="4572000" cy="21125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lvl="1" indent="-171450" defTabSz="685800">
              <a:lnSpc>
                <a:spcPct val="70000"/>
              </a:lnSpc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4 first/last name reversals</a:t>
            </a:r>
          </a:p>
          <a:p>
            <a:pPr marL="514350" lvl="1" indent="-171450" defTabSz="685800">
              <a:lnSpc>
                <a:spcPct val="70000"/>
              </a:lnSpc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43 course ID fixes </a:t>
            </a:r>
          </a:p>
          <a:p>
            <a:pPr marL="514350" lvl="1" indent="-171450" defTabSz="685800">
              <a:lnSpc>
                <a:spcPct val="70000"/>
              </a:lnSpc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8 course date fixes</a:t>
            </a:r>
          </a:p>
          <a:p>
            <a:pPr marL="514350" lvl="1" indent="-171450" defTabSz="685800">
              <a:lnSpc>
                <a:spcPct val="70000"/>
              </a:lnSpc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483 ME’s course info</a:t>
            </a:r>
          </a:p>
          <a:p>
            <a:pPr marL="514350" lvl="1" indent="-171450" defTabSz="685800">
              <a:lnSpc>
                <a:spcPct val="70000"/>
              </a:lnSpc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6 other course corrections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8552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DB99D4-0647-4F11-B2CE-5AA5AA2E7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365126"/>
            <a:ext cx="691515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/>
              <a:t>Leave No Trace Center</a:t>
            </a:r>
            <a:br>
              <a:rPr lang="en-US" altLang="en-US" sz="3600" b="1" dirty="0"/>
            </a:br>
            <a:r>
              <a:rPr lang="en-US" altLang="en-US" sz="3600" b="1" dirty="0"/>
              <a:t>Database Comparison/Update</a:t>
            </a:r>
            <a:endParaRPr lang="en-US" altLang="en-US" sz="24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57A486A-123B-4C7E-8C40-9A84F3915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534400" cy="4191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dirty="0"/>
              <a:t>This project was a valuable 1-time update for both</a:t>
            </a:r>
          </a:p>
          <a:p>
            <a:pPr lvl="1">
              <a:defRPr/>
            </a:pPr>
            <a:r>
              <a:rPr lang="en-US" sz="2400" dirty="0"/>
              <a:t>Center is very appreciative of the progress we made in updating their records. </a:t>
            </a:r>
            <a:endParaRPr lang="en-US" altLang="en-US" sz="2800" dirty="0"/>
          </a:p>
          <a:p>
            <a:pPr>
              <a:defRPr/>
            </a:pPr>
            <a:r>
              <a:rPr lang="en-US" altLang="en-US" sz="2800" dirty="0"/>
              <a:t>OETF Data Analysis - </a:t>
            </a:r>
            <a:r>
              <a:rPr lang="en-US" sz="2400" dirty="0"/>
              <a:t>ME membership/refresher status:</a:t>
            </a:r>
            <a:r>
              <a:rPr lang="en-US" altLang="en-US" dirty="0"/>
              <a:t> 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28% Members + 9% New </a:t>
            </a:r>
            <a:r>
              <a:rPr lang="en-US" altLang="en-US" sz="2000" dirty="0"/>
              <a:t>(1 year)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11% Refreshed + 18% New </a:t>
            </a:r>
            <a:r>
              <a:rPr lang="en-US" altLang="en-US" sz="2000" dirty="0"/>
              <a:t>(2 years)</a:t>
            </a:r>
            <a:r>
              <a:rPr lang="en-US" altLang="en-US" sz="2400" dirty="0"/>
              <a:t>, 60% Never</a:t>
            </a:r>
          </a:p>
          <a:p>
            <a:pPr lvl="1">
              <a:spcBef>
                <a:spcPct val="40000"/>
              </a:spcBef>
            </a:pPr>
            <a:r>
              <a:rPr lang="en-US" altLang="en-US" sz="2400" dirty="0"/>
              <a:t>21% Both</a:t>
            </a:r>
          </a:p>
          <a:p>
            <a:pPr>
              <a:spcBef>
                <a:spcPts val="1800"/>
              </a:spcBef>
            </a:pPr>
            <a:r>
              <a:rPr lang="en-US" altLang="en-US" sz="2800" dirty="0"/>
              <a:t>Need for “Annual Refresh” of our MEs/COEAs?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spcBef>
                <a:spcPct val="4000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5873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15516</TotalTime>
  <Words>572</Words>
  <Application>Microsoft Office PowerPoint</Application>
  <PresentationFormat>On-screen Show (4:3)</PresentationFormat>
  <Paragraphs>105</Paragraphs>
  <Slides>13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BSA Outdoor Ethics Website Update</vt:lpstr>
      <vt:lpstr>Overview</vt:lpstr>
      <vt:lpstr>General Website</vt:lpstr>
      <vt:lpstr>General Website</vt:lpstr>
      <vt:lpstr>BSA &lt;&gt; OE &lt;&gt; Center Website Approach</vt:lpstr>
      <vt:lpstr>BSA Website – OE Info</vt:lpstr>
      <vt:lpstr>Leave No Trace Center Database Comparison/Update</vt:lpstr>
      <vt:lpstr>Leave No Trace Center Database Comparison/Update</vt:lpstr>
      <vt:lpstr>Leave No Trace Center Database Comparison/Update</vt:lpstr>
      <vt:lpstr>OETF Data Analysis  ME Membership Renewal</vt:lpstr>
      <vt:lpstr>Admin Functions - New</vt:lpstr>
      <vt:lpstr>Recent / Proposed Projects</vt:lpstr>
      <vt:lpstr>Future Projects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BSA OE – Center  ME Database Project</dc:title>
  <dc:creator>Mark</dc:creator>
  <cp:lastModifiedBy>Mark Hammer</cp:lastModifiedBy>
  <cp:revision>96</cp:revision>
  <dcterms:created xsi:type="dcterms:W3CDTF">2017-12-05T14:22:34Z</dcterms:created>
  <dcterms:modified xsi:type="dcterms:W3CDTF">2019-01-08T10:56:43Z</dcterms:modified>
</cp:coreProperties>
</file>