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revisionInfo.xml" ContentType="application/vnd.ms-powerpoint.revisioninfo+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46"/>
  </p:notesMasterIdLst>
  <p:handoutMasterIdLst>
    <p:handoutMasterId r:id="rId47"/>
  </p:handoutMasterIdLst>
  <p:sldIdLst>
    <p:sldId id="256" r:id="rId2"/>
    <p:sldId id="275" r:id="rId3"/>
    <p:sldId id="289" r:id="rId4"/>
    <p:sldId id="276" r:id="rId5"/>
    <p:sldId id="279" r:id="rId6"/>
    <p:sldId id="305" r:id="rId7"/>
    <p:sldId id="306" r:id="rId8"/>
    <p:sldId id="307" r:id="rId9"/>
    <p:sldId id="308" r:id="rId10"/>
    <p:sldId id="323" r:id="rId11"/>
    <p:sldId id="309" r:id="rId12"/>
    <p:sldId id="310" r:id="rId13"/>
    <p:sldId id="304" r:id="rId14"/>
    <p:sldId id="312" r:id="rId15"/>
    <p:sldId id="297" r:id="rId16"/>
    <p:sldId id="298" r:id="rId17"/>
    <p:sldId id="314" r:id="rId18"/>
    <p:sldId id="293" r:id="rId19"/>
    <p:sldId id="299" r:id="rId20"/>
    <p:sldId id="300" r:id="rId21"/>
    <p:sldId id="266" r:id="rId22"/>
    <p:sldId id="302" r:id="rId23"/>
    <p:sldId id="273" r:id="rId24"/>
    <p:sldId id="257" r:id="rId25"/>
    <p:sldId id="264" r:id="rId26"/>
    <p:sldId id="269" r:id="rId27"/>
    <p:sldId id="278" r:id="rId28"/>
    <p:sldId id="319" r:id="rId29"/>
    <p:sldId id="286" r:id="rId30"/>
    <p:sldId id="268" r:id="rId31"/>
    <p:sldId id="317" r:id="rId32"/>
    <p:sldId id="325" r:id="rId33"/>
    <p:sldId id="287" r:id="rId34"/>
    <p:sldId id="324" r:id="rId35"/>
    <p:sldId id="321" r:id="rId36"/>
    <p:sldId id="288" r:id="rId37"/>
    <p:sldId id="290" r:id="rId38"/>
    <p:sldId id="322" r:id="rId39"/>
    <p:sldId id="283" r:id="rId40"/>
    <p:sldId id="315" r:id="rId41"/>
    <p:sldId id="318" r:id="rId42"/>
    <p:sldId id="260" r:id="rId43"/>
    <p:sldId id="294" r:id="rId44"/>
    <p:sldId id="32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1" name="Bob Sirhal (Crest Craft of RI)" initials="BS(CoR" lastIdx="1" clrIdx="0">
    <p:extLst>
      <p:ext uri="{19B8F6BF-5375-455C-9EA6-DF929625EA0E}">
        <p15:presenceInfo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userId="S-1-5-21-4186845259-2065568613-3422541668-2694" providerId="AD"/>
      </p:ext>
    </p:extLst>
  </p:cmAutho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3719" autoAdjust="0"/>
  </p:normalViewPr>
  <p:slideViewPr>
    <p:cSldViewPr>
      <p:cViewPr varScale="1">
        <p:scale>
          <a:sx n="126" d="100"/>
          <a:sy n="126" d="100"/>
        </p:scale>
        <p:origin x="-1952" y="-10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55" Type="http://schemas.microsoft.com/office/2015/10/relationships/revisionInfo" Target="revisionInfo.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59074"/>
          </a:xfrm>
          <a:prstGeom prst="rect">
            <a:avLst/>
          </a:prstGeom>
        </p:spPr>
        <p:txBody>
          <a:bodyPr vert="horz" lIns="89718" tIns="44859" rIns="89718" bIns="44859" rtlCol="0"/>
          <a:lstStyle>
            <a:lvl1pPr algn="l">
              <a:defRPr sz="1200"/>
            </a:lvl1pPr>
          </a:lstStyle>
          <a:p>
            <a:r>
              <a:rPr lang="en-US"/>
              <a:t>Narragansett Council, BSA</a:t>
            </a:r>
          </a:p>
        </p:txBody>
      </p:sp>
      <p:sp>
        <p:nvSpPr>
          <p:cNvPr id="3" name="Date Placeholder 2"/>
          <p:cNvSpPr>
            <a:spLocks noGrp="1"/>
          </p:cNvSpPr>
          <p:nvPr>
            <p:ph type="dt" sz="quarter" idx="1"/>
          </p:nvPr>
        </p:nvSpPr>
        <p:spPr>
          <a:xfrm>
            <a:off x="3884027" y="1"/>
            <a:ext cx="2972421" cy="459074"/>
          </a:xfrm>
          <a:prstGeom prst="rect">
            <a:avLst/>
          </a:prstGeom>
        </p:spPr>
        <p:txBody>
          <a:bodyPr vert="horz" lIns="89718" tIns="44859" rIns="89718" bIns="44859" rtlCol="0"/>
          <a:lstStyle>
            <a:lvl1pPr algn="r">
              <a:defRPr sz="1200"/>
            </a:lvl1pPr>
          </a:lstStyle>
          <a:p>
            <a:fld id="{B9AF4E10-0033-4304-83CA-E2D46240C812}" type="datetime1">
              <a:rPr lang="en-US" smtClean="0"/>
              <a:pPr/>
              <a:t>10/27/18</a:t>
            </a:fld>
            <a:endParaRPr lang="en-US"/>
          </a:p>
        </p:txBody>
      </p:sp>
      <p:sp>
        <p:nvSpPr>
          <p:cNvPr id="4" name="Footer Placeholder 3"/>
          <p:cNvSpPr>
            <a:spLocks noGrp="1"/>
          </p:cNvSpPr>
          <p:nvPr>
            <p:ph type="ftr" sz="quarter" idx="2"/>
          </p:nvPr>
        </p:nvSpPr>
        <p:spPr>
          <a:xfrm>
            <a:off x="1" y="8684927"/>
            <a:ext cx="2972421" cy="459074"/>
          </a:xfrm>
          <a:prstGeom prst="rect">
            <a:avLst/>
          </a:prstGeom>
        </p:spPr>
        <p:txBody>
          <a:bodyPr vert="horz" lIns="89718" tIns="44859" rIns="89718" bIns="44859"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684927"/>
            <a:ext cx="2972421" cy="459074"/>
          </a:xfrm>
          <a:prstGeom prst="rect">
            <a:avLst/>
          </a:prstGeom>
        </p:spPr>
        <p:txBody>
          <a:bodyPr vert="horz" lIns="89718" tIns="44859" rIns="89718" bIns="44859" rtlCol="0" anchor="b"/>
          <a:lstStyle>
            <a:lvl1pPr algn="r">
              <a:defRPr sz="1200"/>
            </a:lvl1pPr>
          </a:lstStyle>
          <a:p>
            <a:fld id="{B7885929-59C6-469C-AA1B-14FA9CB1799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0597301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57512"/>
          </a:xfrm>
          <a:prstGeom prst="rect">
            <a:avLst/>
          </a:prstGeom>
        </p:spPr>
        <p:txBody>
          <a:bodyPr vert="horz" lIns="89718" tIns="44859" rIns="89718" bIns="44859" rtlCol="0"/>
          <a:lstStyle>
            <a:lvl1pPr algn="l">
              <a:defRPr sz="1200"/>
            </a:lvl1pPr>
          </a:lstStyle>
          <a:p>
            <a:r>
              <a:rPr lang="en-US"/>
              <a:t>Narragansett Council, BSA</a:t>
            </a:r>
          </a:p>
        </p:txBody>
      </p:sp>
      <p:sp>
        <p:nvSpPr>
          <p:cNvPr id="3" name="Date Placeholder 2"/>
          <p:cNvSpPr>
            <a:spLocks noGrp="1"/>
          </p:cNvSpPr>
          <p:nvPr>
            <p:ph type="dt" idx="1"/>
          </p:nvPr>
        </p:nvSpPr>
        <p:spPr>
          <a:xfrm>
            <a:off x="3884027" y="1"/>
            <a:ext cx="2972421" cy="457512"/>
          </a:xfrm>
          <a:prstGeom prst="rect">
            <a:avLst/>
          </a:prstGeom>
        </p:spPr>
        <p:txBody>
          <a:bodyPr vert="horz" lIns="89718" tIns="44859" rIns="89718" bIns="44859" rtlCol="0"/>
          <a:lstStyle>
            <a:lvl1pPr algn="r">
              <a:defRPr sz="1200"/>
            </a:lvl1pPr>
          </a:lstStyle>
          <a:p>
            <a:fld id="{5159A018-2775-49B9-ADB7-5D9BE2263332}" type="datetime1">
              <a:rPr lang="en-US" smtClean="0"/>
              <a:pPr/>
              <a:t>10/27/18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89718" tIns="44859" rIns="89718" bIns="44859" rtlCol="0" anchor="ctr"/>
          <a:lstStyle/>
          <a:p>
            <a:endParaRPr lang="en-US"/>
          </a:p>
        </p:txBody>
      </p:sp>
      <p:sp>
        <p:nvSpPr>
          <p:cNvPr id="5" name="Notes Placeholder 4"/>
          <p:cNvSpPr>
            <a:spLocks noGrp="1"/>
          </p:cNvSpPr>
          <p:nvPr>
            <p:ph type="body" sz="quarter" idx="3"/>
          </p:nvPr>
        </p:nvSpPr>
        <p:spPr>
          <a:xfrm>
            <a:off x="686421" y="4344025"/>
            <a:ext cx="5485158" cy="4114489"/>
          </a:xfrm>
          <a:prstGeom prst="rect">
            <a:avLst/>
          </a:prstGeom>
        </p:spPr>
        <p:txBody>
          <a:bodyPr vert="horz" lIns="89718" tIns="44859" rIns="89718" bIns="448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684927"/>
            <a:ext cx="2972421" cy="457512"/>
          </a:xfrm>
          <a:prstGeom prst="rect">
            <a:avLst/>
          </a:prstGeom>
        </p:spPr>
        <p:txBody>
          <a:bodyPr vert="horz" lIns="89718" tIns="44859" rIns="89718" bIns="44859" rtlCol="0" anchor="b"/>
          <a:lstStyle>
            <a:lvl1pPr algn="l">
              <a:defRPr sz="1200"/>
            </a:lvl1pPr>
          </a:lstStyle>
          <a:p>
            <a:endParaRPr lang="en-US"/>
          </a:p>
        </p:txBody>
      </p:sp>
      <p:sp>
        <p:nvSpPr>
          <p:cNvPr id="7" name="Slide Number Placeholder 6"/>
          <p:cNvSpPr>
            <a:spLocks noGrp="1"/>
          </p:cNvSpPr>
          <p:nvPr>
            <p:ph type="sldNum" sz="quarter" idx="5"/>
          </p:nvPr>
        </p:nvSpPr>
        <p:spPr>
          <a:xfrm>
            <a:off x="3884027" y="8684927"/>
            <a:ext cx="2972421" cy="457512"/>
          </a:xfrm>
          <a:prstGeom prst="rect">
            <a:avLst/>
          </a:prstGeom>
        </p:spPr>
        <p:txBody>
          <a:bodyPr vert="horz" lIns="89718" tIns="44859" rIns="89718" bIns="44859" rtlCol="0" anchor="b"/>
          <a:lstStyle>
            <a:lvl1pPr algn="r">
              <a:defRPr sz="1200"/>
            </a:lvl1pPr>
          </a:lstStyle>
          <a:p>
            <a:fld id="{51C124C0-C235-48B1-905A-78EF61C6551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52290197"/>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124C0-C235-48B1-905A-78EF61C6551C}" type="slidenum">
              <a:rPr lang="en-US" smtClean="0"/>
              <a:pPr/>
              <a:t>1</a:t>
            </a:fld>
            <a:endParaRPr lang="en-US"/>
          </a:p>
        </p:txBody>
      </p:sp>
      <p:sp>
        <p:nvSpPr>
          <p:cNvPr id="5" name="Date Placeholder 4"/>
          <p:cNvSpPr>
            <a:spLocks noGrp="1"/>
          </p:cNvSpPr>
          <p:nvPr>
            <p:ph type="dt" idx="11"/>
          </p:nvPr>
        </p:nvSpPr>
        <p:spPr/>
        <p:txBody>
          <a:bodyPr/>
          <a:lstStyle/>
          <a:p>
            <a:fld id="{C0A40143-0DFD-491C-A83B-0BF27BF56C23}" type="datetime1">
              <a:rPr lang="en-US" smtClean="0"/>
              <a:pPr/>
              <a:t>10/27/18</a:t>
            </a:fld>
            <a:endParaRPr lang="en-US"/>
          </a:p>
        </p:txBody>
      </p:sp>
      <p:sp>
        <p:nvSpPr>
          <p:cNvPr id="6" name="Header Placeholder 5"/>
          <p:cNvSpPr>
            <a:spLocks noGrp="1"/>
          </p:cNvSpPr>
          <p:nvPr>
            <p:ph type="hdr" sz="quarter" idx="12"/>
          </p:nvPr>
        </p:nvSpPr>
        <p:spPr/>
        <p:txBody>
          <a:bodyPr/>
          <a:lstStyle/>
          <a:p>
            <a:r>
              <a:rPr lang="en-US"/>
              <a:t>Narragansett Council, BSA</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01360790"/>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Leave No Trace </a:t>
            </a:r>
            <a:endParaRPr lang="en-US" dirty="0"/>
          </a:p>
          <a:p>
            <a:r>
              <a:rPr lang="en-US" b="1" dirty="0"/>
              <a:t> </a:t>
            </a:r>
            <a:endParaRPr lang="en-US" dirty="0"/>
          </a:p>
          <a:p>
            <a:r>
              <a:rPr lang="en-US" dirty="0"/>
              <a:t>Instilling values in young people and preparing them to make moral and ethical choices throughout their lifetime is the mission of the Boy Scouts of America. Leave No Trace helps reinforce that mission, and reminds us to respect the rights of other users of the outdoors as well as future generations. Appreciation for our natural environment and a knowledge of the interrelationships of nature bolster our respect and reverence toward the environment and nature.</a:t>
            </a:r>
          </a:p>
          <a:p>
            <a:r>
              <a:rPr lang="en-US" dirty="0"/>
              <a:t> </a:t>
            </a:r>
          </a:p>
          <a:p>
            <a:r>
              <a:rPr lang="en-US" b="1" u="sng" dirty="0"/>
              <a:t>The Principles of Leave No Trace</a:t>
            </a:r>
            <a:endParaRPr lang="en-US" dirty="0"/>
          </a:p>
          <a:p>
            <a:r>
              <a:rPr lang="en-US" dirty="0"/>
              <a:t> </a:t>
            </a:r>
          </a:p>
          <a:p>
            <a:r>
              <a:rPr lang="en-US" dirty="0"/>
              <a:t>Leave No Trace is an awareness and an attitude rather than a set of rules. It applies in your backyard or local park (Front Country) as much as in the backcountry. We should all practice Leave No Trace in our thinking and actions--wherever we go.</a:t>
            </a:r>
          </a:p>
          <a:p>
            <a:r>
              <a:rPr lang="en-US" dirty="0"/>
              <a:t> </a:t>
            </a:r>
          </a:p>
          <a:p>
            <a:r>
              <a:rPr lang="en-US" dirty="0"/>
              <a:t>Leave No Trace provides a framework for outdoor recreation decision making, which is summarized in the following seven principles:</a:t>
            </a:r>
          </a:p>
          <a:p>
            <a:r>
              <a:rPr lang="en-US" b="1" dirty="0"/>
              <a:t>-Backcountry</a:t>
            </a:r>
            <a:endParaRPr lang="en-US" sz="1400" b="1" dirty="0"/>
          </a:p>
          <a:p>
            <a:pPr lvl="0"/>
            <a:r>
              <a:rPr lang="en-US" b="1" i="1" dirty="0"/>
              <a:t>Plan Ahead and Prepare</a:t>
            </a:r>
            <a:r>
              <a:rPr lang="en-US" i="1" dirty="0"/>
              <a:t>:</a:t>
            </a:r>
            <a:r>
              <a:rPr lang="en-US" dirty="0"/>
              <a:t> Poorly prepared people, when presented with unexpected situations, often resort to high-impact solutions that degrade the outdoors or put themselves at risk. Proper planning leads to less impact.</a:t>
            </a:r>
          </a:p>
          <a:p>
            <a:pPr lvl="0"/>
            <a:r>
              <a:rPr lang="en-US" b="1" i="1" dirty="0"/>
              <a:t>Travel and Camp on Durable Surfaces</a:t>
            </a:r>
            <a:r>
              <a:rPr lang="en-US" i="1" dirty="0"/>
              <a:t>:</a:t>
            </a:r>
            <a:r>
              <a:rPr lang="en-US" dirty="0"/>
              <a:t> Damage to land occurs when surface vegetation or communities of organisms are trampled beyond repair. The resulting barren area leads to unusable trails, campsites and soil erosion.</a:t>
            </a:r>
          </a:p>
          <a:p>
            <a:pPr lvl="0"/>
            <a:r>
              <a:rPr lang="en-US" b="1" i="1" dirty="0"/>
              <a:t>Dispose of Waste Properly</a:t>
            </a:r>
            <a:r>
              <a:rPr lang="en-US" i="1" dirty="0"/>
              <a:t>:</a:t>
            </a:r>
            <a:r>
              <a:rPr lang="en-US" dirty="0"/>
              <a:t> Though most trash and litter in the backcountry is not significant in terms of the long term ecological health of an area, it does rank high as a problem in the minds of many backcountry visitors. Trash and litter are primarily social impacts which can greatly detract from the naturalness of an area.</a:t>
            </a:r>
            <a:r>
              <a:rPr lang="en-US" baseline="30000" dirty="0"/>
              <a:t> </a:t>
            </a:r>
            <a:r>
              <a:rPr lang="en-US" dirty="0"/>
              <a:t> Further, backcountry users create body waste and waste water which requires proper disposal according to Leave No Trace.</a:t>
            </a:r>
          </a:p>
          <a:p>
            <a:pPr lvl="0"/>
            <a:r>
              <a:rPr lang="en-US" b="1" i="1" dirty="0"/>
              <a:t>Leave What You Find</a:t>
            </a:r>
            <a:r>
              <a:rPr lang="en-US" i="1" dirty="0"/>
              <a:t>:</a:t>
            </a:r>
            <a:r>
              <a:rPr lang="en-US" dirty="0"/>
              <a:t> Leave No Trace directs people to minimize site alterations, such as digging tent trenches, hammering nails into trees, permanently clearing an area of rocks or twigs, and removing items.</a:t>
            </a:r>
          </a:p>
          <a:p>
            <a:pPr lvl="0"/>
            <a:r>
              <a:rPr lang="en-US" b="1" i="1" dirty="0"/>
              <a:t>Minimize Campfire Impacts</a:t>
            </a:r>
            <a:r>
              <a:rPr lang="en-US" i="1" dirty="0"/>
              <a:t>:</a:t>
            </a:r>
            <a:r>
              <a:rPr lang="en-US" dirty="0"/>
              <a:t> Because the naturalness of many areas has been degraded by overuse of fires, Leave No Trace teaches to seek alternatives to fires or use low-impact fires.</a:t>
            </a:r>
          </a:p>
          <a:p>
            <a:pPr lvl="0"/>
            <a:r>
              <a:rPr lang="en-US" b="1" i="1" dirty="0"/>
              <a:t>Respect Wildlife</a:t>
            </a:r>
            <a:r>
              <a:rPr lang="en-US" i="1" dirty="0"/>
              <a:t>:</a:t>
            </a:r>
            <a:r>
              <a:rPr lang="en-US" dirty="0"/>
              <a:t> Minimizing impact on wildlife and ecosystems.</a:t>
            </a:r>
          </a:p>
          <a:p>
            <a:pPr lvl="0"/>
            <a:r>
              <a:rPr lang="en-US" b="1" i="1" dirty="0"/>
              <a:t>Be Considerate of Other Visitors</a:t>
            </a:r>
            <a:r>
              <a:rPr lang="en-US" i="1" dirty="0"/>
              <a:t>:</a:t>
            </a:r>
            <a:r>
              <a:rPr lang="en-US" dirty="0"/>
              <a:t> Following hiking etiquette and maintaining quiet allows visitors to go through the wilderness with minimal impact on other users.</a:t>
            </a:r>
          </a:p>
          <a:p>
            <a:r>
              <a:rPr lang="en-US" b="1" dirty="0"/>
              <a:t>-</a:t>
            </a:r>
            <a:r>
              <a:rPr lang="en-US" b="1" dirty="0" err="1"/>
              <a:t>Frontcountry</a:t>
            </a:r>
            <a:endParaRPr lang="en-US" sz="1400" b="1" dirty="0"/>
          </a:p>
          <a:p>
            <a:pPr lvl="0"/>
            <a:r>
              <a:rPr lang="en-US" dirty="0"/>
              <a:t>Know Before You Go</a:t>
            </a:r>
          </a:p>
          <a:p>
            <a:pPr lvl="0"/>
            <a:r>
              <a:rPr lang="en-US" dirty="0"/>
              <a:t>Stick to Trails and Camp Overnight Right</a:t>
            </a:r>
          </a:p>
          <a:p>
            <a:pPr lvl="0"/>
            <a:r>
              <a:rPr lang="en-US" dirty="0"/>
              <a:t>Trash your Trash and Pick Up Poop</a:t>
            </a:r>
          </a:p>
          <a:p>
            <a:pPr lvl="0"/>
            <a:r>
              <a:rPr lang="en-US" dirty="0"/>
              <a:t>Leave It as You Find It</a:t>
            </a:r>
          </a:p>
          <a:p>
            <a:pPr lvl="0"/>
            <a:r>
              <a:rPr lang="en-US" dirty="0"/>
              <a:t>Be Careful with Fire</a:t>
            </a:r>
          </a:p>
          <a:p>
            <a:pPr lvl="0"/>
            <a:r>
              <a:rPr lang="en-US" dirty="0"/>
              <a:t>Keep Wildlife Wild</a:t>
            </a:r>
          </a:p>
          <a:p>
            <a:pPr lvl="0"/>
            <a:r>
              <a:rPr lang="en-US" dirty="0"/>
              <a:t>Share Our Trails and Manage Your Pet</a:t>
            </a:r>
          </a:p>
          <a:p>
            <a:r>
              <a:rPr lang="en-US" dirty="0"/>
              <a:t> </a:t>
            </a:r>
          </a:p>
          <a:p>
            <a:r>
              <a:rPr lang="en-US" dirty="0"/>
              <a:t>To learn about Cub Scout age activities and the kid’s Leave No Trace Principles, go to the PEAK website at lnt.org/teach/peak</a:t>
            </a:r>
          </a:p>
          <a:p>
            <a:r>
              <a:rPr lang="en-US" dirty="0"/>
              <a:t> </a:t>
            </a:r>
          </a:p>
          <a:p>
            <a:r>
              <a:rPr lang="en-US" dirty="0"/>
              <a:t>For more information and some activities, refer to Boy Scouts of America’s </a:t>
            </a:r>
            <a:r>
              <a:rPr lang="en-US" i="1" dirty="0"/>
              <a:t>Teaching Leave No Trace</a:t>
            </a:r>
            <a:r>
              <a:rPr lang="en-US" dirty="0"/>
              <a:t>.(21-117)</a:t>
            </a:r>
          </a:p>
          <a:p>
            <a:r>
              <a:rPr lang="en-US" dirty="0"/>
              <a:t> </a:t>
            </a:r>
          </a:p>
          <a:p>
            <a:r>
              <a:rPr lang="en-US" b="1" u="sng" dirty="0"/>
              <a:t>Training continuum of Leave No Trace</a:t>
            </a:r>
            <a:endParaRPr lang="en-US" dirty="0"/>
          </a:p>
          <a:p>
            <a:r>
              <a:rPr lang="en-US" dirty="0"/>
              <a:t>Leave No Trace  Master Educator</a:t>
            </a:r>
          </a:p>
          <a:p>
            <a:r>
              <a:rPr lang="en-US" dirty="0"/>
              <a:t>Leave No Trace Trainer</a:t>
            </a:r>
          </a:p>
          <a:p>
            <a:r>
              <a:rPr lang="en-US" dirty="0"/>
              <a:t>BSA Leave No Trace 101</a:t>
            </a:r>
          </a:p>
          <a:p>
            <a:r>
              <a:rPr lang="en-US" dirty="0"/>
              <a:t>Awareness</a:t>
            </a:r>
          </a:p>
          <a:p>
            <a:r>
              <a:rPr lang="en-US" dirty="0"/>
              <a:t> </a:t>
            </a:r>
          </a:p>
          <a:p>
            <a:r>
              <a:rPr lang="en-US" b="1" u="sng" dirty="0"/>
              <a:t>Leave No Trace and how it applies to the Outdoor Code:</a:t>
            </a:r>
            <a:endParaRPr lang="en-US" dirty="0"/>
          </a:p>
          <a:p>
            <a:r>
              <a:rPr lang="en-US" b="1" dirty="0"/>
              <a:t> </a:t>
            </a:r>
            <a:endParaRPr lang="en-US" dirty="0"/>
          </a:p>
          <a:p>
            <a:r>
              <a:rPr lang="en-US" dirty="0"/>
              <a:t>The Principles of Leave No Trace provide a strong, science-based set of tools to apply the Outdoor Code to Scouting’s fundamental outdoor activities</a:t>
            </a:r>
          </a:p>
          <a:p>
            <a:pPr lvl="1"/>
            <a:r>
              <a:rPr lang="en-US" dirty="0"/>
              <a:t>Provide a way to translate the aspirational goals of the Outdoor Code into concrete actions on the land</a:t>
            </a:r>
          </a:p>
          <a:p>
            <a:pPr lvl="1"/>
            <a:r>
              <a:rPr lang="en-US" dirty="0"/>
              <a:t>This practical guidance is of tremendous importance to our youth and leaders</a:t>
            </a:r>
          </a:p>
          <a:p>
            <a:endParaRPr lang="en-US" dirty="0"/>
          </a:p>
        </p:txBody>
      </p:sp>
      <p:sp>
        <p:nvSpPr>
          <p:cNvPr id="4" name="Slide Number Placeholder 3"/>
          <p:cNvSpPr>
            <a:spLocks noGrp="1"/>
          </p:cNvSpPr>
          <p:nvPr>
            <p:ph type="sldNum" sz="quarter" idx="10"/>
          </p:nvPr>
        </p:nvSpPr>
        <p:spPr/>
        <p:txBody>
          <a:bodyPr/>
          <a:lstStyle/>
          <a:p>
            <a:fld id="{51C124C0-C235-48B1-905A-78EF61C6551C}" type="slidenum">
              <a:rPr lang="en-US" smtClean="0"/>
              <a:pPr/>
              <a:t>24</a:t>
            </a:fld>
            <a:endParaRPr lang="en-US"/>
          </a:p>
        </p:txBody>
      </p:sp>
      <p:sp>
        <p:nvSpPr>
          <p:cNvPr id="5" name="Date Placeholder 4"/>
          <p:cNvSpPr>
            <a:spLocks noGrp="1"/>
          </p:cNvSpPr>
          <p:nvPr>
            <p:ph type="dt" idx="11"/>
          </p:nvPr>
        </p:nvSpPr>
        <p:spPr/>
        <p:txBody>
          <a:bodyPr/>
          <a:lstStyle/>
          <a:p>
            <a:fld id="{6911029E-FAEB-4BDE-8603-AEF2794E64F0}" type="datetime1">
              <a:rPr lang="en-US" smtClean="0"/>
              <a:pPr/>
              <a:t>10/27/18</a:t>
            </a:fld>
            <a:endParaRPr lang="en-US"/>
          </a:p>
        </p:txBody>
      </p:sp>
      <p:sp>
        <p:nvSpPr>
          <p:cNvPr id="6" name="Header Placeholder 5"/>
          <p:cNvSpPr>
            <a:spLocks noGrp="1"/>
          </p:cNvSpPr>
          <p:nvPr>
            <p:ph type="hdr" sz="quarter" idx="12"/>
          </p:nvPr>
        </p:nvSpPr>
        <p:spPr/>
        <p:txBody>
          <a:bodyPr/>
          <a:lstStyle/>
          <a:p>
            <a:r>
              <a:rPr lang="en-US"/>
              <a:t>Narragansett Council, BSA</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43370272"/>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Tread Lightly! </a:t>
            </a:r>
            <a:endParaRPr lang="en-US" dirty="0"/>
          </a:p>
          <a:p>
            <a:r>
              <a:rPr lang="en-US" dirty="0"/>
              <a:t> </a:t>
            </a:r>
          </a:p>
          <a:p>
            <a:r>
              <a:rPr lang="en-US" b="1" u="sng" dirty="0"/>
              <a:t>An Overview of Tread Lightly! </a:t>
            </a:r>
            <a:endParaRPr lang="en-US" dirty="0"/>
          </a:p>
          <a:p>
            <a:r>
              <a:rPr lang="en-US" dirty="0"/>
              <a:t> </a:t>
            </a:r>
          </a:p>
          <a:p>
            <a:r>
              <a:rPr lang="en-US" dirty="0"/>
              <a:t>Tread Lightly! is a national nonprofit membership based organization with a mission </a:t>
            </a:r>
            <a:r>
              <a:rPr lang="en-US" i="1" u="sng" dirty="0"/>
              <a:t>to promote responsible recreation through  education.</a:t>
            </a:r>
            <a:r>
              <a:rPr lang="en-US" dirty="0"/>
              <a:t> Launched as a public awareness program in the mid-1980s by the U.S. Forest Service, management of the program was transitioned into the private sector through a Memorandum of Understanding in October, 1990. Tread </a:t>
            </a:r>
            <a:r>
              <a:rPr lang="en-US" dirty="0" err="1"/>
              <a:t>Lightly!’s</a:t>
            </a:r>
            <a:r>
              <a:rPr lang="en-US" dirty="0"/>
              <a:t> educational message, along with its training and restoration initiatives are strategically designed to instill an ethic of responsibility in outdoor enthusiasts and the industries that serve them.</a:t>
            </a:r>
          </a:p>
          <a:p>
            <a:r>
              <a:rPr lang="en-US" dirty="0"/>
              <a:t> </a:t>
            </a:r>
          </a:p>
          <a:p>
            <a:r>
              <a:rPr lang="en-US" dirty="0"/>
              <a:t>The program is long-term in scope with a goal to balance the needs of the people who enjoy outdoor recreation with our need to maintain a healthy environment. Tread Lightly! offers unique programs and services designed to help remedy current recreation issues.</a:t>
            </a:r>
          </a:p>
          <a:p>
            <a:r>
              <a:rPr lang="en-US" dirty="0"/>
              <a:t> </a:t>
            </a:r>
          </a:p>
          <a:p>
            <a:r>
              <a:rPr lang="en-US" b="1" u="sng" dirty="0"/>
              <a:t>The TREAD Principles:</a:t>
            </a:r>
            <a:endParaRPr lang="en-US" dirty="0"/>
          </a:p>
          <a:p>
            <a:r>
              <a:rPr lang="en-US" dirty="0"/>
              <a:t> </a:t>
            </a:r>
          </a:p>
          <a:p>
            <a:r>
              <a:rPr lang="en-US" b="1" dirty="0"/>
              <a:t>T</a:t>
            </a:r>
            <a:r>
              <a:rPr lang="en-US" dirty="0"/>
              <a:t>ravel -Responsibly on land by staying on designated roads, trails and area. Go over, not around, obstacles to avoid widening the trails. Cross streams only at designated fords. when possible, avoid wet, muddy trails. On water, stay on designated waterways and launch your watercraft in designated areas.</a:t>
            </a:r>
          </a:p>
          <a:p>
            <a:r>
              <a:rPr lang="en-US" dirty="0"/>
              <a:t> </a:t>
            </a:r>
          </a:p>
          <a:p>
            <a:r>
              <a:rPr lang="en-US" b="1" dirty="0"/>
              <a:t>R</a:t>
            </a:r>
            <a:r>
              <a:rPr lang="en-US" dirty="0"/>
              <a:t>espect the Rights of Others including private property owners, all recreational trail users, campers and others so they can enjoy their recreational activities undisturbed. Leave gates as you found them. Yield right of way to those passing your or going uphill. On water, respect anglers, swimmers, skiers, boaters, divers and those on or near shore.</a:t>
            </a:r>
          </a:p>
          <a:p>
            <a:r>
              <a:rPr lang="en-US" dirty="0"/>
              <a:t> </a:t>
            </a:r>
          </a:p>
          <a:p>
            <a:r>
              <a:rPr lang="en-US" b="1" dirty="0"/>
              <a:t>E</a:t>
            </a:r>
            <a:r>
              <a:rPr lang="en-US" dirty="0"/>
              <a:t>ducate -Yourself prior to your trip by obtaining travel maps and regulations from public agencies. Plan for your trip, take recreation skills classes and know how to operate your equipment safely.</a:t>
            </a:r>
          </a:p>
          <a:p>
            <a:r>
              <a:rPr lang="en-US" dirty="0"/>
              <a:t> </a:t>
            </a:r>
          </a:p>
          <a:p>
            <a:r>
              <a:rPr lang="en-US" b="1" dirty="0"/>
              <a:t>A</a:t>
            </a:r>
            <a:r>
              <a:rPr lang="en-US" dirty="0"/>
              <a:t>void -Sensitive Areas on land such as meadows, lake shores, wetlands and streams. Stay on designated routes. This protects wildlife habitats and sensitive soils from damage. Don’t disturb historical, archeological or paleontological sites. On water, avoid operating your watercraft in shallow waters or near shorelines at high speeds.</a:t>
            </a:r>
          </a:p>
          <a:p>
            <a:r>
              <a:rPr lang="en-US" dirty="0"/>
              <a:t> </a:t>
            </a:r>
          </a:p>
          <a:p>
            <a:r>
              <a:rPr lang="en-US" b="1" dirty="0"/>
              <a:t>D</a:t>
            </a:r>
            <a:r>
              <a:rPr lang="en-US" dirty="0"/>
              <a:t>o -Your Part by modeling appropriate behavior, leaving the area better than you found it, properly disposing of waste, minimizing the use of fire, avoiding the spread of invasive species and repairing degraded areas.</a:t>
            </a:r>
          </a:p>
          <a:p>
            <a:r>
              <a:rPr lang="en-US" dirty="0"/>
              <a:t> </a:t>
            </a:r>
          </a:p>
          <a:p>
            <a:r>
              <a:rPr lang="en-US" dirty="0"/>
              <a:t>To learn about Lightfoot and TREAD Lightly! for Cub Scouts, visit TL! Kids at http://tlkids.org/. </a:t>
            </a:r>
          </a:p>
          <a:p>
            <a:r>
              <a:rPr lang="en-US" dirty="0"/>
              <a:t> </a:t>
            </a:r>
          </a:p>
          <a:p>
            <a:r>
              <a:rPr lang="en-US" b="1" dirty="0"/>
              <a:t> </a:t>
            </a:r>
            <a:endParaRPr lang="en-US" dirty="0"/>
          </a:p>
          <a:p>
            <a:r>
              <a:rPr lang="en-US" b="1" dirty="0"/>
              <a:t> </a:t>
            </a:r>
            <a:endParaRPr lang="en-US" dirty="0"/>
          </a:p>
          <a:p>
            <a:r>
              <a:rPr lang="en-US" b="1" dirty="0"/>
              <a:t> </a:t>
            </a:r>
            <a:endParaRPr lang="en-US" dirty="0"/>
          </a:p>
          <a:p>
            <a:r>
              <a:rPr lang="en-US" b="1" u="sng" dirty="0"/>
              <a:t>Training Continuum of TREAD Lightly!</a:t>
            </a:r>
            <a:endParaRPr lang="en-US" dirty="0"/>
          </a:p>
          <a:p>
            <a:r>
              <a:rPr lang="en-US" dirty="0"/>
              <a:t>Master Tread Trainers</a:t>
            </a:r>
          </a:p>
          <a:p>
            <a:r>
              <a:rPr lang="en-US" dirty="0"/>
              <a:t>Tread Trainers</a:t>
            </a:r>
          </a:p>
          <a:p>
            <a:r>
              <a:rPr lang="en-US" dirty="0"/>
              <a:t>Awareness</a:t>
            </a:r>
          </a:p>
          <a:p>
            <a:r>
              <a:rPr lang="en-US" b="1" dirty="0"/>
              <a:t> </a:t>
            </a:r>
            <a:endParaRPr lang="en-US" dirty="0"/>
          </a:p>
          <a:p>
            <a:r>
              <a:rPr lang="en-US" b="1" u="sng" dirty="0"/>
              <a:t>TREAD Lightly! And how it applies to the Outdoor Code:</a:t>
            </a:r>
            <a:endParaRPr lang="en-US" dirty="0"/>
          </a:p>
          <a:p>
            <a:r>
              <a:rPr lang="en-US" dirty="0"/>
              <a:t> </a:t>
            </a:r>
          </a:p>
          <a:p>
            <a:r>
              <a:rPr lang="en-US" dirty="0"/>
              <a:t>Scouting’s activities and youth demand for dynamic and relevant program require us to address mechanized recreation (mountain cycles, motor driven “toys”)</a:t>
            </a:r>
          </a:p>
          <a:p>
            <a:pPr lvl="1"/>
            <a:r>
              <a:rPr lang="en-US" dirty="0"/>
              <a:t>This is Tread </a:t>
            </a:r>
            <a:r>
              <a:rPr lang="en-US" dirty="0" err="1"/>
              <a:t>Lightly!’s</a:t>
            </a:r>
            <a:r>
              <a:rPr lang="en-US" dirty="0"/>
              <a:t> focus</a:t>
            </a:r>
          </a:p>
          <a:p>
            <a:pPr lvl="1"/>
            <a:r>
              <a:rPr lang="en-US" dirty="0"/>
              <a:t>The activity based pamphlets and videos provide readily accessible guides to ethical decision making and skills for the recreational equipment Scouts use</a:t>
            </a:r>
          </a:p>
          <a:p>
            <a:pPr lvl="1"/>
            <a:r>
              <a:rPr lang="en-US" dirty="0"/>
              <a:t>Tread Lightly adds to our understanding of outdoor ethics with its focus on</a:t>
            </a:r>
          </a:p>
          <a:p>
            <a:r>
              <a:rPr lang="en-US" dirty="0"/>
              <a:t>-Educate yourself</a:t>
            </a:r>
          </a:p>
          <a:p>
            <a:r>
              <a:rPr lang="en-US" dirty="0"/>
              <a:t>-Do your part—which echoes Scouting’s tradition of service</a:t>
            </a:r>
          </a:p>
          <a:p>
            <a:r>
              <a:rPr lang="en-US" dirty="0"/>
              <a:t> </a:t>
            </a:r>
          </a:p>
          <a:p>
            <a:endParaRPr lang="en-US" dirty="0"/>
          </a:p>
        </p:txBody>
      </p:sp>
      <p:sp>
        <p:nvSpPr>
          <p:cNvPr id="4" name="Slide Number Placeholder 3"/>
          <p:cNvSpPr>
            <a:spLocks noGrp="1"/>
          </p:cNvSpPr>
          <p:nvPr>
            <p:ph type="sldNum" sz="quarter" idx="10"/>
          </p:nvPr>
        </p:nvSpPr>
        <p:spPr/>
        <p:txBody>
          <a:bodyPr/>
          <a:lstStyle/>
          <a:p>
            <a:fld id="{51C124C0-C235-48B1-905A-78EF61C6551C}" type="slidenum">
              <a:rPr lang="en-US" smtClean="0"/>
              <a:pPr/>
              <a:t>25</a:t>
            </a:fld>
            <a:endParaRPr lang="en-US"/>
          </a:p>
        </p:txBody>
      </p:sp>
      <p:sp>
        <p:nvSpPr>
          <p:cNvPr id="5" name="Date Placeholder 4"/>
          <p:cNvSpPr>
            <a:spLocks noGrp="1"/>
          </p:cNvSpPr>
          <p:nvPr>
            <p:ph type="dt" idx="11"/>
          </p:nvPr>
        </p:nvSpPr>
        <p:spPr/>
        <p:txBody>
          <a:bodyPr/>
          <a:lstStyle/>
          <a:p>
            <a:fld id="{B52EAD7F-67C9-4636-945B-1510027C6D22}" type="datetime1">
              <a:rPr lang="en-US" smtClean="0"/>
              <a:pPr/>
              <a:t>10/27/18</a:t>
            </a:fld>
            <a:endParaRPr lang="en-US"/>
          </a:p>
        </p:txBody>
      </p:sp>
      <p:sp>
        <p:nvSpPr>
          <p:cNvPr id="6" name="Header Placeholder 5"/>
          <p:cNvSpPr>
            <a:spLocks noGrp="1"/>
          </p:cNvSpPr>
          <p:nvPr>
            <p:ph type="hdr" sz="quarter" idx="12"/>
          </p:nvPr>
        </p:nvSpPr>
        <p:spPr/>
        <p:txBody>
          <a:bodyPr/>
          <a:lstStyle/>
          <a:p>
            <a:r>
              <a:rPr lang="en-US"/>
              <a:t>Narragansett Council, BSA</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6826520"/>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124C0-C235-48B1-905A-78EF61C6551C}" type="slidenum">
              <a:rPr lang="en-US" smtClean="0"/>
              <a:pPr/>
              <a:t>26</a:t>
            </a:fld>
            <a:endParaRPr lang="en-US"/>
          </a:p>
        </p:txBody>
      </p:sp>
      <p:sp>
        <p:nvSpPr>
          <p:cNvPr id="5" name="Date Placeholder 4"/>
          <p:cNvSpPr>
            <a:spLocks noGrp="1"/>
          </p:cNvSpPr>
          <p:nvPr>
            <p:ph type="dt" idx="11"/>
          </p:nvPr>
        </p:nvSpPr>
        <p:spPr/>
        <p:txBody>
          <a:bodyPr/>
          <a:lstStyle/>
          <a:p>
            <a:fld id="{B6E1221E-11DE-42C5-B31B-2C4FB18FE36A}" type="datetime1">
              <a:rPr lang="en-US" smtClean="0"/>
              <a:pPr/>
              <a:t>10/27/18</a:t>
            </a:fld>
            <a:endParaRPr lang="en-US"/>
          </a:p>
        </p:txBody>
      </p:sp>
      <p:sp>
        <p:nvSpPr>
          <p:cNvPr id="6" name="Header Placeholder 5"/>
          <p:cNvSpPr>
            <a:spLocks noGrp="1"/>
          </p:cNvSpPr>
          <p:nvPr>
            <p:ph type="hdr" sz="quarter" idx="12"/>
          </p:nvPr>
        </p:nvSpPr>
        <p:spPr/>
        <p:txBody>
          <a:bodyPr/>
          <a:lstStyle/>
          <a:p>
            <a:r>
              <a:rPr lang="en-US"/>
              <a:t>Narragansett Council, BSA</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6613520"/>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The Land Ethic and Stewardship</a:t>
            </a:r>
            <a:endParaRPr lang="en-US" dirty="0"/>
          </a:p>
          <a:p>
            <a:r>
              <a:rPr lang="en-US" b="1" dirty="0"/>
              <a:t> </a:t>
            </a:r>
            <a:endParaRPr lang="en-US" dirty="0"/>
          </a:p>
          <a:p>
            <a:r>
              <a:rPr lang="en-US" dirty="0"/>
              <a:t>“</a:t>
            </a:r>
            <a:r>
              <a:rPr lang="en-US" i="1" dirty="0"/>
              <a:t>The land ethic simply enlarges the boundaries of the community to include soils, waters, plants, and animals, or collectively: the land</a:t>
            </a:r>
            <a:r>
              <a:rPr lang="en-US" dirty="0"/>
              <a:t>.” - Aldo Leopold </a:t>
            </a:r>
          </a:p>
          <a:p>
            <a:r>
              <a:rPr lang="en-US" dirty="0"/>
              <a:t> </a:t>
            </a:r>
          </a:p>
          <a:p>
            <a:r>
              <a:rPr lang="en-US" i="1" dirty="0"/>
              <a:t>“We abuse the land because we regard it as a commodity belonging to us.  When we see the land as a community to which we belong, we may begin to use it with love and respect.” </a:t>
            </a:r>
            <a:r>
              <a:rPr lang="en-US" dirty="0"/>
              <a:t>– Aldo Leopold</a:t>
            </a:r>
          </a:p>
          <a:p>
            <a:r>
              <a:rPr lang="en-US" dirty="0"/>
              <a:t> </a:t>
            </a:r>
          </a:p>
          <a:p>
            <a:r>
              <a:rPr lang="en-US" dirty="0"/>
              <a:t>The concept of the Land Ethic was developed by Aldo Leopold in </a:t>
            </a:r>
            <a:r>
              <a:rPr lang="en-US" i="1" dirty="0"/>
              <a:t>A Sand County Almanac</a:t>
            </a:r>
            <a:r>
              <a:rPr lang="en-US" dirty="0"/>
              <a:t>. In this book, Aldo Leopold reflected upon his interaction with the land and how it had enriched him, but also how our society tends to trivialize or dismiss the role of the land. The following quotations provide a brief introduction to the Land Ethic concept as envisioned by Leopold:</a:t>
            </a:r>
          </a:p>
          <a:p>
            <a:r>
              <a:rPr lang="en-US" dirty="0"/>
              <a:t> </a:t>
            </a:r>
          </a:p>
          <a:p>
            <a:r>
              <a:rPr lang="en-US" dirty="0"/>
              <a:t>"</a:t>
            </a:r>
            <a:r>
              <a:rPr lang="en-US" i="1" dirty="0"/>
              <a:t>An ethic [that] presupposes the mental image of the land as a biotic mechanism. We can be ethical only in relation to something that we can see, feel, understand, love, or otherwise have faith in</a:t>
            </a:r>
            <a:r>
              <a:rPr lang="en-US" dirty="0"/>
              <a:t>." … [Think of the land as an energy circuit, with energy flowing from the soils to the plants to animals and back.] This thumbnail sketch of the land as an energy circuit conveys three basic ideas:</a:t>
            </a:r>
          </a:p>
          <a:p>
            <a:r>
              <a:rPr lang="en-US" dirty="0"/>
              <a:t> </a:t>
            </a:r>
          </a:p>
          <a:p>
            <a:pPr lvl="0"/>
            <a:r>
              <a:rPr lang="en-US" dirty="0"/>
              <a:t>That land is not merely soil; </a:t>
            </a:r>
          </a:p>
          <a:p>
            <a:pPr lvl="0"/>
            <a:r>
              <a:rPr lang="en-US" dirty="0"/>
              <a:t>That the native plants and animals kept the energy circuit open; others may or may not; </a:t>
            </a:r>
          </a:p>
          <a:p>
            <a:pPr lvl="0"/>
            <a:r>
              <a:rPr lang="en-US" dirty="0"/>
              <a:t>That man-made changes are of a different order than evolutionary changes, and have effects more comprehensive than intended or foreseen. These ideas, collectively, raise two issues: Can the land adjust itself to the new order? Can the desired alterations be accomplished with less impact?</a:t>
            </a:r>
          </a:p>
          <a:p>
            <a:r>
              <a:rPr lang="en-US" dirty="0"/>
              <a:t> </a:t>
            </a:r>
          </a:p>
          <a:p>
            <a:r>
              <a:rPr lang="en-US" dirty="0"/>
              <a:t> </a:t>
            </a:r>
          </a:p>
          <a:p>
            <a:r>
              <a:rPr lang="en-US" dirty="0"/>
              <a:t> </a:t>
            </a:r>
          </a:p>
          <a:p>
            <a:r>
              <a:rPr lang="en-US" dirty="0"/>
              <a:t>Leopold sums up his thoughts with the following observation:</a:t>
            </a:r>
          </a:p>
          <a:p>
            <a:r>
              <a:rPr lang="en-US" dirty="0"/>
              <a:t> </a:t>
            </a:r>
          </a:p>
          <a:p>
            <a:r>
              <a:rPr lang="en-US" dirty="0"/>
              <a:t>"</a:t>
            </a:r>
            <a:r>
              <a:rPr lang="en-US" i="1" dirty="0"/>
              <a:t>A land ethic, then, reflects the existence of an ecological conscience, and this in turn reflects a conviction of individual responsibility for the health of the land. Health is the capacity of the land for self-renewal. Conservation is our effort to understand and preserve this capacity</a:t>
            </a:r>
            <a:r>
              <a:rPr lang="en-US" dirty="0"/>
              <a:t>."</a:t>
            </a:r>
          </a:p>
          <a:p>
            <a:r>
              <a:rPr lang="en-US" dirty="0"/>
              <a:t> </a:t>
            </a:r>
          </a:p>
          <a:p>
            <a:r>
              <a:rPr lang="en-US" i="1" dirty="0"/>
              <a:t>“Wilderness is a necessity ... They will see what I meant in time. There must be places for human beings to satisfy their souls. Food and drink is not all. There is the spiritual. In some it is only a germ, of course, but the germ will grow.”</a:t>
            </a:r>
            <a:endParaRPr lang="en-US" dirty="0"/>
          </a:p>
          <a:p>
            <a:r>
              <a:rPr lang="en-US" dirty="0"/>
              <a:t>      John Muir</a:t>
            </a:r>
          </a:p>
          <a:p>
            <a:r>
              <a:rPr lang="en-US" dirty="0"/>
              <a:t> </a:t>
            </a:r>
          </a:p>
          <a:p>
            <a:r>
              <a:rPr lang="en-US" dirty="0"/>
              <a:t>The Land Ethic teaches us that we should consider our actions in light of their impact on the living, breathing community that is the land, and that we should select the alternative available that does the least impact to that community. The Land Ethic grows strongest when we have experienced the Land, grown to love and respect it, and have labored to enhance or restore it or, as Leopold would have put it, when we have practiced “conservation” defined as restoring the capacity of the Land for self-renewal. We understand the Land Ethic and when we think of right in relation to the Land as follows:</a:t>
            </a:r>
          </a:p>
          <a:p>
            <a:r>
              <a:rPr lang="en-US" dirty="0"/>
              <a:t> </a:t>
            </a:r>
          </a:p>
          <a:p>
            <a:r>
              <a:rPr lang="en-US" b="1" i="1" dirty="0"/>
              <a:t>A thing is right when it tends to preserve the integrity, stability, and beauty of the biotic community. It is wrong when it tends otherwise.</a:t>
            </a:r>
            <a:endParaRPr lang="en-US" dirty="0"/>
          </a:p>
          <a:p>
            <a:r>
              <a:rPr lang="en-US" dirty="0"/>
              <a:t> </a:t>
            </a:r>
          </a:p>
          <a:p>
            <a:r>
              <a:rPr lang="en-US" dirty="0"/>
              <a:t>Are you ready to face the challenge of looking at the Land in this fashion? If so, then you understand the Land Ethic.</a:t>
            </a:r>
          </a:p>
          <a:p>
            <a:r>
              <a:rPr lang="en-US" dirty="0"/>
              <a:t> </a:t>
            </a:r>
          </a:p>
          <a:p>
            <a:r>
              <a:rPr lang="en-US" b="1" u="sng" dirty="0"/>
              <a:t>Continuum of Land Ethic Training</a:t>
            </a:r>
            <a:endParaRPr lang="en-US" dirty="0"/>
          </a:p>
          <a:p>
            <a:r>
              <a:rPr lang="en-US" dirty="0"/>
              <a:t>Land Ethic Leaders</a:t>
            </a:r>
          </a:p>
          <a:p>
            <a:r>
              <a:rPr lang="en-US" dirty="0"/>
              <a:t>Awareness Workshops</a:t>
            </a:r>
          </a:p>
          <a:p>
            <a:r>
              <a:rPr lang="en-US" dirty="0"/>
              <a:t> </a:t>
            </a:r>
          </a:p>
          <a:p>
            <a:r>
              <a:rPr lang="en-US" b="1" u="sng" dirty="0"/>
              <a:t>The Land Ethic and how it applies to the Outdoor Code</a:t>
            </a:r>
            <a:endParaRPr lang="en-US" dirty="0"/>
          </a:p>
          <a:p>
            <a:r>
              <a:rPr lang="en-US" dirty="0"/>
              <a:t> </a:t>
            </a:r>
          </a:p>
          <a:p>
            <a:r>
              <a:rPr lang="en-US" dirty="0"/>
              <a:t>     As mentioned earlier, the Land Ethic teaches us that we should consider our actions in light of their impact on the living, breathing community that is the land. Many people do not realize it, but Scouting was one of the first organizations to recognize that the conservation of our world's natural resources is vitally important. Ernest Thompson Seton, William T. Hornaday and Chief Scout Citizen and President of the United States Theodore Roosevelt felt very strongly about the need to protect our nation's natural resources. The BSA adopted the Outdoor Code in the middle of the 20</a:t>
            </a:r>
            <a:r>
              <a:rPr lang="en-US" baseline="30000" dirty="0"/>
              <a:t>th</a:t>
            </a:r>
            <a:r>
              <a:rPr lang="en-US" dirty="0"/>
              <a:t> Century to help clarify this message and its principles still ring true today. The Outdoor Code speaks to being Clean in Our Outdoor Manners and stresses the importance of being Conservation Minded. These relate to the Land Ethic in that being Conservation Minded means adopting good practices towards our use of soil, water, minerals, grasslands, wildlife and energy. We will always encourage others to do so as well.</a:t>
            </a:r>
          </a:p>
          <a:p>
            <a:r>
              <a:rPr lang="en-US" dirty="0"/>
              <a:t> </a:t>
            </a:r>
          </a:p>
          <a:p>
            <a:r>
              <a:rPr lang="en-US" dirty="0"/>
              <a:t> </a:t>
            </a:r>
          </a:p>
          <a:p>
            <a:r>
              <a:rPr lang="en-US" b="1" dirty="0"/>
              <a:t> </a:t>
            </a:r>
            <a:endParaRPr lang="en-US" dirty="0"/>
          </a:p>
          <a:p>
            <a:r>
              <a:rPr lang="en-US" b="1" dirty="0"/>
              <a:t> </a:t>
            </a:r>
            <a:endParaRPr lang="en-US" dirty="0"/>
          </a:p>
          <a:p>
            <a:r>
              <a:rPr lang="en-US" b="1" u="sng" dirty="0"/>
              <a:t>The importance of the BSA being a leader in Outdoor Ethics = Stewardship</a:t>
            </a:r>
            <a:endParaRPr lang="en-US" dirty="0"/>
          </a:p>
          <a:p>
            <a:r>
              <a:rPr lang="en-US" b="1" dirty="0"/>
              <a:t> </a:t>
            </a:r>
            <a:endParaRPr lang="en-US" dirty="0"/>
          </a:p>
          <a:p>
            <a:r>
              <a:rPr lang="en-US" dirty="0"/>
              <a:t>"</a:t>
            </a:r>
            <a:r>
              <a:rPr lang="en-US" i="1" dirty="0"/>
              <a:t>The earth does not belong to man, man belongs to the earth.</a:t>
            </a:r>
            <a:endParaRPr lang="en-US" dirty="0"/>
          </a:p>
          <a:p>
            <a:r>
              <a:rPr lang="en-US" i="1" dirty="0"/>
              <a:t>All things are connected like the blood that unites us all.</a:t>
            </a:r>
            <a:endParaRPr lang="en-US" dirty="0"/>
          </a:p>
          <a:p>
            <a:r>
              <a:rPr lang="en-US" i="1" dirty="0"/>
              <a:t>Man did not weave the web of life, he is merely a strand in it.</a:t>
            </a:r>
            <a:endParaRPr lang="en-US" dirty="0"/>
          </a:p>
          <a:p>
            <a:r>
              <a:rPr lang="en-US" i="1" dirty="0"/>
              <a:t>Whatever he does to the web, he does to himself</a:t>
            </a:r>
            <a:r>
              <a:rPr lang="en-US" dirty="0"/>
              <a:t>." - Chief Seattle,1854</a:t>
            </a:r>
          </a:p>
          <a:p>
            <a:r>
              <a:rPr lang="en-US" dirty="0"/>
              <a:t> </a:t>
            </a:r>
          </a:p>
          <a:p>
            <a:r>
              <a:rPr lang="en-US" dirty="0"/>
              <a:t>Early Scout leaders included </a:t>
            </a:r>
          </a:p>
          <a:p>
            <a:r>
              <a:rPr lang="en-US" dirty="0"/>
              <a:t> </a:t>
            </a:r>
          </a:p>
          <a:p>
            <a:pPr lvl="0"/>
            <a:r>
              <a:rPr lang="en-US" dirty="0"/>
              <a:t>Theodore Roosevelt - “The nation behaves well if it treats the natural resources as assets which it must turn over to the next generation increased and not impaired in value.” </a:t>
            </a:r>
          </a:p>
          <a:p>
            <a:pPr lvl="0"/>
            <a:r>
              <a:rPr lang="en-US" dirty="0"/>
              <a:t>Ernest Thompson Seton – “I believe that natural history has lost much by the vague general treatment that is so common.”</a:t>
            </a:r>
          </a:p>
          <a:p>
            <a:pPr lvl="0"/>
            <a:r>
              <a:rPr lang="en-US" dirty="0"/>
              <a:t>Gifford Pinchot – “Conservation means the wise use of the earth and its resources for the lasting good of men.”  “World-wide practice of Conservation and the fair and continued access by all nations to the resources they need are the two indispensable foundations of continuous plenty and of permanent peace.”</a:t>
            </a:r>
          </a:p>
          <a:p>
            <a:pPr lvl="0"/>
            <a:r>
              <a:rPr lang="en-US" dirty="0"/>
              <a:t>“If future generations are to remember us with gratitude rather than contempt, we must leave them more than the miracles of technology.  We must leave them a glimpse of the world as it was in the beginning, not just after we got through with it.” - President Lyndon Johnson at signing of Wilderness Act, 1964</a:t>
            </a:r>
          </a:p>
          <a:p>
            <a:r>
              <a:rPr lang="en-US" dirty="0"/>
              <a:t> </a:t>
            </a:r>
          </a:p>
          <a:p>
            <a:r>
              <a:rPr lang="en-US" dirty="0"/>
              <a:t>     Scouting represents one of the largest youth organizations in the United States, with 2.7 million youth members and over 1 million adult volunteers. Scouting's goal is to train youth in responsible citizenship, character development, and self-reliance through participation in a wide range of outdoor based activities. As a result, the usage of our nation's outdoor areas by Scouting units is widespread. It is important that all members of the Scouting program understand and implement proper ways to enjoy our nation’s outdoor resources without leaving an impact. In other words, Scouts must be stewards of the land in practice and in theory.  Learning and educating others in these proper methods is a key part of Scouting's outdoor strategy. Without proper understanding of how to use the land in a low impact fashion, Scout units as well as other outdoor users, could risk the loss of access to these beautiful places.</a:t>
            </a:r>
          </a:p>
          <a:p>
            <a:endParaRPr lang="en-US" dirty="0"/>
          </a:p>
        </p:txBody>
      </p:sp>
      <p:sp>
        <p:nvSpPr>
          <p:cNvPr id="4" name="Slide Number Placeholder 3"/>
          <p:cNvSpPr>
            <a:spLocks noGrp="1"/>
          </p:cNvSpPr>
          <p:nvPr>
            <p:ph type="sldNum" sz="quarter" idx="10"/>
          </p:nvPr>
        </p:nvSpPr>
        <p:spPr/>
        <p:txBody>
          <a:bodyPr/>
          <a:lstStyle/>
          <a:p>
            <a:fld id="{51C124C0-C235-48B1-905A-78EF61C6551C}" type="slidenum">
              <a:rPr lang="en-US" smtClean="0"/>
              <a:pPr/>
              <a:t>27</a:t>
            </a:fld>
            <a:endParaRPr lang="en-US"/>
          </a:p>
        </p:txBody>
      </p:sp>
      <p:sp>
        <p:nvSpPr>
          <p:cNvPr id="5" name="Date Placeholder 4"/>
          <p:cNvSpPr>
            <a:spLocks noGrp="1"/>
          </p:cNvSpPr>
          <p:nvPr>
            <p:ph type="dt" idx="11"/>
          </p:nvPr>
        </p:nvSpPr>
        <p:spPr/>
        <p:txBody>
          <a:bodyPr/>
          <a:lstStyle/>
          <a:p>
            <a:fld id="{B324019C-9254-4485-AFBD-F48B63F4823E}" type="datetime1">
              <a:rPr lang="en-US" smtClean="0"/>
              <a:pPr/>
              <a:t>10/27/18</a:t>
            </a:fld>
            <a:endParaRPr lang="en-US"/>
          </a:p>
        </p:txBody>
      </p:sp>
      <p:sp>
        <p:nvSpPr>
          <p:cNvPr id="6" name="Header Placeholder 5"/>
          <p:cNvSpPr>
            <a:spLocks noGrp="1"/>
          </p:cNvSpPr>
          <p:nvPr>
            <p:ph type="hdr" sz="quarter" idx="12"/>
          </p:nvPr>
        </p:nvSpPr>
        <p:spPr/>
        <p:txBody>
          <a:bodyPr/>
          <a:lstStyle/>
          <a:p>
            <a:r>
              <a:rPr lang="en-US"/>
              <a:t>Narragansett Council, BSA</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29116743"/>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EGO image the human is at the top of the food chain.</a:t>
            </a:r>
          </a:p>
          <a:p>
            <a:endParaRPr lang="en-US" dirty="0"/>
          </a:p>
          <a:p>
            <a:r>
              <a:rPr lang="en-US" dirty="0"/>
              <a:t>The ECO image has the human as but part of the eco system.</a:t>
            </a:r>
          </a:p>
        </p:txBody>
      </p:sp>
      <p:sp>
        <p:nvSpPr>
          <p:cNvPr id="4" name="Header Placeholder 3"/>
          <p:cNvSpPr>
            <a:spLocks noGrp="1"/>
          </p:cNvSpPr>
          <p:nvPr>
            <p:ph type="hdr" sz="quarter" idx="10"/>
          </p:nvPr>
        </p:nvSpPr>
        <p:spPr/>
        <p:txBody>
          <a:bodyPr/>
          <a:lstStyle/>
          <a:p>
            <a:r>
              <a:rPr lang="en-US"/>
              <a:t>Narragansett Council, BSA</a:t>
            </a:r>
          </a:p>
        </p:txBody>
      </p:sp>
      <p:sp>
        <p:nvSpPr>
          <p:cNvPr id="5" name="Date Placeholder 4"/>
          <p:cNvSpPr>
            <a:spLocks noGrp="1"/>
          </p:cNvSpPr>
          <p:nvPr>
            <p:ph type="dt" idx="11"/>
          </p:nvPr>
        </p:nvSpPr>
        <p:spPr/>
        <p:txBody>
          <a:bodyPr/>
          <a:lstStyle/>
          <a:p>
            <a:fld id="{5159A018-2775-49B9-ADB7-5D9BE2263332}" type="datetime1">
              <a:rPr lang="en-US" smtClean="0"/>
              <a:pPr/>
              <a:t>10/27/18</a:t>
            </a:fld>
            <a:endParaRPr lang="en-US"/>
          </a:p>
        </p:txBody>
      </p:sp>
      <p:sp>
        <p:nvSpPr>
          <p:cNvPr id="6" name="Slide Number Placeholder 5"/>
          <p:cNvSpPr>
            <a:spLocks noGrp="1"/>
          </p:cNvSpPr>
          <p:nvPr>
            <p:ph type="sldNum" sz="quarter" idx="12"/>
          </p:nvPr>
        </p:nvSpPr>
        <p:spPr/>
        <p:txBody>
          <a:bodyPr/>
          <a:lstStyle/>
          <a:p>
            <a:fld id="{51C124C0-C235-48B1-905A-78EF61C6551C}" type="slidenum">
              <a:rPr lang="en-US" smtClean="0"/>
              <a:pPr/>
              <a:t>29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0396941"/>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Awareness and Action Awards for Cubs, Boy Scouts, Venture</a:t>
            </a:r>
            <a:r>
              <a:rPr lang="en-US" baseline="0" dirty="0"/>
              <a:t> (youth and adult)</a:t>
            </a:r>
            <a:endParaRPr lang="en-US" dirty="0"/>
          </a:p>
          <a:p>
            <a:endParaRPr lang="en-US" dirty="0"/>
          </a:p>
          <a:p>
            <a:r>
              <a:rPr lang="en-US" dirty="0"/>
              <a:t>See this site for detailed information on these awards:</a:t>
            </a:r>
          </a:p>
          <a:p>
            <a:endParaRPr lang="en-US" dirty="0"/>
          </a:p>
          <a:p>
            <a:r>
              <a:rPr lang="en-US" dirty="0"/>
              <a:t>http://www.scouting.org/scoutsource/OutdoorProgram/OutdoorEthics/Awards.aspx</a:t>
            </a:r>
          </a:p>
          <a:p>
            <a:endParaRPr lang="en-US" dirty="0"/>
          </a:p>
        </p:txBody>
      </p:sp>
      <p:sp>
        <p:nvSpPr>
          <p:cNvPr id="4" name="Slide Number Placeholder 3"/>
          <p:cNvSpPr>
            <a:spLocks noGrp="1"/>
          </p:cNvSpPr>
          <p:nvPr>
            <p:ph type="sldNum" sz="quarter" idx="10"/>
          </p:nvPr>
        </p:nvSpPr>
        <p:spPr/>
        <p:txBody>
          <a:bodyPr/>
          <a:lstStyle/>
          <a:p>
            <a:fld id="{51C124C0-C235-48B1-905A-78EF61C6551C}" type="slidenum">
              <a:rPr lang="en-US" smtClean="0"/>
              <a:pPr/>
              <a:t>30</a:t>
            </a:fld>
            <a:endParaRPr lang="en-US"/>
          </a:p>
        </p:txBody>
      </p:sp>
      <p:sp>
        <p:nvSpPr>
          <p:cNvPr id="5" name="Date Placeholder 4"/>
          <p:cNvSpPr>
            <a:spLocks noGrp="1"/>
          </p:cNvSpPr>
          <p:nvPr>
            <p:ph type="dt" idx="11"/>
          </p:nvPr>
        </p:nvSpPr>
        <p:spPr/>
        <p:txBody>
          <a:bodyPr/>
          <a:lstStyle/>
          <a:p>
            <a:fld id="{6361727E-2086-49BD-9626-59D9E7FE636A}" type="datetime1">
              <a:rPr lang="en-US" smtClean="0"/>
              <a:pPr/>
              <a:t>10/27/18</a:t>
            </a:fld>
            <a:endParaRPr lang="en-US"/>
          </a:p>
        </p:txBody>
      </p:sp>
      <p:sp>
        <p:nvSpPr>
          <p:cNvPr id="6" name="Header Placeholder 5"/>
          <p:cNvSpPr>
            <a:spLocks noGrp="1"/>
          </p:cNvSpPr>
          <p:nvPr>
            <p:ph type="hdr" sz="quarter" idx="12"/>
          </p:nvPr>
        </p:nvSpPr>
        <p:spPr/>
        <p:txBody>
          <a:bodyPr/>
          <a:lstStyle/>
          <a:p>
            <a:r>
              <a:rPr lang="en-US"/>
              <a:t>Narragansett Council, BSA</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44679095"/>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set up our ceremonial sites, what are the key concerns?</a:t>
            </a:r>
          </a:p>
          <a:p>
            <a:pPr marL="167970" indent="-167970">
              <a:buFont typeface="Arial" panose="020B0604020202020204" pitchFamily="34" charset="0"/>
              <a:buChar char="•"/>
            </a:pPr>
            <a:r>
              <a:rPr lang="en-US" dirty="0"/>
              <a:t>The first issue is how can we build the fire lay with minimal impact on the sub surface and the organisms beneath the surface.</a:t>
            </a:r>
          </a:p>
          <a:p>
            <a:pPr marL="167970" indent="-167970">
              <a:buFont typeface="Arial" panose="020B0604020202020204" pitchFamily="34" charset="0"/>
              <a:buChar char="•"/>
            </a:pPr>
            <a:r>
              <a:rPr lang="en-US" dirty="0"/>
              <a:t>To minimize the affects on the ground, we need to build a fire lay properly.  One way to do this is to build up the fire ring with 6 inches of sand provide insulation for the land.</a:t>
            </a:r>
          </a:p>
          <a:p>
            <a:pPr marL="167970" indent="-167970">
              <a:buFont typeface="Arial" panose="020B0604020202020204" pitchFamily="34" charset="0"/>
              <a:buChar char="•"/>
            </a:pPr>
            <a:r>
              <a:rPr lang="en-US" dirty="0"/>
              <a:t>Another design is to reduce the fire lay to approximately 36 inches in diameter.</a:t>
            </a:r>
          </a:p>
          <a:p>
            <a:pPr marL="223959" indent="-223959">
              <a:buFont typeface="+mj-lt"/>
              <a:buAutoNum type="arabicPeriod"/>
            </a:pPr>
            <a:endParaRPr lang="en-US" dirty="0"/>
          </a:p>
        </p:txBody>
      </p:sp>
      <p:sp>
        <p:nvSpPr>
          <p:cNvPr id="4" name="Header Placeholder 3"/>
          <p:cNvSpPr>
            <a:spLocks noGrp="1"/>
          </p:cNvSpPr>
          <p:nvPr>
            <p:ph type="hdr" sz="quarter" idx="10"/>
          </p:nvPr>
        </p:nvSpPr>
        <p:spPr/>
        <p:txBody>
          <a:bodyPr/>
          <a:lstStyle/>
          <a:p>
            <a:r>
              <a:rPr lang="en-US"/>
              <a:t>Narragansett Council, BSA</a:t>
            </a:r>
          </a:p>
        </p:txBody>
      </p:sp>
      <p:sp>
        <p:nvSpPr>
          <p:cNvPr id="5" name="Date Placeholder 4"/>
          <p:cNvSpPr>
            <a:spLocks noGrp="1"/>
          </p:cNvSpPr>
          <p:nvPr>
            <p:ph type="dt" idx="11"/>
          </p:nvPr>
        </p:nvSpPr>
        <p:spPr/>
        <p:txBody>
          <a:bodyPr/>
          <a:lstStyle/>
          <a:p>
            <a:fld id="{5159A018-2775-49B9-ADB7-5D9BE2263332}" type="datetime1">
              <a:rPr lang="en-US" smtClean="0"/>
              <a:pPr/>
              <a:t>10/27/18</a:t>
            </a:fld>
            <a:endParaRPr lang="en-US"/>
          </a:p>
        </p:txBody>
      </p:sp>
      <p:sp>
        <p:nvSpPr>
          <p:cNvPr id="6" name="Slide Number Placeholder 5"/>
          <p:cNvSpPr>
            <a:spLocks noGrp="1"/>
          </p:cNvSpPr>
          <p:nvPr>
            <p:ph type="sldNum" sz="quarter" idx="12"/>
          </p:nvPr>
        </p:nvSpPr>
        <p:spPr/>
        <p:txBody>
          <a:bodyPr/>
          <a:lstStyle/>
          <a:p>
            <a:fld id="{51C124C0-C235-48B1-905A-78EF61C6551C}" type="slidenum">
              <a:rPr lang="en-US" smtClean="0"/>
              <a:pPr/>
              <a:t>33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71951238"/>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Narragansett Council, BSA</a:t>
            </a:r>
            <a:endParaRPr lang="en-US"/>
          </a:p>
        </p:txBody>
      </p:sp>
      <p:sp>
        <p:nvSpPr>
          <p:cNvPr id="5" name="Date Placeholder 4"/>
          <p:cNvSpPr>
            <a:spLocks noGrp="1"/>
          </p:cNvSpPr>
          <p:nvPr>
            <p:ph type="dt" idx="11"/>
          </p:nvPr>
        </p:nvSpPr>
        <p:spPr/>
        <p:txBody>
          <a:bodyPr/>
          <a:lstStyle/>
          <a:p>
            <a:fld id="{5159A018-2775-49B9-ADB7-5D9BE2263332}" type="datetime1">
              <a:rPr lang="en-US" smtClean="0"/>
              <a:pPr/>
              <a:t>10/27/18</a:t>
            </a:fld>
            <a:endParaRPr lang="en-US"/>
          </a:p>
        </p:txBody>
      </p:sp>
      <p:sp>
        <p:nvSpPr>
          <p:cNvPr id="6" name="Slide Number Placeholder 5"/>
          <p:cNvSpPr>
            <a:spLocks noGrp="1"/>
          </p:cNvSpPr>
          <p:nvPr>
            <p:ph type="sldNum" sz="quarter" idx="12"/>
          </p:nvPr>
        </p:nvSpPr>
        <p:spPr/>
        <p:txBody>
          <a:bodyPr/>
          <a:lstStyle/>
          <a:p>
            <a:fld id="{51C124C0-C235-48B1-905A-78EF61C6551C}" type="slidenum">
              <a:rPr lang="en-US" smtClean="0"/>
              <a:pPr/>
              <a:t>36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45568452"/>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thickness of the mound is critical to the insulating</a:t>
            </a:r>
            <a:r>
              <a:rPr lang="en-US" baseline="0" dirty="0"/>
              <a:t> the surface underneath from the head of the fire.</a:t>
            </a:r>
          </a:p>
          <a:p>
            <a:endParaRPr lang="en-US" baseline="0" dirty="0"/>
          </a:p>
          <a:p>
            <a:r>
              <a:rPr lang="en-US" baseline="0" dirty="0"/>
              <a:t>It will also prevent tarp from burning.</a:t>
            </a:r>
          </a:p>
          <a:p>
            <a:endParaRPr lang="en-US" baseline="0" dirty="0"/>
          </a:p>
          <a:p>
            <a:r>
              <a:rPr lang="en-US" baseline="0" dirty="0"/>
              <a:t>The circumference of the mound should be more than the intended fire.</a:t>
            </a:r>
            <a:endParaRPr lang="en-US" dirty="0"/>
          </a:p>
        </p:txBody>
      </p:sp>
      <p:sp>
        <p:nvSpPr>
          <p:cNvPr id="4" name="Header Placeholder 3"/>
          <p:cNvSpPr>
            <a:spLocks noGrp="1"/>
          </p:cNvSpPr>
          <p:nvPr>
            <p:ph type="hdr" sz="quarter" idx="10"/>
          </p:nvPr>
        </p:nvSpPr>
        <p:spPr/>
        <p:txBody>
          <a:bodyPr/>
          <a:lstStyle/>
          <a:p>
            <a:r>
              <a:rPr lang="en-US"/>
              <a:t>Narragansett Council, BSA</a:t>
            </a:r>
          </a:p>
        </p:txBody>
      </p:sp>
      <p:sp>
        <p:nvSpPr>
          <p:cNvPr id="5" name="Date Placeholder 4"/>
          <p:cNvSpPr>
            <a:spLocks noGrp="1"/>
          </p:cNvSpPr>
          <p:nvPr>
            <p:ph type="dt" idx="11"/>
          </p:nvPr>
        </p:nvSpPr>
        <p:spPr/>
        <p:txBody>
          <a:bodyPr/>
          <a:lstStyle/>
          <a:p>
            <a:fld id="{5159A018-2775-49B9-ADB7-5D9BE2263332}" type="datetime1">
              <a:rPr lang="en-US" smtClean="0"/>
              <a:pPr/>
              <a:t>10/27/18</a:t>
            </a:fld>
            <a:endParaRPr lang="en-US"/>
          </a:p>
        </p:txBody>
      </p:sp>
      <p:sp>
        <p:nvSpPr>
          <p:cNvPr id="6" name="Slide Number Placeholder 5"/>
          <p:cNvSpPr>
            <a:spLocks noGrp="1"/>
          </p:cNvSpPr>
          <p:nvPr>
            <p:ph type="sldNum" sz="quarter" idx="12"/>
          </p:nvPr>
        </p:nvSpPr>
        <p:spPr/>
        <p:txBody>
          <a:bodyPr/>
          <a:lstStyle/>
          <a:p>
            <a:fld id="{51C124C0-C235-48B1-905A-78EF61C6551C}" type="slidenum">
              <a:rPr lang="en-US" smtClean="0"/>
              <a:pPr/>
              <a:t>37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76794923"/>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Narragansett Council, BSA</a:t>
            </a:r>
          </a:p>
        </p:txBody>
      </p:sp>
      <p:sp>
        <p:nvSpPr>
          <p:cNvPr id="5" name="Date Placeholder 4"/>
          <p:cNvSpPr>
            <a:spLocks noGrp="1"/>
          </p:cNvSpPr>
          <p:nvPr>
            <p:ph type="dt" idx="11"/>
          </p:nvPr>
        </p:nvSpPr>
        <p:spPr/>
        <p:txBody>
          <a:bodyPr/>
          <a:lstStyle/>
          <a:p>
            <a:fld id="{5159A018-2775-49B9-ADB7-5D9BE2263332}" type="datetime1">
              <a:rPr lang="en-US" smtClean="0"/>
              <a:pPr/>
              <a:t>10/27/18</a:t>
            </a:fld>
            <a:endParaRPr lang="en-US"/>
          </a:p>
        </p:txBody>
      </p:sp>
      <p:sp>
        <p:nvSpPr>
          <p:cNvPr id="6" name="Slide Number Placeholder 5"/>
          <p:cNvSpPr>
            <a:spLocks noGrp="1"/>
          </p:cNvSpPr>
          <p:nvPr>
            <p:ph type="sldNum" sz="quarter" idx="12"/>
          </p:nvPr>
        </p:nvSpPr>
        <p:spPr/>
        <p:txBody>
          <a:bodyPr/>
          <a:lstStyle/>
          <a:p>
            <a:fld id="{51C124C0-C235-48B1-905A-78EF61C6551C}" type="slidenum">
              <a:rPr lang="en-US" smtClean="0"/>
              <a:pPr/>
              <a:t>39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39280229"/>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124C0-C235-48B1-905A-78EF61C6551C}" type="slidenum">
              <a:rPr lang="en-US" smtClean="0"/>
              <a:pPr/>
              <a:t>2</a:t>
            </a:fld>
            <a:endParaRPr lang="en-US"/>
          </a:p>
        </p:txBody>
      </p:sp>
      <p:sp>
        <p:nvSpPr>
          <p:cNvPr id="5" name="Date Placeholder 4"/>
          <p:cNvSpPr>
            <a:spLocks noGrp="1"/>
          </p:cNvSpPr>
          <p:nvPr>
            <p:ph type="dt" idx="11"/>
          </p:nvPr>
        </p:nvSpPr>
        <p:spPr/>
        <p:txBody>
          <a:bodyPr/>
          <a:lstStyle/>
          <a:p>
            <a:fld id="{674CEA7B-71C8-4D3D-8887-90499601F319}" type="datetime1">
              <a:rPr lang="en-US" smtClean="0"/>
              <a:pPr/>
              <a:t>10/27/18</a:t>
            </a:fld>
            <a:endParaRPr lang="en-US"/>
          </a:p>
        </p:txBody>
      </p:sp>
      <p:sp>
        <p:nvSpPr>
          <p:cNvPr id="6" name="Header Placeholder 5"/>
          <p:cNvSpPr>
            <a:spLocks noGrp="1"/>
          </p:cNvSpPr>
          <p:nvPr>
            <p:ph type="hdr" sz="quarter" idx="12"/>
          </p:nvPr>
        </p:nvSpPr>
        <p:spPr/>
        <p:txBody>
          <a:bodyPr/>
          <a:lstStyle/>
          <a:p>
            <a:r>
              <a:rPr lang="en-US"/>
              <a:t>Narragansett Council, BSA</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99315749"/>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dirty="0"/>
              <a:t>Being an Outdoor Ethicist – Leave No Trace advocate means you are on a path to continue the journey to LEARN more than the principles, and more ways to protect the outdoors and especially how best to be stewards of the wilderness…and embrace the growing belief in Land Ethics.</a:t>
            </a:r>
          </a:p>
          <a:p>
            <a:endParaRPr lang="en-US" dirty="0"/>
          </a:p>
        </p:txBody>
      </p:sp>
      <p:sp>
        <p:nvSpPr>
          <p:cNvPr id="4" name="Slide Number Placeholder 3"/>
          <p:cNvSpPr>
            <a:spLocks noGrp="1"/>
          </p:cNvSpPr>
          <p:nvPr>
            <p:ph type="sldNum" sz="quarter" idx="10"/>
          </p:nvPr>
        </p:nvSpPr>
        <p:spPr/>
        <p:txBody>
          <a:bodyPr/>
          <a:lstStyle/>
          <a:p>
            <a:fld id="{51C124C0-C235-48B1-905A-78EF61C6551C}" type="slidenum">
              <a:rPr lang="en-US" smtClean="0"/>
              <a:pPr/>
              <a:t>42</a:t>
            </a:fld>
            <a:endParaRPr lang="en-US"/>
          </a:p>
        </p:txBody>
      </p:sp>
      <p:sp>
        <p:nvSpPr>
          <p:cNvPr id="5" name="Date Placeholder 4"/>
          <p:cNvSpPr>
            <a:spLocks noGrp="1"/>
          </p:cNvSpPr>
          <p:nvPr>
            <p:ph type="dt" idx="11"/>
          </p:nvPr>
        </p:nvSpPr>
        <p:spPr/>
        <p:txBody>
          <a:bodyPr/>
          <a:lstStyle/>
          <a:p>
            <a:fld id="{7E562792-2BD5-4511-B476-07129BBCAA82}" type="datetime1">
              <a:rPr lang="en-US" smtClean="0"/>
              <a:pPr/>
              <a:t>10/27/18</a:t>
            </a:fld>
            <a:endParaRPr lang="en-US"/>
          </a:p>
        </p:txBody>
      </p:sp>
      <p:sp>
        <p:nvSpPr>
          <p:cNvPr id="6" name="Header Placeholder 5"/>
          <p:cNvSpPr>
            <a:spLocks noGrp="1"/>
          </p:cNvSpPr>
          <p:nvPr>
            <p:ph type="hdr" sz="quarter" idx="12"/>
          </p:nvPr>
        </p:nvSpPr>
        <p:spPr/>
        <p:txBody>
          <a:bodyPr/>
          <a:lstStyle/>
          <a:p>
            <a:r>
              <a:rPr lang="en-US"/>
              <a:t>Narragansett Council, BSA</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94617499"/>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Narragansett Council, BSA</a:t>
            </a:r>
          </a:p>
        </p:txBody>
      </p:sp>
      <p:sp>
        <p:nvSpPr>
          <p:cNvPr id="5" name="Date Placeholder 4"/>
          <p:cNvSpPr>
            <a:spLocks noGrp="1"/>
          </p:cNvSpPr>
          <p:nvPr>
            <p:ph type="dt" idx="11"/>
          </p:nvPr>
        </p:nvSpPr>
        <p:spPr/>
        <p:txBody>
          <a:bodyPr/>
          <a:lstStyle/>
          <a:p>
            <a:fld id="{5159A018-2775-49B9-ADB7-5D9BE2263332}" type="datetime1">
              <a:rPr lang="en-US" smtClean="0"/>
              <a:pPr/>
              <a:t>10/27/18</a:t>
            </a:fld>
            <a:endParaRPr lang="en-US"/>
          </a:p>
        </p:txBody>
      </p:sp>
      <p:sp>
        <p:nvSpPr>
          <p:cNvPr id="6" name="Slide Number Placeholder 5"/>
          <p:cNvSpPr>
            <a:spLocks noGrp="1"/>
          </p:cNvSpPr>
          <p:nvPr>
            <p:ph type="sldNum" sz="quarter" idx="12"/>
          </p:nvPr>
        </p:nvSpPr>
        <p:spPr/>
        <p:txBody>
          <a:bodyPr/>
          <a:lstStyle/>
          <a:p>
            <a:fld id="{51C124C0-C235-48B1-905A-78EF61C6551C}" type="slidenum">
              <a:rPr lang="en-US" smtClean="0"/>
              <a:pPr/>
              <a:t>43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0272697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Narragansett Council, BSA</a:t>
            </a:r>
            <a:endParaRPr lang="en-US"/>
          </a:p>
        </p:txBody>
      </p:sp>
      <p:sp>
        <p:nvSpPr>
          <p:cNvPr id="5" name="Date Placeholder 4"/>
          <p:cNvSpPr>
            <a:spLocks noGrp="1"/>
          </p:cNvSpPr>
          <p:nvPr>
            <p:ph type="dt" idx="11"/>
          </p:nvPr>
        </p:nvSpPr>
        <p:spPr/>
        <p:txBody>
          <a:bodyPr/>
          <a:lstStyle/>
          <a:p>
            <a:fld id="{5159A018-2775-49B9-ADB7-5D9BE2263332}" type="datetime1">
              <a:rPr lang="en-US" smtClean="0"/>
              <a:pPr/>
              <a:t>10/27/18</a:t>
            </a:fld>
            <a:endParaRPr lang="en-US"/>
          </a:p>
        </p:txBody>
      </p:sp>
      <p:sp>
        <p:nvSpPr>
          <p:cNvPr id="6" name="Slide Number Placeholder 5"/>
          <p:cNvSpPr>
            <a:spLocks noGrp="1"/>
          </p:cNvSpPr>
          <p:nvPr>
            <p:ph type="sldNum" sz="quarter" idx="12"/>
          </p:nvPr>
        </p:nvSpPr>
        <p:spPr/>
        <p:txBody>
          <a:bodyPr/>
          <a:lstStyle/>
          <a:p>
            <a:fld id="{51C124C0-C235-48B1-905A-78EF61C6551C}" type="slidenum">
              <a:rPr lang="en-US" smtClean="0"/>
              <a:pPr/>
              <a:t>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8565421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impacts may not seem to make much of a difference; however, when you look at the cumulative</a:t>
            </a:r>
            <a:r>
              <a:rPr lang="en-US" baseline="0" dirty="0"/>
              <a:t> effects of millions of visitors, the impacts are huge.  </a:t>
            </a:r>
            <a:endParaRPr lang="en-US" dirty="0"/>
          </a:p>
        </p:txBody>
      </p:sp>
      <p:sp>
        <p:nvSpPr>
          <p:cNvPr id="4" name="Slide Number Placeholder 3"/>
          <p:cNvSpPr>
            <a:spLocks noGrp="1"/>
          </p:cNvSpPr>
          <p:nvPr>
            <p:ph type="sldNum" sz="quarter" idx="10"/>
          </p:nvPr>
        </p:nvSpPr>
        <p:spPr/>
        <p:txBody>
          <a:bodyPr/>
          <a:lstStyle/>
          <a:p>
            <a:fld id="{51C124C0-C235-48B1-905A-78EF61C6551C}" type="slidenum">
              <a:rPr lang="en-US" smtClean="0"/>
              <a:pPr/>
              <a:t>4</a:t>
            </a:fld>
            <a:endParaRPr lang="en-US"/>
          </a:p>
        </p:txBody>
      </p:sp>
      <p:sp>
        <p:nvSpPr>
          <p:cNvPr id="5" name="Date Placeholder 4"/>
          <p:cNvSpPr>
            <a:spLocks noGrp="1"/>
          </p:cNvSpPr>
          <p:nvPr>
            <p:ph type="dt" idx="11"/>
          </p:nvPr>
        </p:nvSpPr>
        <p:spPr/>
        <p:txBody>
          <a:bodyPr/>
          <a:lstStyle/>
          <a:p>
            <a:fld id="{77B29AA2-E8F3-4B2D-837B-AF9F46E5C831}" type="datetime1">
              <a:rPr lang="en-US" smtClean="0"/>
              <a:pPr/>
              <a:t>10/27/18</a:t>
            </a:fld>
            <a:endParaRPr lang="en-US"/>
          </a:p>
        </p:txBody>
      </p:sp>
      <p:sp>
        <p:nvSpPr>
          <p:cNvPr id="6" name="Header Placeholder 5"/>
          <p:cNvSpPr>
            <a:spLocks noGrp="1"/>
          </p:cNvSpPr>
          <p:nvPr>
            <p:ph type="hdr" sz="quarter" idx="12"/>
          </p:nvPr>
        </p:nvSpPr>
        <p:spPr/>
        <p:txBody>
          <a:bodyPr/>
          <a:lstStyle/>
          <a:p>
            <a:r>
              <a:rPr lang="en-US"/>
              <a:t>Narragansett Council, BSA</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1335680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BSA puts more people in the outdoors than any other non-government organization in the world.  We have</a:t>
            </a:r>
            <a:r>
              <a:rPr lang="en-US" baseline="0" dirty="0"/>
              <a:t> a special obligation to minimize our impacts.  </a:t>
            </a:r>
            <a:endParaRPr lang="en-US" dirty="0"/>
          </a:p>
        </p:txBody>
      </p:sp>
      <p:sp>
        <p:nvSpPr>
          <p:cNvPr id="4" name="Slide Number Placeholder 3"/>
          <p:cNvSpPr>
            <a:spLocks noGrp="1"/>
          </p:cNvSpPr>
          <p:nvPr>
            <p:ph type="sldNum" sz="quarter" idx="10"/>
          </p:nvPr>
        </p:nvSpPr>
        <p:spPr/>
        <p:txBody>
          <a:bodyPr/>
          <a:lstStyle/>
          <a:p>
            <a:fld id="{51C124C0-C235-48B1-905A-78EF61C6551C}" type="slidenum">
              <a:rPr lang="en-US" smtClean="0"/>
              <a:pPr/>
              <a:t>5</a:t>
            </a:fld>
            <a:endParaRPr lang="en-US"/>
          </a:p>
        </p:txBody>
      </p:sp>
      <p:sp>
        <p:nvSpPr>
          <p:cNvPr id="5" name="Date Placeholder 4"/>
          <p:cNvSpPr>
            <a:spLocks noGrp="1"/>
          </p:cNvSpPr>
          <p:nvPr>
            <p:ph type="dt" idx="11"/>
          </p:nvPr>
        </p:nvSpPr>
        <p:spPr/>
        <p:txBody>
          <a:bodyPr/>
          <a:lstStyle/>
          <a:p>
            <a:fld id="{C3BEB1B0-7529-42F7-ADF0-C6EFF91B462E}" type="datetime1">
              <a:rPr lang="en-US" smtClean="0"/>
              <a:pPr/>
              <a:t>10/27/18</a:t>
            </a:fld>
            <a:endParaRPr lang="en-US"/>
          </a:p>
        </p:txBody>
      </p:sp>
      <p:sp>
        <p:nvSpPr>
          <p:cNvPr id="6" name="Header Placeholder 5"/>
          <p:cNvSpPr>
            <a:spLocks noGrp="1"/>
          </p:cNvSpPr>
          <p:nvPr>
            <p:ph type="hdr" sz="quarter" idx="12"/>
          </p:nvPr>
        </p:nvSpPr>
        <p:spPr/>
        <p:txBody>
          <a:bodyPr/>
          <a:lstStyle/>
          <a:p>
            <a:r>
              <a:rPr lang="en-US"/>
              <a:t>Narragansett Council, BSA</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68203095"/>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970" indent="-167970">
              <a:buFontTx/>
              <a:buChar char="-"/>
            </a:pPr>
            <a:r>
              <a:rPr lang="en-US" dirty="0"/>
              <a:t>moral principles that govern a person's behavior or the conducting of an activity.</a:t>
            </a:r>
          </a:p>
          <a:p>
            <a:pPr marL="167970" indent="-167970">
              <a:buFontTx/>
              <a:buChar char="-"/>
            </a:pPr>
            <a:endParaRPr lang="en-US" dirty="0"/>
          </a:p>
          <a:p>
            <a:pPr marL="167970" indent="-167970">
              <a:buFontTx/>
              <a:buChar char="-"/>
            </a:pPr>
            <a:r>
              <a:rPr lang="en-US" dirty="0"/>
              <a:t>the branch of knowledge that deals with moral principles.</a:t>
            </a:r>
          </a:p>
          <a:p>
            <a:pPr marL="167970" indent="-167970">
              <a:buFontTx/>
              <a:buChar char="-"/>
            </a:pPr>
            <a:endParaRPr lang="en-US" dirty="0"/>
          </a:p>
          <a:p>
            <a:pPr marL="167970" indent="-167970">
              <a:buFontTx/>
              <a:buChar char="-"/>
            </a:pPr>
            <a:r>
              <a:rPr lang="en-US" b="1" dirty="0"/>
              <a:t>Ethics</a:t>
            </a:r>
            <a:r>
              <a:rPr lang="en-US" dirty="0"/>
              <a:t> is concerned with distinguishing between good and evil in the world, between right and wrong human actions, and between virtuous and </a:t>
            </a:r>
            <a:r>
              <a:rPr lang="en-US" dirty="0" err="1"/>
              <a:t>nonvirtuous</a:t>
            </a:r>
            <a:r>
              <a:rPr lang="en-US" dirty="0"/>
              <a:t> characteristics of people.</a:t>
            </a:r>
          </a:p>
          <a:p>
            <a:pPr marL="167970" indent="-167970">
              <a:buFontTx/>
              <a:buChar char="-"/>
            </a:pPr>
            <a:endParaRPr lang="en-US" dirty="0"/>
          </a:p>
          <a:p>
            <a:pPr marL="167970" indent="-167970">
              <a:buFontTx/>
              <a:buChar char="-"/>
            </a:pPr>
            <a:r>
              <a:rPr lang="en-US" dirty="0"/>
              <a:t>In its most basic terms, ethics is the science of making a decision….how can I make ethical decisions when I am in the outdoors or as I live my life?</a:t>
            </a:r>
          </a:p>
        </p:txBody>
      </p:sp>
      <p:sp>
        <p:nvSpPr>
          <p:cNvPr id="4" name="Header Placeholder 3"/>
          <p:cNvSpPr>
            <a:spLocks noGrp="1"/>
          </p:cNvSpPr>
          <p:nvPr>
            <p:ph type="hdr" sz="quarter" idx="10"/>
          </p:nvPr>
        </p:nvSpPr>
        <p:spPr/>
        <p:txBody>
          <a:bodyPr/>
          <a:lstStyle/>
          <a:p>
            <a:r>
              <a:rPr lang="en-US"/>
              <a:t>Narragansett Council, BSA</a:t>
            </a:r>
          </a:p>
        </p:txBody>
      </p:sp>
      <p:sp>
        <p:nvSpPr>
          <p:cNvPr id="5" name="Date Placeholder 4"/>
          <p:cNvSpPr>
            <a:spLocks noGrp="1"/>
          </p:cNvSpPr>
          <p:nvPr>
            <p:ph type="dt" idx="11"/>
          </p:nvPr>
        </p:nvSpPr>
        <p:spPr/>
        <p:txBody>
          <a:bodyPr/>
          <a:lstStyle/>
          <a:p>
            <a:fld id="{5159A018-2775-49B9-ADB7-5D9BE2263332}" type="datetime1">
              <a:rPr lang="en-US" smtClean="0"/>
              <a:pPr/>
              <a:t>10/27/18</a:t>
            </a:fld>
            <a:endParaRPr lang="en-US"/>
          </a:p>
        </p:txBody>
      </p:sp>
      <p:sp>
        <p:nvSpPr>
          <p:cNvPr id="6" name="Slide Number Placeholder 5"/>
          <p:cNvSpPr>
            <a:spLocks noGrp="1"/>
          </p:cNvSpPr>
          <p:nvPr>
            <p:ph type="sldNum" sz="quarter" idx="12"/>
          </p:nvPr>
        </p:nvSpPr>
        <p:spPr/>
        <p:txBody>
          <a:bodyPr/>
          <a:lstStyle/>
          <a:p>
            <a:fld id="{51C124C0-C235-48B1-905A-78EF61C6551C}" type="slidenum">
              <a:rPr lang="en-US" smtClean="0"/>
              <a:pPr/>
              <a:t>18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38194241"/>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Outdoor Ethics you may ask?</a:t>
            </a:r>
          </a:p>
          <a:p>
            <a:r>
              <a:rPr lang="en-US" dirty="0"/>
              <a:t>  - Ethics is what you do when no one is watching.</a:t>
            </a:r>
          </a:p>
          <a:p>
            <a:r>
              <a:rPr lang="en-US" dirty="0"/>
              <a:t>  - The body of moral principles or values governing or distinctive of a particular culture or group.</a:t>
            </a:r>
          </a:p>
          <a:p>
            <a:r>
              <a:rPr lang="en-US" dirty="0"/>
              <a:t>“…ethics is what you do in the dark, before the game warden shows up, before someone tells you to shape up! Shame is what you feel when they catch you doing something wrong; guilt is what you feel when you do something you know is wrong, period. One requires law enforcement. The other requires only the presence of that still, small voice…”- Paul </a:t>
            </a:r>
            <a:r>
              <a:rPr lang="en-US" dirty="0" err="1"/>
              <a:t>Quinnett</a:t>
            </a:r>
            <a:endParaRPr lang="en-US" dirty="0"/>
          </a:p>
          <a:p>
            <a:endParaRPr lang="en-US" dirty="0"/>
          </a:p>
          <a:p>
            <a:r>
              <a:rPr lang="en-US" dirty="0"/>
              <a:t>Building upon this foundation, the Cub Scout, Boy Scout, Varsity Scout, Venturing, and Sea Scout programs all include outdoor stewardship and care for the environment, as part of their programs. Through the Outdoor Code we can take responsibility for our own impacts. We can provide leadership to those around us to reduce their impacts by making good choices. Together, we can preserve and conserve our rich environmental heritage.</a:t>
            </a:r>
          </a:p>
          <a:p>
            <a:endParaRPr lang="en-US" dirty="0"/>
          </a:p>
          <a:p>
            <a:r>
              <a:rPr lang="en-US" b="1" u="sng" dirty="0"/>
              <a:t>History of Outdoor Code and Outdoor Ethics in Scouting  </a:t>
            </a:r>
            <a:endParaRPr lang="en-US" dirty="0"/>
          </a:p>
          <a:p>
            <a:r>
              <a:rPr lang="en-US" b="1" dirty="0"/>
              <a:t> </a:t>
            </a:r>
            <a:endParaRPr lang="en-US" dirty="0"/>
          </a:p>
          <a:p>
            <a:r>
              <a:rPr lang="en-US" dirty="0"/>
              <a:t>In the late 1800s and early 1900s, United States embraces the “Conservation Movement”</a:t>
            </a:r>
          </a:p>
          <a:p>
            <a:pPr lvl="1"/>
            <a:r>
              <a:rPr lang="en-US" b="1" i="1" dirty="0"/>
              <a:t>1871 – Fish &amp; Wildlife Service created</a:t>
            </a:r>
            <a:endParaRPr lang="en-US" dirty="0"/>
          </a:p>
          <a:p>
            <a:pPr lvl="1"/>
            <a:r>
              <a:rPr lang="en-US" b="1" i="1" dirty="0"/>
              <a:t>1872 – First National Park (Yellowstone)/ General Mining Law Past</a:t>
            </a:r>
            <a:endParaRPr lang="en-US" dirty="0"/>
          </a:p>
          <a:p>
            <a:pPr lvl="1"/>
            <a:r>
              <a:rPr lang="en-US" b="1" i="1" dirty="0"/>
              <a:t>1877 – Desert Land Act passed</a:t>
            </a:r>
            <a:endParaRPr lang="en-US" dirty="0"/>
          </a:p>
          <a:p>
            <a:pPr lvl="1"/>
            <a:r>
              <a:rPr lang="en-US" b="1" i="1" dirty="0"/>
              <a:t>1891 – First National Forest</a:t>
            </a:r>
            <a:endParaRPr lang="en-US" dirty="0"/>
          </a:p>
          <a:p>
            <a:pPr lvl="1"/>
            <a:r>
              <a:rPr lang="en-US" b="1" i="1" dirty="0"/>
              <a:t>1905 – U.S. Forest Service established</a:t>
            </a:r>
            <a:endParaRPr lang="en-US" dirty="0"/>
          </a:p>
          <a:p>
            <a:pPr lvl="1"/>
            <a:r>
              <a:rPr lang="en-US" b="1" i="1" dirty="0"/>
              <a:t>1910- Boy Scouts of America is formed</a:t>
            </a:r>
            <a:endParaRPr lang="en-US" dirty="0"/>
          </a:p>
          <a:p>
            <a:pPr lvl="1"/>
            <a:r>
              <a:rPr lang="en-US" b="1" i="1" dirty="0"/>
              <a:t>1910 – The Great Fire</a:t>
            </a:r>
            <a:endParaRPr lang="en-US" dirty="0"/>
          </a:p>
          <a:p>
            <a:pPr lvl="1"/>
            <a:r>
              <a:rPr lang="en-US" b="1" i="1" dirty="0"/>
              <a:t>1911 - Handbook for Boys </a:t>
            </a:r>
            <a:endParaRPr lang="en-US" dirty="0"/>
          </a:p>
          <a:p>
            <a:pPr lvl="1"/>
            <a:r>
              <a:rPr lang="en-US" b="1" i="1" dirty="0"/>
              <a:t>In 1917, the William T. Hornaday established the Wildlife Protection Medal, awarded to individuals for protecting wildlife.</a:t>
            </a:r>
            <a:endParaRPr lang="en-US" dirty="0"/>
          </a:p>
          <a:p>
            <a:pPr lvl="1"/>
            <a:r>
              <a:rPr lang="en-US" b="1" i="1" dirty="0"/>
              <a:t>1936 – Boy Scouts take over the Wildlife Protection Medal and rename it the Hornaday Award.</a:t>
            </a:r>
            <a:endParaRPr lang="en-US" dirty="0"/>
          </a:p>
          <a:p>
            <a:pPr lvl="1"/>
            <a:r>
              <a:rPr lang="en-US" b="1" i="1" dirty="0"/>
              <a:t>1944 -  Scouting adopted the “Wilderness Code of Conduct” for use of backcountry</a:t>
            </a:r>
            <a:endParaRPr lang="en-US" dirty="0"/>
          </a:p>
          <a:p>
            <a:pPr lvl="1"/>
            <a:r>
              <a:rPr lang="en-US" b="1" i="1" dirty="0"/>
              <a:t>1944 – Smokey Bear is introduced by the US Forest Service to introduce fire safety</a:t>
            </a:r>
            <a:endParaRPr lang="en-US" dirty="0"/>
          </a:p>
          <a:p>
            <a:pPr lvl="1"/>
            <a:r>
              <a:rPr lang="en-US" b="1" i="1" dirty="0"/>
              <a:t>1946 – Bureau of Land Management is formed</a:t>
            </a:r>
            <a:endParaRPr lang="en-US" dirty="0"/>
          </a:p>
          <a:p>
            <a:pPr lvl="1"/>
            <a:r>
              <a:rPr lang="en-US" b="1" i="1" dirty="0"/>
              <a:t>1948 – Boy Scouts adopts the Outdoor Code</a:t>
            </a:r>
            <a:endParaRPr lang="en-US" dirty="0"/>
          </a:p>
          <a:p>
            <a:pPr lvl="1"/>
            <a:r>
              <a:rPr lang="en-US" b="1" i="1" dirty="0"/>
              <a:t>1949 – Aldo Leopold publishes “The Sand County Almanac”</a:t>
            </a:r>
            <a:endParaRPr lang="en-US" dirty="0"/>
          </a:p>
          <a:p>
            <a:pPr lvl="1"/>
            <a:r>
              <a:rPr lang="en-US" b="1" i="1" dirty="0"/>
              <a:t>1952 – Wildlife MB; Soil Management MB</a:t>
            </a:r>
            <a:endParaRPr lang="en-US" dirty="0"/>
          </a:p>
          <a:p>
            <a:pPr lvl="1"/>
            <a:r>
              <a:rPr lang="en-US" b="1" i="1" dirty="0"/>
              <a:t>1954 – Conservation Good Turn</a:t>
            </a:r>
            <a:endParaRPr lang="en-US" dirty="0"/>
          </a:p>
          <a:p>
            <a:pPr lvl="1"/>
            <a:r>
              <a:rPr lang="en-US" b="1" i="1" dirty="0"/>
              <a:t>1960’s – Forest Service creates “Leave No Trace”</a:t>
            </a:r>
            <a:endParaRPr lang="en-US" dirty="0"/>
          </a:p>
          <a:p>
            <a:pPr lvl="1"/>
            <a:r>
              <a:rPr lang="en-US" b="1" i="1" dirty="0"/>
              <a:t>1970 – Honda introduces the 3-wheel ATV / Used in Bond movie “Diamonds are Forever”</a:t>
            </a:r>
            <a:endParaRPr lang="en-US" dirty="0"/>
          </a:p>
          <a:p>
            <a:pPr lvl="1"/>
            <a:r>
              <a:rPr lang="en-US" b="1" i="1" dirty="0"/>
              <a:t>1971 – </a:t>
            </a:r>
            <a:r>
              <a:rPr lang="en-US" b="1" i="1" dirty="0" err="1"/>
              <a:t>Woodsey</a:t>
            </a:r>
            <a:r>
              <a:rPr lang="en-US" b="1" i="1" dirty="0"/>
              <a:t> Owl is introduced by the US Forest Service to promote environmental protections</a:t>
            </a:r>
            <a:endParaRPr lang="en-US" dirty="0"/>
          </a:p>
          <a:p>
            <a:pPr lvl="1"/>
            <a:r>
              <a:rPr lang="en-US" b="1" i="1" dirty="0"/>
              <a:t>1982 – Suzuki introduces the 4-wheel ATV</a:t>
            </a:r>
            <a:endParaRPr lang="en-US" dirty="0"/>
          </a:p>
          <a:p>
            <a:pPr lvl="1"/>
            <a:r>
              <a:rPr lang="en-US" b="1" i="1" dirty="0"/>
              <a:t>1985- “Tread Lightly” created by the Forest Service</a:t>
            </a:r>
            <a:endParaRPr lang="en-US" dirty="0"/>
          </a:p>
          <a:p>
            <a:pPr lvl="1"/>
            <a:r>
              <a:rPr lang="en-US" b="1" i="1" dirty="0"/>
              <a:t>1990 – TREAD Lightly! becomes a non-profit organization</a:t>
            </a:r>
            <a:endParaRPr lang="en-US" dirty="0"/>
          </a:p>
          <a:p>
            <a:pPr lvl="1"/>
            <a:r>
              <a:rPr lang="en-US" b="1" i="1" dirty="0"/>
              <a:t>1993 – Leave No Trace Center is established </a:t>
            </a:r>
            <a:endParaRPr lang="en-US" dirty="0"/>
          </a:p>
          <a:p>
            <a:pPr lvl="1"/>
            <a:r>
              <a:rPr lang="en-US" b="1" i="1" dirty="0"/>
              <a:t>2008 – TREAD Lightly! Awarded a Hornaday Gold Award by BSA</a:t>
            </a:r>
            <a:endParaRPr lang="en-US" dirty="0"/>
          </a:p>
          <a:p>
            <a:pPr lvl="1"/>
            <a:r>
              <a:rPr lang="en-US" b="1" i="1" dirty="0"/>
              <a:t>2012 – Leave No Trace Task Force becomes Outdoor Ethics Task Force and adopts a new logo</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1C124C0-C235-48B1-905A-78EF61C6551C}" type="slidenum">
              <a:rPr lang="en-US" smtClean="0"/>
              <a:pPr/>
              <a:t>21</a:t>
            </a:fld>
            <a:endParaRPr lang="en-US"/>
          </a:p>
        </p:txBody>
      </p:sp>
      <p:sp>
        <p:nvSpPr>
          <p:cNvPr id="5" name="Date Placeholder 4"/>
          <p:cNvSpPr>
            <a:spLocks noGrp="1"/>
          </p:cNvSpPr>
          <p:nvPr>
            <p:ph type="dt" idx="11"/>
          </p:nvPr>
        </p:nvSpPr>
        <p:spPr/>
        <p:txBody>
          <a:bodyPr/>
          <a:lstStyle/>
          <a:p>
            <a:fld id="{FEE3FC89-7FA9-40D5-9781-120025F5F81F}" type="datetime1">
              <a:rPr lang="en-US" smtClean="0"/>
              <a:pPr/>
              <a:t>10/27/18</a:t>
            </a:fld>
            <a:endParaRPr lang="en-US"/>
          </a:p>
        </p:txBody>
      </p:sp>
      <p:sp>
        <p:nvSpPr>
          <p:cNvPr id="6" name="Header Placeholder 5"/>
          <p:cNvSpPr>
            <a:spLocks noGrp="1"/>
          </p:cNvSpPr>
          <p:nvPr>
            <p:ph type="hdr" sz="quarter" idx="12"/>
          </p:nvPr>
        </p:nvSpPr>
        <p:spPr/>
        <p:txBody>
          <a:bodyPr/>
          <a:lstStyle/>
          <a:p>
            <a:r>
              <a:rPr lang="en-US"/>
              <a:t>Narragansett Council, BSA</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11927575"/>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7DE784-3B97-45ED-88EA-A992947A423C}" type="slidenum">
              <a:rPr lang="en-US"/>
              <a:pPr/>
              <a:t>22</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scouting we have had an Outdoor Ethic since the late 1940’s we call it the Outdoor Code. We have not had the programs to make the Outdoor Code come alive until now.</a:t>
            </a:r>
          </a:p>
          <a:p>
            <a:endParaRPr lang="en-US" dirty="0"/>
          </a:p>
          <a:p>
            <a:r>
              <a:rPr lang="en-US" dirty="0"/>
              <a:t>The Outdoor Code, supported by the Principles of Leave No Trace, supplemented by Tread Lightly! principles and by the Land Ethic, represents an integrated Outdoor Ethic that is true to Scouting’s history and tradition of service.</a:t>
            </a:r>
          </a:p>
          <a:p>
            <a:endParaRPr lang="en-US" dirty="0"/>
          </a:p>
          <a:p>
            <a:r>
              <a:rPr lang="en-US" dirty="0"/>
              <a:t>Scouts and </a:t>
            </a:r>
            <a:r>
              <a:rPr lang="en-US" dirty="0" err="1"/>
              <a:t>Venturers</a:t>
            </a:r>
            <a:r>
              <a:rPr lang="en-US" dirty="0"/>
              <a:t> who embrace the Outdoor Code often find that they wish to give back and help protect the environment that has given them so much. Some may find that they are "wild with love for the green outdoors—the trees, the tree-top singers, the wood-herbs, and the nightly things that left their tracks in the mud," in the words of Ernest Thompson Seton, the first Chief Scout. These Scouts and </a:t>
            </a:r>
            <a:r>
              <a:rPr lang="en-US" dirty="0" err="1"/>
              <a:t>Venturers</a:t>
            </a:r>
            <a:r>
              <a:rPr lang="en-US" dirty="0"/>
              <a:t> have begun to feel what Aldo Leopold called the "Land Ethic." The Land Ethic extends our concern beyond our fellow Scouts and </a:t>
            </a:r>
            <a:r>
              <a:rPr lang="en-US" dirty="0" err="1"/>
              <a:t>Venturers</a:t>
            </a:r>
            <a:r>
              <a:rPr lang="en-US" dirty="0"/>
              <a:t>, our families and friends, and even humanity itself to the entire environmental community of which we are a part—the deserts, forests, fish, wildlife, plants, rocks, oceans, and web of life encompassing them—what Leopold called "the Land."</a:t>
            </a:r>
          </a:p>
          <a:p>
            <a:endParaRPr lang="en-US" dirty="0"/>
          </a:p>
          <a:p>
            <a:r>
              <a:rPr lang="en-US" dirty="0"/>
              <a:t>     Outdoor ethics is not just for youth. Adult volunteers are encouraged to seek training in basic outdoor skills and even take specialized courses. Many councils have Outdoor Ethics advocates who provide leadership to their local units in learning and practicing good outdoor ethics.</a:t>
            </a:r>
          </a:p>
          <a:p>
            <a:endParaRPr lang="en-US" dirty="0"/>
          </a:p>
          <a:p>
            <a:endParaRPr lang="en-US" dirty="0"/>
          </a:p>
        </p:txBody>
      </p:sp>
      <p:sp>
        <p:nvSpPr>
          <p:cNvPr id="4" name="Slide Number Placeholder 3"/>
          <p:cNvSpPr>
            <a:spLocks noGrp="1"/>
          </p:cNvSpPr>
          <p:nvPr>
            <p:ph type="sldNum" sz="quarter" idx="10"/>
          </p:nvPr>
        </p:nvSpPr>
        <p:spPr/>
        <p:txBody>
          <a:bodyPr/>
          <a:lstStyle/>
          <a:p>
            <a:fld id="{51C124C0-C235-48B1-905A-78EF61C6551C}" type="slidenum">
              <a:rPr lang="en-US" smtClean="0"/>
              <a:pPr/>
              <a:t>23</a:t>
            </a:fld>
            <a:endParaRPr lang="en-US"/>
          </a:p>
        </p:txBody>
      </p:sp>
      <p:sp>
        <p:nvSpPr>
          <p:cNvPr id="5" name="Date Placeholder 4"/>
          <p:cNvSpPr>
            <a:spLocks noGrp="1"/>
          </p:cNvSpPr>
          <p:nvPr>
            <p:ph type="dt" idx="11"/>
          </p:nvPr>
        </p:nvSpPr>
        <p:spPr/>
        <p:txBody>
          <a:bodyPr/>
          <a:lstStyle/>
          <a:p>
            <a:fld id="{A246F79A-6D3A-45E6-B5F4-436AFB6E30DA}" type="datetime1">
              <a:rPr lang="en-US" smtClean="0"/>
              <a:pPr/>
              <a:t>10/27/18</a:t>
            </a:fld>
            <a:endParaRPr lang="en-US"/>
          </a:p>
        </p:txBody>
      </p:sp>
      <p:sp>
        <p:nvSpPr>
          <p:cNvPr id="6" name="Header Placeholder 5"/>
          <p:cNvSpPr>
            <a:spLocks noGrp="1"/>
          </p:cNvSpPr>
          <p:nvPr>
            <p:ph type="hdr" sz="quarter" idx="12"/>
          </p:nvPr>
        </p:nvSpPr>
        <p:spPr/>
        <p:txBody>
          <a:bodyPr/>
          <a:lstStyle/>
          <a:p>
            <a:r>
              <a:rPr lang="en-US"/>
              <a:t>Narragansett Council, BSA</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1754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83AECD-9AEE-43A8-9ACE-8B8B96F31ABF}" type="datetimeFigureOut">
              <a:rPr lang="en-US" smtClean="0"/>
              <a:pPr/>
              <a:t>10/27/18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C0D11-C4F5-4738-A450-EF8673EADF2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82583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83AECD-9AEE-43A8-9ACE-8B8B96F31ABF}" type="datetimeFigureOut">
              <a:rPr lang="en-US" smtClean="0"/>
              <a:pPr/>
              <a:t>10/27/18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C0D11-C4F5-4738-A450-EF8673EADF2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66533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83AECD-9AEE-43A8-9ACE-8B8B96F31ABF}" type="datetimeFigureOut">
              <a:rPr lang="en-US" smtClean="0"/>
              <a:pPr/>
              <a:t>10/27/18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C0D11-C4F5-4738-A450-EF8673EADF2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821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CBB5E00-B799-4B9C-B137-1D763B7C901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A109D66-F729-4BE1-81A5-B9906C30D64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r>
              <a:rPr lang="en-US" smtClean="0"/>
              <a:t>Click icon to add chart</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E04CDB8-8591-4468-85A0-C2CE8E2B9D7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F83AECD-9AEE-43A8-9ACE-8B8B96F31ABF}" type="datetimeFigureOut">
              <a:rPr lang="en-US" smtClean="0"/>
              <a:pPr/>
              <a:t>10/27/18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C0D11-C4F5-4738-A450-EF8673EADF28}" type="slidenum">
              <a:rPr lang="en-US" smtClean="0"/>
              <a:pPr/>
              <a:t>‹#›</a:t>
            </a:fld>
            <a:endParaRPr lang="en-US"/>
          </a:p>
        </p:txBody>
      </p:sp>
      <p:pic>
        <p:nvPicPr>
          <p:cNvPr id="8" name="Picture 7" descr="A close up of a sign&#10;&#10;Description generated with high confidence">
            <a:extLst>
              <a:ext uri="{FF2B5EF4-FFF2-40B4-BE49-F238E27FC236}">
                <a16:creation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id="{CBEDC177-5311-4AB3-93EC-E7DBDEB80904}"/>
              </a:ext>
            </a:extLst>
          </p:cNvPr>
          <p:cNvPicPr>
            <a:picLocks noChangeAspect="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1000" y="274638"/>
            <a:ext cx="1143000" cy="113347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00005321"/>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83AECD-9AEE-43A8-9ACE-8B8B96F31ABF}" type="datetimeFigureOut">
              <a:rPr lang="en-US" smtClean="0"/>
              <a:pPr/>
              <a:t>10/27/18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C0D11-C4F5-4738-A450-EF8673EADF2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1017283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83AECD-9AEE-43A8-9ACE-8B8B96F31ABF}" type="datetimeFigureOut">
              <a:rPr lang="en-US" smtClean="0"/>
              <a:pPr/>
              <a:t>10/27/18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C0D11-C4F5-4738-A450-EF8673EADF2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6765514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83AECD-9AEE-43A8-9ACE-8B8B96F31ABF}" type="datetimeFigureOut">
              <a:rPr lang="en-US" smtClean="0"/>
              <a:pPr/>
              <a:t>10/27/18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8C0D11-C4F5-4738-A450-EF8673EADF2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5357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83AECD-9AEE-43A8-9ACE-8B8B96F31ABF}" type="datetimeFigureOut">
              <a:rPr lang="en-US" smtClean="0"/>
              <a:pPr/>
              <a:t>10/27/18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8C0D11-C4F5-4738-A450-EF8673EADF2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4473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83AECD-9AEE-43A8-9ACE-8B8B96F31ABF}" type="datetimeFigureOut">
              <a:rPr lang="en-US" smtClean="0"/>
              <a:pPr/>
              <a:t>10/27/18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8C0D11-C4F5-4738-A450-EF8673EADF2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10545648"/>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83AECD-9AEE-43A8-9ACE-8B8B96F31ABF}" type="datetimeFigureOut">
              <a:rPr lang="en-US" smtClean="0"/>
              <a:pPr/>
              <a:t>10/27/18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C0D11-C4F5-4738-A450-EF8673EADF2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5992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83AECD-9AEE-43A8-9ACE-8B8B96F31ABF}" type="datetimeFigureOut">
              <a:rPr lang="en-US" smtClean="0"/>
              <a:pPr/>
              <a:t>10/27/18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C0D11-C4F5-4738-A450-EF8673EADF2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577098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3AECD-9AEE-43A8-9ACE-8B8B96F31ABF}" type="datetimeFigureOut">
              <a:rPr lang="en-US" smtClean="0"/>
              <a:pPr/>
              <a:t>10/27/18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C0D11-C4F5-4738-A450-EF8673EADF2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26982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4.jpeg"/><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6.png"/><Relationship Id="rId7"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12.png"/><Relationship Id="rId5"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12.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hyperlink" Target="http://www.supercoloring.com/pages/elephants-in-the-jungl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image" Target="../media/image6.png"/><Relationship Id="rId6" Type="http://schemas.openxmlformats.org/officeDocument/2006/relationships/image" Target="../media/image12.png"/><Relationship Id="rId7"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3.gif"/><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cid:1.2976110439@web83008.mail.mud.yahoo.com" TargetMode="External"/><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gif"/><Relationship Id="rId3"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hyperlink" Target="http://www.lnt.org/" TargetMode="External"/><Relationship Id="rId4" Type="http://schemas.openxmlformats.org/officeDocument/2006/relationships/hyperlink" Target="http://www.nps.gov" TargetMode="External"/><Relationship Id="rId5" Type="http://schemas.openxmlformats.org/officeDocument/2006/relationships/hyperlink" Target="http://www.outdoorethics-bsa.org/" TargetMode="External"/><Relationship Id="rId6" Type="http://schemas.openxmlformats.org/officeDocument/2006/relationships/hyperlink" Target="https://www.scouting.org/outdoor-programs/outdoor-ethics" TargetMode="External"/><Relationship Id="rId7"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6.png"/><Relationship Id="rId5" Type="http://schemas.openxmlformats.org/officeDocument/2006/relationships/image" Target="../media/image6.png"/><Relationship Id="rId6" Type="http://schemas.openxmlformats.org/officeDocument/2006/relationships/image" Target="../media/image27.pn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mailto:Srteleman@gmai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1991" y="1447800"/>
            <a:ext cx="8117329" cy="5410200"/>
          </a:xfrm>
          <a:prstGeom prst="rect">
            <a:avLst/>
          </a:prstGeom>
        </p:spPr>
      </p:pic>
      <p:sp>
        <p:nvSpPr>
          <p:cNvPr id="2" name="Title 1"/>
          <p:cNvSpPr>
            <a:spLocks noGrp="1"/>
          </p:cNvSpPr>
          <p:nvPr>
            <p:ph type="ctrTitle"/>
          </p:nvPr>
        </p:nvSpPr>
        <p:spPr>
          <a:xfrm>
            <a:off x="776286" y="1461585"/>
            <a:ext cx="7543800" cy="1143000"/>
          </a:xfrm>
        </p:spPr>
        <p:txBody>
          <a:bodyPr>
            <a:noAutofit/>
          </a:bodyPr>
          <a:lstStyle/>
          <a:p>
            <a:r>
              <a:rPr lang="en-US" sz="4000" b="1" dirty="0" smtClean="0">
                <a:solidFill>
                  <a:schemeClr val="bg1"/>
                </a:solidFill>
              </a:rPr>
              <a:t/>
            </a:r>
            <a:br>
              <a:rPr lang="en-US" sz="4000" b="1" dirty="0" smtClean="0">
                <a:solidFill>
                  <a:schemeClr val="bg1"/>
                </a:solidFill>
              </a:rPr>
            </a:br>
            <a:endParaRPr lang="en-US" sz="1600" dirty="0">
              <a:solidFill>
                <a:schemeClr val="bg1"/>
              </a:solidFill>
            </a:endParaRPr>
          </a:p>
        </p:txBody>
      </p:sp>
      <p:sp>
        <p:nvSpPr>
          <p:cNvPr id="5" name="TextBox 4">
            <a:extLst>
              <a:ext uri="{FF2B5EF4-FFF2-40B4-BE49-F238E27FC236}">
                <a16:creation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id="{F8BFEE2E-9702-4B8F-A823-A5A3C38466F4}"/>
              </a:ext>
            </a:extLst>
          </p:cNvPr>
          <p:cNvSpPr txBox="1"/>
          <p:nvPr/>
        </p:nvSpPr>
        <p:spPr>
          <a:xfrm>
            <a:off x="1600200" y="228600"/>
            <a:ext cx="6719886" cy="990600"/>
          </a:xfrm>
          <a:prstGeom prst="rect">
            <a:avLst/>
          </a:prstGeom>
          <a:noFill/>
        </p:spPr>
        <p:txBody>
          <a:bodyPr wrap="square" rtlCol="0">
            <a:spAutoFit/>
          </a:bodyPr>
          <a:lstStyle/>
          <a:p>
            <a:endParaRPr lang="en-US" dirty="0"/>
          </a:p>
        </p:txBody>
      </p:sp>
      <p:pic>
        <p:nvPicPr>
          <p:cNvPr id="9" name="Picture 8">
            <a:extLst>
              <a:ext uri="{FF2B5EF4-FFF2-40B4-BE49-F238E27FC236}">
                <a16:creation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id="{4829652E-3B22-4B40-91E3-6F7E8EB8938C}"/>
              </a:ext>
            </a:extLst>
          </p:cNvPr>
          <p:cNvPicPr>
            <a:picLocks noChangeAspect="1"/>
          </p:cNvPicPr>
          <p:nvPr/>
        </p:nvPicPr>
        <p:blipFill>
          <a:blip r:embed="rId4"/>
          <a:srcRect/>
          <a:stretch>
            <a:fillRect/>
          </a:stretch>
        </p:blipFill>
        <p:spPr>
          <a:xfrm>
            <a:off x="7467600" y="152400"/>
            <a:ext cx="1066804" cy="1095831"/>
          </a:xfrm>
          <a:prstGeom prst="rect">
            <a:avLst/>
          </a:prstGeom>
        </p:spPr>
      </p:pic>
      <p:pic>
        <p:nvPicPr>
          <p:cNvPr id="7" name="Picture 6"/>
          <p:cNvPicPr>
            <a:picLocks noChangeAspect="1"/>
          </p:cNvPicPr>
          <p:nvPr/>
        </p:nvPicPr>
        <p:blipFill>
          <a:blip r:embed="rId5"/>
          <a:stretch>
            <a:fillRect/>
          </a:stretch>
        </p:blipFill>
        <p:spPr>
          <a:xfrm>
            <a:off x="1981200" y="5486400"/>
            <a:ext cx="4724400" cy="1371600"/>
          </a:xfrm>
          <a:prstGeom prst="rect">
            <a:avLst/>
          </a:prstGeom>
        </p:spPr>
      </p:pic>
      <p:pic>
        <p:nvPicPr>
          <p:cNvPr id="8" name="Picture 7"/>
          <p:cNvPicPr>
            <a:picLocks noChangeAspect="1"/>
          </p:cNvPicPr>
          <p:nvPr/>
        </p:nvPicPr>
        <p:blipFill>
          <a:blip r:embed="rId6"/>
          <a:stretch>
            <a:fillRect/>
          </a:stretch>
        </p:blipFill>
        <p:spPr>
          <a:xfrm>
            <a:off x="609600" y="152400"/>
            <a:ext cx="1219200" cy="1219200"/>
          </a:xfrm>
          <a:prstGeom prst="rect">
            <a:avLst/>
          </a:prstGeom>
        </p:spPr>
      </p:pic>
      <p:sp>
        <p:nvSpPr>
          <p:cNvPr id="10" name="TextBox 9"/>
          <p:cNvSpPr txBox="1"/>
          <p:nvPr/>
        </p:nvSpPr>
        <p:spPr>
          <a:xfrm>
            <a:off x="381000" y="152400"/>
            <a:ext cx="8305800" cy="1077218"/>
          </a:xfrm>
          <a:prstGeom prst="rect">
            <a:avLst/>
          </a:prstGeom>
          <a:noFill/>
        </p:spPr>
        <p:txBody>
          <a:bodyPr wrap="square" rtlCol="0">
            <a:spAutoFit/>
          </a:bodyPr>
          <a:lstStyle/>
          <a:p>
            <a:r>
              <a:rPr lang="en-US" sz="3200" dirty="0" smtClean="0"/>
              <a:t>	                   Outdoor Ethics </a:t>
            </a:r>
          </a:p>
          <a:p>
            <a:r>
              <a:rPr lang="en-US" sz="3200" dirty="0" smtClean="0"/>
              <a:t>                    &amp; The Order of the Arrow</a:t>
            </a:r>
            <a:endParaRPr lang="en-US" sz="32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56063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057400" y="381000"/>
            <a:ext cx="5638800" cy="1600200"/>
          </a:xfrm>
        </p:spPr>
        <p:txBody>
          <a:bodyPr/>
          <a:lstStyle/>
          <a:p>
            <a:r>
              <a:rPr lang="en-US" sz="4300" b="1" dirty="0" smtClean="0">
                <a:solidFill>
                  <a:srgbClr val="006600"/>
                </a:solidFill>
                <a:effectLst>
                  <a:outerShdw blurRad="38100" dist="38100" dir="2700000" algn="tl">
                    <a:srgbClr val="000000"/>
                  </a:outerShdw>
                </a:effectLst>
                <a:latin typeface="Verdana" pitchFamily="34" charset="0"/>
              </a:rPr>
              <a:t>Campfire </a:t>
            </a:r>
            <a:r>
              <a:rPr lang="en-US" sz="4300" b="1" dirty="0">
                <a:solidFill>
                  <a:srgbClr val="006600"/>
                </a:solidFill>
                <a:effectLst>
                  <a:outerShdw blurRad="38100" dist="38100" dir="2700000" algn="tl">
                    <a:srgbClr val="000000"/>
                  </a:outerShdw>
                </a:effectLst>
                <a:latin typeface="Verdana" pitchFamily="34" charset="0"/>
              </a:rPr>
              <a:t>Impacts</a:t>
            </a:r>
          </a:p>
        </p:txBody>
      </p:sp>
      <p:sp>
        <p:nvSpPr>
          <p:cNvPr id="18435" name="Rectangle 3"/>
          <p:cNvSpPr>
            <a:spLocks noGrp="1" noChangeArrowheads="1"/>
          </p:cNvSpPr>
          <p:nvPr>
            <p:ph type="body" sz="half" idx="1"/>
          </p:nvPr>
        </p:nvSpPr>
        <p:spPr>
          <a:xfrm>
            <a:off x="304800" y="2590800"/>
            <a:ext cx="4267200" cy="3657600"/>
          </a:xfrm>
        </p:spPr>
        <p:txBody>
          <a:bodyPr/>
          <a:lstStyle/>
          <a:p>
            <a:pPr eaLnBrk="0" hangingPunct="0">
              <a:lnSpc>
                <a:spcPct val="150000"/>
              </a:lnSpc>
              <a:spcBef>
                <a:spcPct val="0"/>
              </a:spcBef>
            </a:pPr>
            <a:r>
              <a:rPr lang="en-US" sz="2400" b="1" dirty="0" smtClean="0">
                <a:solidFill>
                  <a:schemeClr val="tx2"/>
                </a:solidFill>
                <a:latin typeface="Verdana" pitchFamily="34" charset="0"/>
              </a:rPr>
              <a:t>Sterilize Soil</a:t>
            </a:r>
          </a:p>
          <a:p>
            <a:pPr eaLnBrk="0" hangingPunct="0">
              <a:lnSpc>
                <a:spcPct val="150000"/>
              </a:lnSpc>
              <a:spcBef>
                <a:spcPct val="0"/>
              </a:spcBef>
            </a:pPr>
            <a:r>
              <a:rPr lang="en-US" sz="2400" b="1" dirty="0" smtClean="0">
                <a:solidFill>
                  <a:schemeClr val="tx2"/>
                </a:solidFill>
                <a:latin typeface="Verdana" pitchFamily="34" charset="0"/>
              </a:rPr>
              <a:t>Fire Stains &amp; Nubbins</a:t>
            </a:r>
          </a:p>
          <a:p>
            <a:pPr eaLnBrk="0" hangingPunct="0">
              <a:lnSpc>
                <a:spcPct val="150000"/>
              </a:lnSpc>
              <a:spcBef>
                <a:spcPct val="0"/>
              </a:spcBef>
            </a:pPr>
            <a:r>
              <a:rPr lang="en-US" sz="2400" b="1" dirty="0" smtClean="0">
                <a:solidFill>
                  <a:schemeClr val="tx2"/>
                </a:solidFill>
                <a:latin typeface="Verdana" pitchFamily="34" charset="0"/>
              </a:rPr>
              <a:t>Ecosystem Zapper</a:t>
            </a:r>
          </a:p>
          <a:p>
            <a:pPr eaLnBrk="0" hangingPunct="0">
              <a:lnSpc>
                <a:spcPct val="150000"/>
              </a:lnSpc>
              <a:spcBef>
                <a:spcPct val="0"/>
              </a:spcBef>
            </a:pPr>
            <a:r>
              <a:rPr lang="en-US" sz="2400" b="1" dirty="0" smtClean="0">
                <a:solidFill>
                  <a:schemeClr val="tx2"/>
                </a:solidFill>
                <a:latin typeface="Verdana" pitchFamily="34" charset="0"/>
              </a:rPr>
              <a:t>Universal Garbage Can</a:t>
            </a:r>
            <a:endParaRPr lang="en-US" sz="2400" b="1" dirty="0">
              <a:solidFill>
                <a:schemeClr val="tx2"/>
              </a:solidFill>
              <a:latin typeface="Verdana" pitchFamily="34" charset="0"/>
            </a:endParaRPr>
          </a:p>
        </p:txBody>
      </p:sp>
      <p:pic>
        <p:nvPicPr>
          <p:cNvPr id="6" name="Picture 5"/>
          <p:cNvPicPr/>
          <p:nvPr/>
        </p:nvPicPr>
        <p:blipFill>
          <a:blip r:embed="rId2"/>
          <a:srcRect/>
          <a:stretch>
            <a:fillRect/>
          </a:stretch>
        </p:blipFill>
        <p:spPr bwMode="auto">
          <a:xfrm>
            <a:off x="228600" y="457200"/>
            <a:ext cx="1527810" cy="1516380"/>
          </a:xfrm>
          <a:prstGeom prst="rect">
            <a:avLst/>
          </a:prstGeom>
          <a:noFill/>
          <a:ln w="9525">
            <a:noFill/>
            <a:miter lim="800000"/>
            <a:headEnd/>
            <a:tailEnd/>
          </a:ln>
        </p:spPr>
      </p:pic>
      <p:pic>
        <p:nvPicPr>
          <p:cNvPr id="7" name="Picture 6"/>
          <p:cNvPicPr/>
          <p:nvPr/>
        </p:nvPicPr>
        <p:blipFill>
          <a:blip r:embed="rId3"/>
          <a:srcRect/>
          <a:stretch>
            <a:fillRect/>
          </a:stretch>
        </p:blipFill>
        <p:spPr bwMode="auto">
          <a:xfrm>
            <a:off x="7391400" y="381000"/>
            <a:ext cx="1571906" cy="1597307"/>
          </a:xfrm>
          <a:prstGeom prst="rect">
            <a:avLst/>
          </a:prstGeom>
          <a:noFill/>
          <a:ln w="9525">
            <a:noFill/>
            <a:miter lim="800000"/>
            <a:headEnd/>
            <a:tailEnd/>
          </a:ln>
        </p:spPr>
      </p:pic>
      <p:pic>
        <p:nvPicPr>
          <p:cNvPr id="8" name="Picture 7" descr="IMG0025"/>
          <p:cNvPicPr>
            <a:picLocks noChangeAspect="1" noChangeArrowheads="1"/>
          </p:cNvPicPr>
          <p:nvPr/>
        </p:nvPicPr>
        <p:blipFill>
          <a:blip r:embed="rId4">
            <a:lum bright="-18000"/>
          </a:blip>
          <a:srcRect/>
          <a:stretch>
            <a:fillRect/>
          </a:stretch>
        </p:blipFill>
        <p:spPr bwMode="auto">
          <a:xfrm>
            <a:off x="4800600" y="3124200"/>
            <a:ext cx="3600450" cy="2263775"/>
          </a:xfrm>
          <a:prstGeom prst="rect">
            <a:avLst/>
          </a:prstGeom>
          <a:noFill/>
          <a:ln w="38100">
            <a:solidFill>
              <a:schemeClr val="folHlink"/>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8435">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8435">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advAuto="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81000"/>
            <a:ext cx="7772400" cy="1143000"/>
          </a:xfrm>
        </p:spPr>
        <p:txBody>
          <a:bodyPr/>
          <a:lstStyle/>
          <a:p>
            <a:r>
              <a:rPr lang="en-US" sz="4300" b="1" dirty="0">
                <a:solidFill>
                  <a:srgbClr val="006600"/>
                </a:solidFill>
                <a:effectLst>
                  <a:outerShdw blurRad="38100" dist="38100" dir="2700000" algn="tl">
                    <a:srgbClr val="000000"/>
                  </a:outerShdw>
                </a:effectLst>
                <a:latin typeface="Verdana" pitchFamily="34" charset="0"/>
              </a:rPr>
              <a:t>Social Impacts</a:t>
            </a:r>
          </a:p>
        </p:txBody>
      </p:sp>
      <p:sp>
        <p:nvSpPr>
          <p:cNvPr id="21507" name="Rectangle 3"/>
          <p:cNvSpPr>
            <a:spLocks noGrp="1" noChangeArrowheads="1"/>
          </p:cNvSpPr>
          <p:nvPr>
            <p:ph type="body" sz="half" idx="1"/>
          </p:nvPr>
        </p:nvSpPr>
        <p:spPr>
          <a:xfrm>
            <a:off x="685800" y="1219200"/>
            <a:ext cx="3810000" cy="2209800"/>
          </a:xfrm>
        </p:spPr>
        <p:txBody>
          <a:bodyPr/>
          <a:lstStyle/>
          <a:p>
            <a:pPr eaLnBrk="0" hangingPunct="0">
              <a:lnSpc>
                <a:spcPct val="160000"/>
              </a:lnSpc>
              <a:spcBef>
                <a:spcPct val="0"/>
              </a:spcBef>
            </a:pPr>
            <a:r>
              <a:rPr lang="en-US" sz="2800" b="1" dirty="0">
                <a:solidFill>
                  <a:schemeClr val="tx2"/>
                </a:solidFill>
                <a:latin typeface="Verdana" pitchFamily="34" charset="0"/>
              </a:rPr>
              <a:t>Crowding</a:t>
            </a:r>
          </a:p>
          <a:p>
            <a:pPr eaLnBrk="0" hangingPunct="0">
              <a:lnSpc>
                <a:spcPct val="160000"/>
              </a:lnSpc>
              <a:spcBef>
                <a:spcPct val="0"/>
              </a:spcBef>
            </a:pPr>
            <a:r>
              <a:rPr lang="en-US" sz="2800" b="1" dirty="0">
                <a:solidFill>
                  <a:schemeClr val="tx2"/>
                </a:solidFill>
                <a:latin typeface="Verdana" pitchFamily="34" charset="0"/>
              </a:rPr>
              <a:t>Conflicts</a:t>
            </a:r>
          </a:p>
          <a:p>
            <a:pPr eaLnBrk="0" hangingPunct="0">
              <a:lnSpc>
                <a:spcPct val="160000"/>
              </a:lnSpc>
              <a:spcBef>
                <a:spcPct val="0"/>
              </a:spcBef>
            </a:pPr>
            <a:r>
              <a:rPr lang="en-US" sz="2800" b="1" dirty="0">
                <a:solidFill>
                  <a:schemeClr val="tx2"/>
                </a:solidFill>
                <a:latin typeface="Verdana" pitchFamily="34" charset="0"/>
              </a:rPr>
              <a:t>Noise</a:t>
            </a:r>
          </a:p>
        </p:txBody>
      </p:sp>
      <p:sp>
        <p:nvSpPr>
          <p:cNvPr id="21517" name="Rectangle 13"/>
          <p:cNvSpPr>
            <a:spLocks noChangeArrowheads="1"/>
          </p:cNvSpPr>
          <p:nvPr/>
        </p:nvSpPr>
        <p:spPr bwMode="auto">
          <a:xfrm>
            <a:off x="3581400" y="1600200"/>
            <a:ext cx="5029200" cy="2438400"/>
          </a:xfrm>
          <a:prstGeom prst="rect">
            <a:avLst/>
          </a:prstGeom>
          <a:solidFill>
            <a:srgbClr val="663300"/>
          </a:solidFill>
          <a:ln w="9525">
            <a:solidFill>
              <a:schemeClr val="tx1"/>
            </a:solidFill>
            <a:miter lim="800000"/>
            <a:headEnd/>
            <a:tailEnd/>
          </a:ln>
          <a:effectLst/>
        </p:spPr>
        <p:txBody>
          <a:bodyPr wrap="none" anchor="ctr"/>
          <a:lstStyle/>
          <a:p>
            <a:endParaRPr lang="en-US"/>
          </a:p>
        </p:txBody>
      </p:sp>
      <p:sp>
        <p:nvSpPr>
          <p:cNvPr id="21518" name="Rectangle 14"/>
          <p:cNvSpPr>
            <a:spLocks noChangeArrowheads="1"/>
          </p:cNvSpPr>
          <p:nvPr/>
        </p:nvSpPr>
        <p:spPr bwMode="auto">
          <a:xfrm>
            <a:off x="4876800" y="4114800"/>
            <a:ext cx="3657600" cy="2514600"/>
          </a:xfrm>
          <a:prstGeom prst="rect">
            <a:avLst/>
          </a:prstGeom>
          <a:solidFill>
            <a:srgbClr val="663300"/>
          </a:solidFill>
          <a:ln w="9525">
            <a:solidFill>
              <a:schemeClr val="tx1"/>
            </a:solidFill>
            <a:miter lim="800000"/>
            <a:headEnd/>
            <a:tailEnd/>
          </a:ln>
          <a:effectLst/>
        </p:spPr>
        <p:txBody>
          <a:bodyPr wrap="none" anchor="ctr"/>
          <a:lstStyle/>
          <a:p>
            <a:endParaRPr lang="en-US"/>
          </a:p>
        </p:txBody>
      </p:sp>
      <p:sp>
        <p:nvSpPr>
          <p:cNvPr id="21519" name="Rectangle 15"/>
          <p:cNvSpPr>
            <a:spLocks noChangeArrowheads="1"/>
          </p:cNvSpPr>
          <p:nvPr/>
        </p:nvSpPr>
        <p:spPr bwMode="auto">
          <a:xfrm>
            <a:off x="2590800" y="4191000"/>
            <a:ext cx="2133600" cy="2514600"/>
          </a:xfrm>
          <a:prstGeom prst="rect">
            <a:avLst/>
          </a:prstGeom>
          <a:solidFill>
            <a:srgbClr val="663300"/>
          </a:solidFill>
          <a:ln w="9525">
            <a:solidFill>
              <a:schemeClr val="tx1"/>
            </a:solidFill>
            <a:miter lim="800000"/>
            <a:headEnd/>
            <a:tailEnd/>
          </a:ln>
          <a:effectLst/>
        </p:spPr>
        <p:txBody>
          <a:bodyPr wrap="none" anchor="ctr"/>
          <a:lstStyle/>
          <a:p>
            <a:endParaRPr lang="en-US"/>
          </a:p>
        </p:txBody>
      </p:sp>
      <p:sp>
        <p:nvSpPr>
          <p:cNvPr id="21520" name="Rectangle 16"/>
          <p:cNvSpPr>
            <a:spLocks noChangeArrowheads="1"/>
          </p:cNvSpPr>
          <p:nvPr/>
        </p:nvSpPr>
        <p:spPr bwMode="auto">
          <a:xfrm>
            <a:off x="152400" y="3733800"/>
            <a:ext cx="2362200" cy="2971800"/>
          </a:xfrm>
          <a:prstGeom prst="rect">
            <a:avLst/>
          </a:prstGeom>
          <a:solidFill>
            <a:srgbClr val="663300"/>
          </a:solidFill>
          <a:ln w="9525">
            <a:solidFill>
              <a:schemeClr val="tx1"/>
            </a:solidFill>
            <a:miter lim="800000"/>
            <a:headEnd/>
            <a:tailEnd/>
          </a:ln>
          <a:effectLst/>
        </p:spPr>
        <p:txBody>
          <a:bodyPr wrap="none" anchor="ctr"/>
          <a:lstStyle/>
          <a:p>
            <a:endParaRPr lang="en-US"/>
          </a:p>
        </p:txBody>
      </p:sp>
      <p:grpSp>
        <p:nvGrpSpPr>
          <p:cNvPr id="2" name="Group 17"/>
          <p:cNvGrpSpPr>
            <a:grpSpLocks/>
          </p:cNvGrpSpPr>
          <p:nvPr/>
        </p:nvGrpSpPr>
        <p:grpSpPr bwMode="auto">
          <a:xfrm>
            <a:off x="228600" y="3125788"/>
            <a:ext cx="8229600" cy="3503612"/>
            <a:chOff x="175" y="1262"/>
            <a:chExt cx="6130" cy="2913"/>
          </a:xfrm>
        </p:grpSpPr>
        <p:sp>
          <p:nvSpPr>
            <p:cNvPr id="21522" name="Rectangle 18"/>
            <p:cNvSpPr>
              <a:spLocks noChangeArrowheads="1"/>
            </p:cNvSpPr>
            <p:nvPr/>
          </p:nvSpPr>
          <p:spPr bwMode="auto">
            <a:xfrm>
              <a:off x="1369" y="1262"/>
              <a:ext cx="137" cy="426"/>
            </a:xfrm>
            <a:prstGeom prst="rect">
              <a:avLst/>
            </a:prstGeom>
            <a:noFill/>
            <a:ln w="19050">
              <a:noFill/>
              <a:miter lim="800000"/>
              <a:headEnd/>
              <a:tailEnd/>
            </a:ln>
            <a:effectLst/>
          </p:spPr>
          <p:txBody>
            <a:bodyPr wrap="none">
              <a:spAutoFit/>
            </a:bodyPr>
            <a:lstStyle/>
            <a:p>
              <a:pPr algn="ctr" eaLnBrk="0" hangingPunct="0">
                <a:lnSpc>
                  <a:spcPct val="120000"/>
                </a:lnSpc>
              </a:pPr>
              <a:endParaRPr lang="en-US" sz="2300" b="1"/>
            </a:p>
          </p:txBody>
        </p:sp>
        <p:pic>
          <p:nvPicPr>
            <p:cNvPr id="21523" name="Picture 19" descr="IMG0036"/>
            <p:cNvPicPr>
              <a:picLocks noChangeAspect="1" noChangeArrowheads="1"/>
            </p:cNvPicPr>
            <p:nvPr/>
          </p:nvPicPr>
          <p:blipFill>
            <a:blip r:embed="rId2" cstate="print"/>
            <a:srcRect/>
            <a:stretch>
              <a:fillRect/>
            </a:stretch>
          </p:blipFill>
          <p:spPr bwMode="auto">
            <a:xfrm>
              <a:off x="175" y="1861"/>
              <a:ext cx="1623" cy="2314"/>
            </a:xfrm>
            <a:prstGeom prst="rect">
              <a:avLst/>
            </a:prstGeom>
            <a:noFill/>
            <a:ln w="15875">
              <a:solidFill>
                <a:schemeClr val="folHlink"/>
              </a:solidFill>
              <a:miter lim="800000"/>
              <a:headEnd/>
              <a:tailEnd/>
            </a:ln>
          </p:spPr>
        </p:pic>
        <p:pic>
          <p:nvPicPr>
            <p:cNvPr id="21524" name="Picture 20" descr="McAfees Knob hike4"/>
            <p:cNvPicPr>
              <a:picLocks noChangeAspect="1" noChangeArrowheads="1"/>
            </p:cNvPicPr>
            <p:nvPr/>
          </p:nvPicPr>
          <p:blipFill>
            <a:blip r:embed="rId3" cstate="print"/>
            <a:srcRect/>
            <a:stretch>
              <a:fillRect/>
            </a:stretch>
          </p:blipFill>
          <p:spPr bwMode="auto">
            <a:xfrm>
              <a:off x="3687" y="2187"/>
              <a:ext cx="2618" cy="1964"/>
            </a:xfrm>
            <a:prstGeom prst="rect">
              <a:avLst/>
            </a:prstGeom>
            <a:noFill/>
            <a:ln w="15875">
              <a:solidFill>
                <a:schemeClr val="folHlink"/>
              </a:solidFill>
              <a:miter lim="800000"/>
              <a:headEnd/>
              <a:tailEnd/>
            </a:ln>
          </p:spPr>
        </p:pic>
        <p:pic>
          <p:nvPicPr>
            <p:cNvPr id="21525" name="Picture 21" descr="Scout relay race1"/>
            <p:cNvPicPr>
              <a:picLocks noChangeAspect="1" noChangeArrowheads="1"/>
            </p:cNvPicPr>
            <p:nvPr/>
          </p:nvPicPr>
          <p:blipFill>
            <a:blip r:embed="rId4" cstate="print">
              <a:lum bright="18000" contrast="18000"/>
            </a:blip>
            <a:srcRect/>
            <a:stretch>
              <a:fillRect/>
            </a:stretch>
          </p:blipFill>
          <p:spPr bwMode="auto">
            <a:xfrm>
              <a:off x="2003" y="2187"/>
              <a:ext cx="1482" cy="1964"/>
            </a:xfrm>
            <a:prstGeom prst="rect">
              <a:avLst/>
            </a:prstGeom>
            <a:noFill/>
            <a:ln w="15875">
              <a:solidFill>
                <a:schemeClr val="folHlink"/>
              </a:solidFill>
              <a:miter lim="800000"/>
              <a:headEnd/>
              <a:tailEnd/>
            </a:ln>
          </p:spPr>
        </p:pic>
      </p:grpSp>
      <p:grpSp>
        <p:nvGrpSpPr>
          <p:cNvPr id="3" name="Group 22"/>
          <p:cNvGrpSpPr>
            <a:grpSpLocks/>
          </p:cNvGrpSpPr>
          <p:nvPr/>
        </p:nvGrpSpPr>
        <p:grpSpPr bwMode="auto">
          <a:xfrm>
            <a:off x="1062038" y="1676400"/>
            <a:ext cx="7472362" cy="2281238"/>
            <a:chOff x="1386" y="237"/>
            <a:chExt cx="4917" cy="1725"/>
          </a:xfrm>
        </p:grpSpPr>
        <p:sp>
          <p:nvSpPr>
            <p:cNvPr id="21527" name="Text Box 23"/>
            <p:cNvSpPr txBox="1">
              <a:spLocks noChangeArrowheads="1"/>
            </p:cNvSpPr>
            <p:nvPr/>
          </p:nvSpPr>
          <p:spPr bwMode="auto">
            <a:xfrm>
              <a:off x="1386" y="830"/>
              <a:ext cx="121" cy="388"/>
            </a:xfrm>
            <a:prstGeom prst="rect">
              <a:avLst/>
            </a:prstGeom>
            <a:noFill/>
            <a:ln w="19050">
              <a:noFill/>
              <a:miter lim="800000"/>
              <a:headEnd/>
              <a:tailEnd/>
            </a:ln>
            <a:effectLst/>
          </p:spPr>
          <p:txBody>
            <a:bodyPr wrap="none">
              <a:spAutoFit/>
            </a:bodyPr>
            <a:lstStyle/>
            <a:p>
              <a:pPr algn="ctr" eaLnBrk="0" hangingPunct="0">
                <a:lnSpc>
                  <a:spcPct val="120000"/>
                </a:lnSpc>
              </a:pPr>
              <a:endParaRPr lang="en-US" sz="2300" b="1"/>
            </a:p>
          </p:txBody>
        </p:sp>
        <p:pic>
          <p:nvPicPr>
            <p:cNvPr id="21528" name="Picture 24" descr="IMG0092"/>
            <p:cNvPicPr>
              <a:picLocks noChangeAspect="1" noChangeArrowheads="1"/>
            </p:cNvPicPr>
            <p:nvPr/>
          </p:nvPicPr>
          <p:blipFill>
            <a:blip r:embed="rId5" cstate="print"/>
            <a:srcRect/>
            <a:stretch>
              <a:fillRect/>
            </a:stretch>
          </p:blipFill>
          <p:spPr bwMode="auto">
            <a:xfrm>
              <a:off x="3105" y="237"/>
              <a:ext cx="3198" cy="1725"/>
            </a:xfrm>
            <a:prstGeom prst="rect">
              <a:avLst/>
            </a:prstGeom>
            <a:noFill/>
            <a:ln w="15875">
              <a:solidFill>
                <a:schemeClr val="folHlink"/>
              </a:solidFill>
              <a:miter lim="800000"/>
              <a:headEnd/>
              <a:tailEnd/>
            </a:ln>
          </p:spPr>
        </p:pic>
      </p:grpSp>
      <p:pic>
        <p:nvPicPr>
          <p:cNvPr id="16" name="Picture 15"/>
          <p:cNvPicPr/>
          <p:nvPr/>
        </p:nvPicPr>
        <p:blipFill>
          <a:blip r:embed="rId6"/>
          <a:srcRect/>
          <a:stretch>
            <a:fillRect/>
          </a:stretch>
        </p:blipFill>
        <p:spPr bwMode="auto">
          <a:xfrm>
            <a:off x="7391400" y="0"/>
            <a:ext cx="1571906" cy="1597307"/>
          </a:xfrm>
          <a:prstGeom prst="rect">
            <a:avLst/>
          </a:prstGeom>
          <a:noFill/>
          <a:ln w="9525">
            <a:noFill/>
            <a:miter lim="800000"/>
            <a:headEnd/>
            <a:tailEnd/>
          </a:ln>
        </p:spPr>
      </p:pic>
      <p:pic>
        <p:nvPicPr>
          <p:cNvPr id="17" name="Picture 16"/>
          <p:cNvPicPr/>
          <p:nvPr/>
        </p:nvPicPr>
        <p:blipFill>
          <a:blip r:embed="rId7"/>
          <a:srcRect/>
          <a:stretch>
            <a:fillRect/>
          </a:stretch>
        </p:blipFill>
        <p:spPr bwMode="auto">
          <a:xfrm>
            <a:off x="304800" y="0"/>
            <a:ext cx="144780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1507">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advAuto="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304800"/>
            <a:ext cx="8534400" cy="1143000"/>
          </a:xfrm>
        </p:spPr>
        <p:txBody>
          <a:bodyPr>
            <a:normAutofit fontScale="90000"/>
          </a:bodyPr>
          <a:lstStyle/>
          <a:p>
            <a:r>
              <a:rPr lang="en-US" sz="4300" b="1" dirty="0">
                <a:solidFill>
                  <a:srgbClr val="006600"/>
                </a:solidFill>
                <a:effectLst>
                  <a:outerShdw blurRad="38100" dist="38100" dir="2700000" algn="tl">
                    <a:srgbClr val="000000"/>
                  </a:outerShdw>
                </a:effectLst>
                <a:latin typeface="Verdana" pitchFamily="34" charset="0"/>
              </a:rPr>
              <a:t>Cultural Resource </a:t>
            </a:r>
            <a:r>
              <a:rPr lang="en-US" sz="4300" b="1" dirty="0" smtClean="0">
                <a:solidFill>
                  <a:srgbClr val="006600"/>
                </a:solidFill>
                <a:effectLst>
                  <a:outerShdw blurRad="38100" dist="38100" dir="2700000" algn="tl">
                    <a:srgbClr val="000000"/>
                  </a:outerShdw>
                </a:effectLst>
                <a:latin typeface="Verdana" pitchFamily="34" charset="0"/>
              </a:rPr>
              <a:t> </a:t>
            </a:r>
            <a:br>
              <a:rPr lang="en-US" sz="4300" b="1" dirty="0" smtClean="0">
                <a:solidFill>
                  <a:srgbClr val="006600"/>
                </a:solidFill>
                <a:effectLst>
                  <a:outerShdw blurRad="38100" dist="38100" dir="2700000" algn="tl">
                    <a:srgbClr val="000000"/>
                  </a:outerShdw>
                </a:effectLst>
                <a:latin typeface="Verdana" pitchFamily="34" charset="0"/>
              </a:rPr>
            </a:br>
            <a:r>
              <a:rPr lang="en-US" sz="4300" b="1" dirty="0" smtClean="0">
                <a:solidFill>
                  <a:srgbClr val="006600"/>
                </a:solidFill>
                <a:effectLst>
                  <a:outerShdw blurRad="38100" dist="38100" dir="2700000" algn="tl">
                    <a:srgbClr val="000000"/>
                  </a:outerShdw>
                </a:effectLst>
                <a:latin typeface="Verdana" pitchFamily="34" charset="0"/>
              </a:rPr>
              <a:t>Impacts</a:t>
            </a:r>
            <a:endParaRPr lang="en-US" sz="4300" b="1" dirty="0">
              <a:solidFill>
                <a:srgbClr val="006600"/>
              </a:solidFill>
              <a:effectLst>
                <a:outerShdw blurRad="38100" dist="38100" dir="2700000" algn="tl">
                  <a:srgbClr val="000000"/>
                </a:outerShdw>
              </a:effectLst>
              <a:latin typeface="Verdana" pitchFamily="34" charset="0"/>
            </a:endParaRPr>
          </a:p>
        </p:txBody>
      </p:sp>
      <p:sp>
        <p:nvSpPr>
          <p:cNvPr id="22532" name="Rectangle 4"/>
          <p:cNvSpPr>
            <a:spLocks noGrp="1" noChangeArrowheads="1"/>
          </p:cNvSpPr>
          <p:nvPr>
            <p:ph type="body" sz="half" idx="2"/>
          </p:nvPr>
        </p:nvSpPr>
        <p:spPr>
          <a:xfrm>
            <a:off x="1295400" y="1905000"/>
            <a:ext cx="6400800" cy="3733800"/>
          </a:xfrm>
        </p:spPr>
        <p:txBody>
          <a:bodyPr/>
          <a:lstStyle/>
          <a:p>
            <a:pPr eaLnBrk="0" hangingPunct="0">
              <a:spcBef>
                <a:spcPct val="0"/>
              </a:spcBef>
            </a:pPr>
            <a:r>
              <a:rPr lang="en-US" sz="2400" b="1" dirty="0">
                <a:solidFill>
                  <a:schemeClr val="tx2"/>
                </a:solidFill>
                <a:latin typeface="Verdana" pitchFamily="34" charset="0"/>
              </a:rPr>
              <a:t>Theft of artifacts</a:t>
            </a:r>
          </a:p>
          <a:p>
            <a:pPr eaLnBrk="0" hangingPunct="0">
              <a:spcBef>
                <a:spcPct val="0"/>
              </a:spcBef>
            </a:pPr>
            <a:r>
              <a:rPr lang="en-US" sz="2400" b="1" dirty="0">
                <a:solidFill>
                  <a:schemeClr val="tx2"/>
                </a:solidFill>
                <a:latin typeface="Verdana" pitchFamily="34" charset="0"/>
              </a:rPr>
              <a:t>Damage to historic structures</a:t>
            </a:r>
          </a:p>
          <a:p>
            <a:pPr eaLnBrk="0" hangingPunct="0">
              <a:spcBef>
                <a:spcPct val="0"/>
              </a:spcBef>
            </a:pPr>
            <a:r>
              <a:rPr lang="en-US" sz="2400" b="1" dirty="0">
                <a:solidFill>
                  <a:schemeClr val="tx2"/>
                </a:solidFill>
                <a:latin typeface="Verdana" pitchFamily="34" charset="0"/>
              </a:rPr>
              <a:t>Damage to cultural features</a:t>
            </a:r>
          </a:p>
          <a:p>
            <a:endParaRPr lang="en-US" sz="2400" dirty="0">
              <a:latin typeface="Verdana" pitchFamily="34" charset="0"/>
            </a:endParaRPr>
          </a:p>
        </p:txBody>
      </p:sp>
      <p:sp>
        <p:nvSpPr>
          <p:cNvPr id="22542" name="Rectangle 14"/>
          <p:cNvSpPr>
            <a:spLocks noChangeArrowheads="1"/>
          </p:cNvSpPr>
          <p:nvPr/>
        </p:nvSpPr>
        <p:spPr bwMode="auto">
          <a:xfrm>
            <a:off x="381000" y="3886200"/>
            <a:ext cx="4114800" cy="2667000"/>
          </a:xfrm>
          <a:prstGeom prst="rect">
            <a:avLst/>
          </a:prstGeom>
          <a:solidFill>
            <a:srgbClr val="663300"/>
          </a:solidFill>
          <a:ln w="9525">
            <a:solidFill>
              <a:schemeClr val="tx1"/>
            </a:solidFill>
            <a:miter lim="800000"/>
            <a:headEnd/>
            <a:tailEnd/>
          </a:ln>
          <a:effectLst/>
        </p:spPr>
        <p:txBody>
          <a:bodyPr wrap="none" anchor="ctr"/>
          <a:lstStyle/>
          <a:p>
            <a:endParaRPr lang="en-US"/>
          </a:p>
        </p:txBody>
      </p:sp>
      <p:sp>
        <p:nvSpPr>
          <p:cNvPr id="22543" name="Rectangle 15"/>
          <p:cNvSpPr>
            <a:spLocks noChangeArrowheads="1"/>
          </p:cNvSpPr>
          <p:nvPr/>
        </p:nvSpPr>
        <p:spPr bwMode="auto">
          <a:xfrm>
            <a:off x="4876800" y="4114800"/>
            <a:ext cx="3886200" cy="2209800"/>
          </a:xfrm>
          <a:prstGeom prst="rect">
            <a:avLst/>
          </a:prstGeom>
          <a:solidFill>
            <a:srgbClr val="663300"/>
          </a:solidFill>
          <a:ln w="9525">
            <a:solidFill>
              <a:schemeClr val="tx1"/>
            </a:solidFill>
            <a:miter lim="800000"/>
            <a:headEnd/>
            <a:tailEnd/>
          </a:ln>
          <a:effectLst/>
        </p:spPr>
        <p:txBody>
          <a:bodyPr wrap="none" anchor="ctr"/>
          <a:lstStyle/>
          <a:p>
            <a:endParaRPr lang="en-US"/>
          </a:p>
        </p:txBody>
      </p:sp>
      <p:sp>
        <p:nvSpPr>
          <p:cNvPr id="22546" name="Rectangle 18"/>
          <p:cNvSpPr>
            <a:spLocks noChangeArrowheads="1"/>
          </p:cNvSpPr>
          <p:nvPr/>
        </p:nvSpPr>
        <p:spPr bwMode="auto">
          <a:xfrm>
            <a:off x="2473325" y="2873375"/>
            <a:ext cx="196490" cy="448959"/>
          </a:xfrm>
          <a:prstGeom prst="rect">
            <a:avLst/>
          </a:prstGeom>
          <a:noFill/>
          <a:ln w="12700">
            <a:noFill/>
            <a:miter lim="800000"/>
            <a:headEnd/>
            <a:tailEnd/>
          </a:ln>
          <a:effectLst/>
        </p:spPr>
        <p:txBody>
          <a:bodyPr wrap="none" lIns="97970" tIns="48985" rIns="97970" bIns="48985">
            <a:spAutoFit/>
          </a:bodyPr>
          <a:lstStyle/>
          <a:p>
            <a:pPr algn="ctr" defTabSz="981075" eaLnBrk="0" hangingPunct="0"/>
            <a:endParaRPr lang="en-US" sz="2300" b="1"/>
          </a:p>
        </p:txBody>
      </p:sp>
      <p:grpSp>
        <p:nvGrpSpPr>
          <p:cNvPr id="3" name="Group 20"/>
          <p:cNvGrpSpPr>
            <a:grpSpLocks/>
          </p:cNvGrpSpPr>
          <p:nvPr/>
        </p:nvGrpSpPr>
        <p:grpSpPr bwMode="auto">
          <a:xfrm>
            <a:off x="495300" y="3276600"/>
            <a:ext cx="3924300" cy="3200400"/>
            <a:chOff x="336" y="1685"/>
            <a:chExt cx="2856" cy="2395"/>
          </a:xfrm>
        </p:grpSpPr>
        <p:sp>
          <p:nvSpPr>
            <p:cNvPr id="22549" name="Rectangle 21"/>
            <p:cNvSpPr>
              <a:spLocks noChangeArrowheads="1"/>
            </p:cNvSpPr>
            <p:nvPr/>
          </p:nvSpPr>
          <p:spPr bwMode="auto">
            <a:xfrm>
              <a:off x="1605" y="1685"/>
              <a:ext cx="143" cy="336"/>
            </a:xfrm>
            <a:prstGeom prst="rect">
              <a:avLst/>
            </a:prstGeom>
            <a:noFill/>
            <a:ln w="12700">
              <a:noFill/>
              <a:miter lim="800000"/>
              <a:headEnd/>
              <a:tailEnd/>
            </a:ln>
            <a:effectLst/>
          </p:spPr>
          <p:txBody>
            <a:bodyPr wrap="none" lIns="97970" tIns="48985" rIns="97970" bIns="48985">
              <a:spAutoFit/>
            </a:bodyPr>
            <a:lstStyle/>
            <a:p>
              <a:pPr algn="ctr" defTabSz="981075" eaLnBrk="0" hangingPunct="0"/>
              <a:endParaRPr lang="en-US" sz="2300" b="1"/>
            </a:p>
          </p:txBody>
        </p:sp>
        <p:pic>
          <p:nvPicPr>
            <p:cNvPr id="22550" name="Picture 22" descr="IMG0018"/>
            <p:cNvPicPr>
              <a:picLocks noChangeAspect="1" noChangeArrowheads="1"/>
            </p:cNvPicPr>
            <p:nvPr/>
          </p:nvPicPr>
          <p:blipFill>
            <a:blip r:embed="rId2" cstate="print"/>
            <a:srcRect/>
            <a:stretch>
              <a:fillRect/>
            </a:stretch>
          </p:blipFill>
          <p:spPr bwMode="auto">
            <a:xfrm>
              <a:off x="336" y="2227"/>
              <a:ext cx="2856" cy="1853"/>
            </a:xfrm>
            <a:prstGeom prst="rect">
              <a:avLst/>
            </a:prstGeom>
            <a:noFill/>
            <a:ln w="12700">
              <a:solidFill>
                <a:schemeClr val="folHlink"/>
              </a:solidFill>
              <a:miter lim="800000"/>
              <a:headEnd/>
              <a:tailEnd/>
            </a:ln>
          </p:spPr>
        </p:pic>
      </p:grpSp>
      <p:grpSp>
        <p:nvGrpSpPr>
          <p:cNvPr id="4" name="Group 23"/>
          <p:cNvGrpSpPr>
            <a:grpSpLocks/>
          </p:cNvGrpSpPr>
          <p:nvPr/>
        </p:nvGrpSpPr>
        <p:grpSpPr bwMode="auto">
          <a:xfrm>
            <a:off x="1981200" y="3886200"/>
            <a:ext cx="7013575" cy="2438400"/>
            <a:chOff x="1574" y="299"/>
            <a:chExt cx="4570" cy="1702"/>
          </a:xfrm>
        </p:grpSpPr>
        <p:sp>
          <p:nvSpPr>
            <p:cNvPr id="22552" name="Rectangle 24"/>
            <p:cNvSpPr>
              <a:spLocks noChangeArrowheads="1"/>
            </p:cNvSpPr>
            <p:nvPr/>
          </p:nvSpPr>
          <p:spPr bwMode="auto">
            <a:xfrm>
              <a:off x="1574" y="869"/>
              <a:ext cx="128" cy="313"/>
            </a:xfrm>
            <a:prstGeom prst="rect">
              <a:avLst/>
            </a:prstGeom>
            <a:noFill/>
            <a:ln w="12700">
              <a:noFill/>
              <a:miter lim="800000"/>
              <a:headEnd/>
              <a:tailEnd/>
            </a:ln>
            <a:effectLst/>
          </p:spPr>
          <p:txBody>
            <a:bodyPr wrap="none" lIns="97970" tIns="48985" rIns="97970" bIns="48985">
              <a:spAutoFit/>
            </a:bodyPr>
            <a:lstStyle/>
            <a:p>
              <a:pPr algn="ctr" defTabSz="981075" eaLnBrk="0" hangingPunct="0"/>
              <a:endParaRPr lang="en-US" sz="2300" b="1"/>
            </a:p>
          </p:txBody>
        </p:sp>
        <p:pic>
          <p:nvPicPr>
            <p:cNvPr id="22553" name="Picture 25" descr="IMG0023"/>
            <p:cNvPicPr>
              <a:picLocks noChangeAspect="1" noChangeArrowheads="1"/>
            </p:cNvPicPr>
            <p:nvPr/>
          </p:nvPicPr>
          <p:blipFill>
            <a:blip r:embed="rId3" cstate="print"/>
            <a:srcRect/>
            <a:stretch>
              <a:fillRect/>
            </a:stretch>
          </p:blipFill>
          <p:spPr bwMode="auto">
            <a:xfrm>
              <a:off x="3453" y="299"/>
              <a:ext cx="2691" cy="1702"/>
            </a:xfrm>
            <a:prstGeom prst="rect">
              <a:avLst/>
            </a:prstGeom>
            <a:noFill/>
            <a:ln w="12700">
              <a:solidFill>
                <a:schemeClr val="folHlink"/>
              </a:solidFill>
              <a:miter lim="800000"/>
              <a:headEnd/>
              <a:tailEnd/>
            </a:ln>
          </p:spPr>
        </p:pic>
      </p:grpSp>
      <p:pic>
        <p:nvPicPr>
          <p:cNvPr id="16" name="Picture 15"/>
          <p:cNvPicPr/>
          <p:nvPr/>
        </p:nvPicPr>
        <p:blipFill>
          <a:blip r:embed="rId4"/>
          <a:srcRect/>
          <a:stretch>
            <a:fillRect/>
          </a:stretch>
        </p:blipFill>
        <p:spPr bwMode="auto">
          <a:xfrm>
            <a:off x="228600" y="152400"/>
            <a:ext cx="1527810" cy="1516380"/>
          </a:xfrm>
          <a:prstGeom prst="rect">
            <a:avLst/>
          </a:prstGeom>
          <a:noFill/>
          <a:ln w="9525">
            <a:noFill/>
            <a:miter lim="800000"/>
            <a:headEnd/>
            <a:tailEnd/>
          </a:ln>
        </p:spPr>
      </p:pic>
      <p:pic>
        <p:nvPicPr>
          <p:cNvPr id="17" name="Picture 16"/>
          <p:cNvPicPr/>
          <p:nvPr/>
        </p:nvPicPr>
        <p:blipFill>
          <a:blip r:embed="rId5"/>
          <a:srcRect/>
          <a:stretch>
            <a:fillRect/>
          </a:stretch>
        </p:blipFill>
        <p:spPr bwMode="auto">
          <a:xfrm>
            <a:off x="7572094" y="152400"/>
            <a:ext cx="1571906" cy="15973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2532">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2532">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25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autoUpdateAnimBg="0" advAuto="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685800" y="1371600"/>
            <a:ext cx="7772400" cy="5029200"/>
          </a:xfrm>
        </p:spPr>
        <p:txBody>
          <a:bodyPr>
            <a:normAutofit lnSpcReduction="10000"/>
          </a:bodyPr>
          <a:lstStyle/>
          <a:p>
            <a:pPr eaLnBrk="0" hangingPunct="0">
              <a:lnSpc>
                <a:spcPct val="90000"/>
              </a:lnSpc>
              <a:spcBef>
                <a:spcPct val="0"/>
              </a:spcBef>
            </a:pPr>
            <a:r>
              <a:rPr lang="en-US" sz="2400" dirty="0">
                <a:solidFill>
                  <a:schemeClr val="tx2"/>
                </a:solidFill>
                <a:latin typeface="Verdana" pitchFamily="34" charset="0"/>
              </a:rPr>
              <a:t>Common perceptions by Federal land management agencies about BSA units on federal land</a:t>
            </a:r>
            <a:r>
              <a:rPr lang="en-US" sz="2400" dirty="0" smtClean="0">
                <a:solidFill>
                  <a:schemeClr val="tx2"/>
                </a:solidFill>
                <a:latin typeface="Verdana" pitchFamily="34" charset="0"/>
              </a:rPr>
              <a:t>:</a:t>
            </a:r>
          </a:p>
          <a:p>
            <a:pPr eaLnBrk="0" hangingPunct="0">
              <a:lnSpc>
                <a:spcPct val="90000"/>
              </a:lnSpc>
              <a:spcBef>
                <a:spcPct val="0"/>
              </a:spcBef>
            </a:pPr>
            <a:endParaRPr lang="en-US" sz="2400" dirty="0">
              <a:solidFill>
                <a:schemeClr val="tx2"/>
              </a:solidFill>
              <a:latin typeface="Verdana" pitchFamily="34" charset="0"/>
            </a:endParaRPr>
          </a:p>
          <a:p>
            <a:pPr lvl="1" eaLnBrk="0" hangingPunct="0">
              <a:lnSpc>
                <a:spcPct val="90000"/>
              </a:lnSpc>
              <a:spcBef>
                <a:spcPct val="0"/>
              </a:spcBef>
              <a:buFontTx/>
              <a:buChar char="•"/>
            </a:pPr>
            <a:r>
              <a:rPr lang="en-US" sz="2000" dirty="0">
                <a:solidFill>
                  <a:schemeClr val="tx2"/>
                </a:solidFill>
                <a:latin typeface="Verdana" pitchFamily="34" charset="0"/>
              </a:rPr>
              <a:t>Kids out of control</a:t>
            </a:r>
          </a:p>
          <a:p>
            <a:pPr lvl="1" eaLnBrk="0" hangingPunct="0">
              <a:lnSpc>
                <a:spcPct val="90000"/>
              </a:lnSpc>
              <a:spcBef>
                <a:spcPct val="0"/>
              </a:spcBef>
              <a:buFontTx/>
              <a:buChar char="•"/>
            </a:pPr>
            <a:r>
              <a:rPr lang="en-US" sz="2000" dirty="0">
                <a:solidFill>
                  <a:schemeClr val="tx2"/>
                </a:solidFill>
                <a:latin typeface="Verdana" pitchFamily="34" charset="0"/>
              </a:rPr>
              <a:t>Too  much noise</a:t>
            </a:r>
          </a:p>
          <a:p>
            <a:pPr lvl="1" eaLnBrk="0" hangingPunct="0">
              <a:lnSpc>
                <a:spcPct val="90000"/>
              </a:lnSpc>
              <a:spcBef>
                <a:spcPct val="0"/>
              </a:spcBef>
              <a:buFontTx/>
              <a:buChar char="•"/>
            </a:pPr>
            <a:r>
              <a:rPr lang="en-US" sz="2000" dirty="0">
                <a:solidFill>
                  <a:schemeClr val="tx2"/>
                </a:solidFill>
                <a:latin typeface="Verdana" pitchFamily="34" charset="0"/>
              </a:rPr>
              <a:t>Group sizes too big</a:t>
            </a:r>
          </a:p>
          <a:p>
            <a:pPr lvl="1" eaLnBrk="0" hangingPunct="0">
              <a:lnSpc>
                <a:spcPct val="90000"/>
              </a:lnSpc>
              <a:spcBef>
                <a:spcPct val="0"/>
              </a:spcBef>
              <a:buFontTx/>
              <a:buChar char="•"/>
            </a:pPr>
            <a:r>
              <a:rPr lang="en-US" sz="2000" dirty="0">
                <a:solidFill>
                  <a:schemeClr val="tx2"/>
                </a:solidFill>
                <a:latin typeface="Verdana" pitchFamily="34" charset="0"/>
              </a:rPr>
              <a:t>Camping skills badly out of date</a:t>
            </a:r>
          </a:p>
          <a:p>
            <a:pPr lvl="1" eaLnBrk="0" hangingPunct="0">
              <a:lnSpc>
                <a:spcPct val="90000"/>
              </a:lnSpc>
              <a:spcBef>
                <a:spcPct val="0"/>
              </a:spcBef>
              <a:buFontTx/>
              <a:buChar char="•"/>
            </a:pPr>
            <a:r>
              <a:rPr lang="en-US" sz="2000" dirty="0">
                <a:solidFill>
                  <a:schemeClr val="tx2"/>
                </a:solidFill>
                <a:latin typeface="Verdana" pitchFamily="34" charset="0"/>
              </a:rPr>
              <a:t>Inappropriate play damages the backcountry</a:t>
            </a:r>
          </a:p>
          <a:p>
            <a:pPr lvl="1" eaLnBrk="0" hangingPunct="0">
              <a:lnSpc>
                <a:spcPct val="90000"/>
              </a:lnSpc>
              <a:spcBef>
                <a:spcPct val="0"/>
              </a:spcBef>
              <a:buFontTx/>
              <a:buChar char="•"/>
            </a:pPr>
            <a:r>
              <a:rPr lang="en-US" sz="2000" dirty="0">
                <a:solidFill>
                  <a:schemeClr val="tx2"/>
                </a:solidFill>
                <a:latin typeface="Verdana" pitchFamily="34" charset="0"/>
              </a:rPr>
              <a:t>Don't keep appointments to do service work</a:t>
            </a:r>
          </a:p>
          <a:p>
            <a:pPr lvl="1" eaLnBrk="0" hangingPunct="0">
              <a:lnSpc>
                <a:spcPct val="90000"/>
              </a:lnSpc>
              <a:spcBef>
                <a:spcPct val="0"/>
              </a:spcBef>
              <a:buFontTx/>
              <a:buChar char="•"/>
            </a:pPr>
            <a:r>
              <a:rPr lang="en-US" sz="2000" dirty="0">
                <a:solidFill>
                  <a:schemeClr val="tx2"/>
                </a:solidFill>
                <a:latin typeface="Verdana" pitchFamily="34" charset="0"/>
              </a:rPr>
              <a:t>Completely soak up popular campsites or shelters</a:t>
            </a:r>
          </a:p>
          <a:p>
            <a:pPr lvl="1" eaLnBrk="0" hangingPunct="0">
              <a:lnSpc>
                <a:spcPct val="90000"/>
              </a:lnSpc>
              <a:spcBef>
                <a:spcPct val="0"/>
              </a:spcBef>
              <a:buFontTx/>
              <a:buChar char="•"/>
            </a:pPr>
            <a:r>
              <a:rPr lang="en-US" sz="2000" dirty="0">
                <a:solidFill>
                  <a:schemeClr val="tx2"/>
                </a:solidFill>
                <a:latin typeface="Verdana" pitchFamily="34" charset="0"/>
              </a:rPr>
              <a:t>Unskilled campers using areas that call for expert skills</a:t>
            </a:r>
          </a:p>
          <a:p>
            <a:pPr lvl="1" eaLnBrk="0" hangingPunct="0">
              <a:lnSpc>
                <a:spcPct val="90000"/>
              </a:lnSpc>
              <a:spcBef>
                <a:spcPct val="0"/>
              </a:spcBef>
              <a:buFontTx/>
              <a:buChar char="•"/>
            </a:pPr>
            <a:r>
              <a:rPr lang="en-US" sz="2000" dirty="0">
                <a:solidFill>
                  <a:schemeClr val="tx2"/>
                </a:solidFill>
                <a:latin typeface="Verdana" pitchFamily="34" charset="0"/>
              </a:rPr>
              <a:t>Using inappropriate areas (hi-use, fragile) to train new campers</a:t>
            </a:r>
          </a:p>
          <a:p>
            <a:pPr eaLnBrk="0" hangingPunct="0">
              <a:lnSpc>
                <a:spcPct val="90000"/>
              </a:lnSpc>
              <a:spcBef>
                <a:spcPct val="0"/>
              </a:spcBef>
            </a:pPr>
            <a:endParaRPr lang="en-US" sz="2400" dirty="0">
              <a:solidFill>
                <a:schemeClr val="tx2"/>
              </a:solidFill>
              <a:latin typeface="Verdana" pitchFamily="34" charset="0"/>
            </a:endParaRPr>
          </a:p>
          <a:p>
            <a:pPr lvl="1" eaLnBrk="0" hangingPunct="0">
              <a:lnSpc>
                <a:spcPct val="90000"/>
              </a:lnSpc>
              <a:spcBef>
                <a:spcPct val="0"/>
              </a:spcBef>
              <a:buFontTx/>
              <a:buChar char="•"/>
            </a:pPr>
            <a:r>
              <a:rPr lang="en-US" sz="2000" dirty="0">
                <a:solidFill>
                  <a:schemeClr val="tx2"/>
                </a:solidFill>
                <a:latin typeface="Verdana" pitchFamily="34" charset="0"/>
              </a:rPr>
              <a:t>and on and on and on...</a:t>
            </a:r>
          </a:p>
          <a:p>
            <a:pPr>
              <a:lnSpc>
                <a:spcPct val="90000"/>
              </a:lnSpc>
              <a:buFontTx/>
              <a:buNone/>
            </a:pPr>
            <a:endParaRPr lang="en-US" sz="2400" dirty="0">
              <a:solidFill>
                <a:srgbClr val="663300"/>
              </a:solidFill>
              <a:latin typeface="Verdana" pitchFamily="34" charset="0"/>
            </a:endParaRPr>
          </a:p>
        </p:txBody>
      </p:sp>
      <p:sp>
        <p:nvSpPr>
          <p:cNvPr id="4" name="TextBox 3"/>
          <p:cNvSpPr txBox="1"/>
          <p:nvPr/>
        </p:nvSpPr>
        <p:spPr>
          <a:xfrm>
            <a:off x="3980534" y="712519"/>
            <a:ext cx="184666" cy="369332"/>
          </a:xfrm>
          <a:prstGeom prst="rect">
            <a:avLst/>
          </a:prstGeom>
          <a:noFill/>
        </p:spPr>
        <p:txBody>
          <a:bodyPr wrap="none" rtlCol="0">
            <a:spAutoFit/>
          </a:bodyPr>
          <a:lstStyle/>
          <a:p>
            <a:r>
              <a:rPr lang="en-US" dirty="0" smtClean="0"/>
              <a:t>  </a:t>
            </a:r>
            <a:endParaRPr lang="en-US" dirty="0"/>
          </a:p>
        </p:txBody>
      </p:sp>
      <p:pic>
        <p:nvPicPr>
          <p:cNvPr id="5" name="Picture 4"/>
          <p:cNvPicPr/>
          <p:nvPr/>
        </p:nvPicPr>
        <p:blipFill>
          <a:blip r:embed="rId2"/>
          <a:srcRect/>
          <a:stretch>
            <a:fillRect/>
          </a:stretch>
        </p:blipFill>
        <p:spPr bwMode="auto">
          <a:xfrm>
            <a:off x="7356554" y="103481"/>
            <a:ext cx="1571906" cy="1597307"/>
          </a:xfrm>
          <a:prstGeom prst="rect">
            <a:avLst/>
          </a:prstGeom>
          <a:noFill/>
          <a:ln w="9525">
            <a:noFill/>
            <a:miter lim="800000"/>
            <a:headEnd/>
            <a:tailEnd/>
          </a:ln>
        </p:spPr>
      </p:pic>
      <p:sp>
        <p:nvSpPr>
          <p:cNvPr id="6" name="Title 5"/>
          <p:cNvSpPr>
            <a:spLocks noGrp="1"/>
          </p:cNvSpPr>
          <p:nvPr>
            <p:ph type="title"/>
          </p:nvPr>
        </p:nvSpPr>
        <p:spPr>
          <a:xfrm>
            <a:off x="457200" y="274638"/>
            <a:ext cx="8382000" cy="1173162"/>
          </a:xfrm>
        </p:spPr>
        <p:txBody>
          <a:bodyPr/>
          <a:lstStyle/>
          <a:p>
            <a:endParaRPr lang="en-US" dirty="0"/>
          </a:p>
        </p:txBody>
      </p:sp>
      <p:pic>
        <p:nvPicPr>
          <p:cNvPr id="7" name="Picture 6"/>
          <p:cNvPicPr>
            <a:picLocks noChangeAspect="1"/>
          </p:cNvPicPr>
          <p:nvPr/>
        </p:nvPicPr>
        <p:blipFill>
          <a:blip r:embed="rId3"/>
          <a:stretch>
            <a:fillRect/>
          </a:stretch>
        </p:blipFill>
        <p:spPr>
          <a:xfrm>
            <a:off x="3733800" y="228600"/>
            <a:ext cx="1295400" cy="1143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3" name="Picture 3" descr="Elephants In The Jungle ">
            <a:hlinkClick r:id="rId2" tooltip="Click to see printable version: Elephants In The Jungle "/>
          </p:cNvPr>
          <p:cNvPicPr>
            <a:picLocks noChangeAspect="1" noChangeArrowheads="1"/>
          </p:cNvPicPr>
          <p:nvPr/>
        </p:nvPicPr>
        <p:blipFill>
          <a:blip r:embed="rId3" cstate="print"/>
          <a:srcRect/>
          <a:stretch>
            <a:fillRect/>
          </a:stretch>
        </p:blipFill>
        <p:spPr bwMode="auto">
          <a:xfrm>
            <a:off x="609600" y="2667000"/>
            <a:ext cx="2711354" cy="3779854"/>
          </a:xfrm>
          <a:prstGeom prst="rect">
            <a:avLst/>
          </a:prstGeom>
          <a:noFill/>
        </p:spPr>
      </p:pic>
      <p:sp>
        <p:nvSpPr>
          <p:cNvPr id="20484" name="Rectangle 4"/>
          <p:cNvSpPr>
            <a:spLocks noGrp="1" noChangeArrowheads="1"/>
          </p:cNvSpPr>
          <p:nvPr>
            <p:ph type="title" idx="4294967295"/>
          </p:nvPr>
        </p:nvSpPr>
        <p:spPr/>
        <p:txBody>
          <a:bodyPr>
            <a:normAutofit fontScale="90000"/>
          </a:bodyPr>
          <a:lstStyle/>
          <a:p>
            <a:r>
              <a:rPr lang="en-US" sz="4000" dirty="0" smtClean="0">
                <a:latin typeface="Verdana" pitchFamily="34" charset="0"/>
              </a:rPr>
              <a:t>The BSA is the </a:t>
            </a:r>
            <a:br>
              <a:rPr lang="en-US" sz="4000" dirty="0" smtClean="0">
                <a:latin typeface="Verdana" pitchFamily="34" charset="0"/>
              </a:rPr>
            </a:br>
            <a:r>
              <a:rPr lang="en-US" sz="4000" dirty="0" smtClean="0">
                <a:latin typeface="Verdana" pitchFamily="34" charset="0"/>
              </a:rPr>
              <a:t>elephant</a:t>
            </a:r>
            <a:r>
              <a:rPr lang="en-US" dirty="0" smtClean="0">
                <a:latin typeface="Verdana" pitchFamily="34" charset="0"/>
              </a:rPr>
              <a:t> </a:t>
            </a:r>
            <a:br>
              <a:rPr lang="en-US" dirty="0" smtClean="0">
                <a:latin typeface="Verdana" pitchFamily="34" charset="0"/>
              </a:rPr>
            </a:br>
            <a:r>
              <a:rPr lang="en-US" dirty="0" smtClean="0">
                <a:latin typeface="Verdana" pitchFamily="34" charset="0"/>
              </a:rPr>
              <a:t>in </a:t>
            </a:r>
            <a:r>
              <a:rPr lang="en-US" dirty="0">
                <a:latin typeface="Verdana" pitchFamily="34" charset="0"/>
              </a:rPr>
              <a:t>the </a:t>
            </a:r>
            <a:r>
              <a:rPr lang="en-US" dirty="0" smtClean="0">
                <a:latin typeface="Verdana" pitchFamily="34" charset="0"/>
              </a:rPr>
              <a:t>woods</a:t>
            </a:r>
            <a:endParaRPr lang="en-US" dirty="0">
              <a:latin typeface="Verdana" pitchFamily="34" charset="0"/>
            </a:endParaRPr>
          </a:p>
        </p:txBody>
      </p:sp>
      <p:sp>
        <p:nvSpPr>
          <p:cNvPr id="20489" name="Text Box 9"/>
          <p:cNvSpPr txBox="1">
            <a:spLocks noChangeArrowheads="1"/>
          </p:cNvSpPr>
          <p:nvPr/>
        </p:nvSpPr>
        <p:spPr bwMode="auto">
          <a:xfrm>
            <a:off x="5105400" y="1828800"/>
            <a:ext cx="3505200" cy="457200"/>
          </a:xfrm>
          <a:prstGeom prst="rect">
            <a:avLst/>
          </a:prstGeom>
          <a:noFill/>
          <a:ln w="9525">
            <a:noFill/>
            <a:miter lim="800000"/>
            <a:headEnd/>
            <a:tailEnd/>
          </a:ln>
          <a:effectLst/>
        </p:spPr>
        <p:txBody>
          <a:bodyPr>
            <a:spAutoFit/>
          </a:bodyPr>
          <a:lstStyle/>
          <a:p>
            <a:endParaRPr lang="en-US"/>
          </a:p>
        </p:txBody>
      </p:sp>
      <p:sp>
        <p:nvSpPr>
          <p:cNvPr id="20491" name="Text Box 11"/>
          <p:cNvSpPr txBox="1">
            <a:spLocks noChangeArrowheads="1"/>
          </p:cNvSpPr>
          <p:nvPr/>
        </p:nvSpPr>
        <p:spPr bwMode="auto">
          <a:xfrm>
            <a:off x="5334000" y="4495800"/>
            <a:ext cx="2743200" cy="457200"/>
          </a:xfrm>
          <a:prstGeom prst="rect">
            <a:avLst/>
          </a:prstGeom>
          <a:noFill/>
          <a:ln w="9525">
            <a:noFill/>
            <a:miter lim="800000"/>
            <a:headEnd/>
            <a:tailEnd/>
          </a:ln>
          <a:effectLst/>
        </p:spPr>
        <p:txBody>
          <a:bodyPr>
            <a:spAutoFit/>
          </a:bodyPr>
          <a:lstStyle/>
          <a:p>
            <a:endParaRPr lang="en-US"/>
          </a:p>
        </p:txBody>
      </p:sp>
      <p:sp>
        <p:nvSpPr>
          <p:cNvPr id="20492" name="Text Box 12"/>
          <p:cNvSpPr txBox="1">
            <a:spLocks noChangeArrowheads="1"/>
          </p:cNvSpPr>
          <p:nvPr/>
        </p:nvSpPr>
        <p:spPr bwMode="auto">
          <a:xfrm>
            <a:off x="3276600" y="2578417"/>
            <a:ext cx="5334000" cy="3170099"/>
          </a:xfrm>
          <a:prstGeom prst="rect">
            <a:avLst/>
          </a:prstGeom>
          <a:noFill/>
          <a:ln w="9525">
            <a:noFill/>
            <a:miter lim="800000"/>
            <a:headEnd/>
            <a:tailEnd/>
          </a:ln>
          <a:effectLst/>
        </p:spPr>
        <p:txBody>
          <a:bodyPr wrap="square">
            <a:spAutoFit/>
          </a:bodyPr>
          <a:lstStyle/>
          <a:p>
            <a:pPr algn="ctr"/>
            <a:endParaRPr lang="en-US" sz="4000" b="1" dirty="0" smtClean="0"/>
          </a:p>
          <a:p>
            <a:pPr algn="ctr"/>
            <a:r>
              <a:rPr lang="en-US" sz="4000" b="1" dirty="0" smtClean="0"/>
              <a:t>Can </a:t>
            </a:r>
            <a:r>
              <a:rPr lang="en-US" sz="4000" b="1" dirty="0" err="1" smtClean="0"/>
              <a:t>Arrowmen</a:t>
            </a:r>
            <a:r>
              <a:rPr lang="en-US" sz="4000" b="1" dirty="0" smtClean="0"/>
              <a:t> help reduce these impacts?</a:t>
            </a:r>
          </a:p>
          <a:p>
            <a:r>
              <a:rPr lang="en-US" sz="4000" dirty="0" smtClean="0"/>
              <a:t>						</a:t>
            </a:r>
            <a:endParaRPr lang="en-US" sz="4400" b="1" dirty="0"/>
          </a:p>
        </p:txBody>
      </p:sp>
      <p:pic>
        <p:nvPicPr>
          <p:cNvPr id="10" name="Picture 9"/>
          <p:cNvPicPr/>
          <p:nvPr/>
        </p:nvPicPr>
        <p:blipFill>
          <a:blip r:embed="rId4"/>
          <a:srcRect/>
          <a:stretch>
            <a:fillRect/>
          </a:stretch>
        </p:blipFill>
        <p:spPr bwMode="auto">
          <a:xfrm>
            <a:off x="304800" y="152400"/>
            <a:ext cx="1527810" cy="1516380"/>
          </a:xfrm>
          <a:prstGeom prst="rect">
            <a:avLst/>
          </a:prstGeom>
          <a:noFill/>
          <a:ln w="9525">
            <a:noFill/>
            <a:miter lim="800000"/>
            <a:headEnd/>
            <a:tailEnd/>
          </a:ln>
        </p:spPr>
      </p:pic>
      <p:pic>
        <p:nvPicPr>
          <p:cNvPr id="11" name="Picture 10"/>
          <p:cNvPicPr/>
          <p:nvPr/>
        </p:nvPicPr>
        <p:blipFill>
          <a:blip r:embed="rId5"/>
          <a:srcRect/>
          <a:stretch>
            <a:fillRect/>
          </a:stretch>
        </p:blipFill>
        <p:spPr bwMode="auto">
          <a:xfrm>
            <a:off x="7162800" y="0"/>
            <a:ext cx="1571906" cy="15973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dirty="0" smtClean="0"/>
              <a:t>Our Native American </a:t>
            </a:r>
            <a:br>
              <a:rPr lang="en-US" dirty="0" smtClean="0"/>
            </a:br>
            <a:r>
              <a:rPr lang="en-US" dirty="0" smtClean="0"/>
              <a:t>Connection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sz="4000" dirty="0" smtClean="0"/>
              <a:t>“Treat </a:t>
            </a:r>
            <a:r>
              <a:rPr lang="en-US" sz="4000" dirty="0" smtClean="0"/>
              <a:t>the earth well. It was not given to you by your parents –it was loaned to you by your children</a:t>
            </a:r>
            <a:r>
              <a:rPr lang="en-US" sz="4000" dirty="0" smtClean="0"/>
              <a:t>.”</a:t>
            </a:r>
          </a:p>
          <a:p>
            <a:pPr>
              <a:buNone/>
            </a:pPr>
            <a:endParaRPr lang="en-US" sz="4000" dirty="0" smtClean="0"/>
          </a:p>
          <a:p>
            <a:pPr>
              <a:buNone/>
            </a:pPr>
            <a:r>
              <a:rPr lang="en-US" dirty="0" smtClean="0"/>
              <a:t>				Native American proverb</a:t>
            </a:r>
            <a:endParaRPr lang="en-US" dirty="0"/>
          </a:p>
        </p:txBody>
      </p:sp>
      <p:pic>
        <p:nvPicPr>
          <p:cNvPr id="6" name="Picture 5"/>
          <p:cNvPicPr/>
          <p:nvPr/>
        </p:nvPicPr>
        <p:blipFill>
          <a:blip r:embed="rId2"/>
          <a:srcRect/>
          <a:stretch>
            <a:fillRect/>
          </a:stretch>
        </p:blipFill>
        <p:spPr bwMode="auto">
          <a:xfrm>
            <a:off x="7391400" y="0"/>
            <a:ext cx="1571906" cy="15973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   </a:t>
            </a:r>
            <a:r>
              <a:rPr lang="en-US" sz="3600" dirty="0" err="1" smtClean="0"/>
              <a:t>Meteu</a:t>
            </a:r>
            <a:r>
              <a:rPr lang="en-US" sz="3600" dirty="0" smtClean="0"/>
              <a:t> tells us </a:t>
            </a:r>
            <a:br>
              <a:rPr lang="en-US" sz="3600" dirty="0" smtClean="0"/>
            </a:br>
            <a:r>
              <a:rPr lang="en-US" sz="3600" dirty="0" smtClean="0"/>
              <a:t>the Mighty Chieftain’s story </a:t>
            </a:r>
            <a:endParaRPr lang="en-US" sz="3600" dirty="0"/>
          </a:p>
        </p:txBody>
      </p:sp>
      <p:sp>
        <p:nvSpPr>
          <p:cNvPr id="3" name="Content Placeholder 2"/>
          <p:cNvSpPr>
            <a:spLocks noGrp="1"/>
          </p:cNvSpPr>
          <p:nvPr>
            <p:ph idx="1"/>
          </p:nvPr>
        </p:nvSpPr>
        <p:spPr>
          <a:xfrm>
            <a:off x="914400" y="1219200"/>
            <a:ext cx="8229600" cy="4525963"/>
          </a:xfrm>
        </p:spPr>
        <p:txBody>
          <a:bodyPr>
            <a:normAutofit lnSpcReduction="10000"/>
          </a:bodyPr>
          <a:lstStyle/>
          <a:p>
            <a:pPr>
              <a:buNone/>
            </a:pPr>
            <a:endParaRPr lang="en-US" dirty="0" smtClean="0"/>
          </a:p>
          <a:p>
            <a:pPr>
              <a:buNone/>
            </a:pPr>
            <a:r>
              <a:rPr lang="en-US" dirty="0" smtClean="0"/>
              <a:t>“You who love the haunts of nature,</a:t>
            </a:r>
          </a:p>
          <a:p>
            <a:pPr>
              <a:buNone/>
            </a:pPr>
            <a:r>
              <a:rPr lang="en-US" dirty="0" smtClean="0"/>
              <a:t>Love the moonlight on the water,</a:t>
            </a:r>
          </a:p>
          <a:p>
            <a:pPr>
              <a:buNone/>
            </a:pPr>
            <a:r>
              <a:rPr lang="en-US" dirty="0" smtClean="0"/>
              <a:t>Love the sunshine on the meadow,</a:t>
            </a:r>
          </a:p>
          <a:p>
            <a:pPr>
              <a:buNone/>
            </a:pPr>
            <a:r>
              <a:rPr lang="en-US" dirty="0" smtClean="0"/>
              <a:t> Love the shadow of the forest</a:t>
            </a:r>
          </a:p>
          <a:p>
            <a:pPr>
              <a:buNone/>
            </a:pPr>
            <a:r>
              <a:rPr lang="en-US" dirty="0" smtClean="0"/>
              <a:t>Love the wind among the branches</a:t>
            </a:r>
          </a:p>
          <a:p>
            <a:pPr>
              <a:buNone/>
            </a:pPr>
            <a:r>
              <a:rPr lang="en-US" dirty="0" smtClean="0"/>
              <a:t>Ever murmuring, ever sighing</a:t>
            </a:r>
          </a:p>
          <a:p>
            <a:pPr>
              <a:buNone/>
            </a:pPr>
            <a:r>
              <a:rPr lang="en-US" dirty="0" smtClean="0"/>
              <a:t>Love the rushing of great rivers . . . .”</a:t>
            </a:r>
            <a:endParaRPr lang="en-US" dirty="0"/>
          </a:p>
        </p:txBody>
      </p:sp>
      <p:pic>
        <p:nvPicPr>
          <p:cNvPr id="6" name="Picture 5"/>
          <p:cNvPicPr/>
          <p:nvPr/>
        </p:nvPicPr>
        <p:blipFill>
          <a:blip r:embed="rId2"/>
          <a:srcRect/>
          <a:stretch>
            <a:fillRect/>
          </a:stretch>
        </p:blipFill>
        <p:spPr bwMode="auto">
          <a:xfrm>
            <a:off x="7315200" y="228600"/>
            <a:ext cx="1571906" cy="15973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04800"/>
            <a:ext cx="7772400" cy="838200"/>
          </a:xfrm>
        </p:spPr>
        <p:txBody>
          <a:bodyPr/>
          <a:lstStyle/>
          <a:p>
            <a:r>
              <a:rPr lang="en-US" sz="2400" dirty="0" smtClean="0">
                <a:solidFill>
                  <a:srgbClr val="006600"/>
                </a:solidFill>
                <a:latin typeface="Verdana" pitchFamily="34" charset="0"/>
              </a:rPr>
              <a:t>Order of the Arrow</a:t>
            </a:r>
            <a:r>
              <a:rPr lang="en-US" sz="2400" dirty="0">
                <a:solidFill>
                  <a:srgbClr val="006600"/>
                </a:solidFill>
                <a:latin typeface="Verdana" pitchFamily="34" charset="0"/>
              </a:rPr>
              <a:t/>
            </a:r>
            <a:br>
              <a:rPr lang="en-US" sz="2400" dirty="0">
                <a:solidFill>
                  <a:srgbClr val="006600"/>
                </a:solidFill>
                <a:latin typeface="Verdana" pitchFamily="34" charset="0"/>
              </a:rPr>
            </a:br>
            <a:r>
              <a:rPr lang="en-US" sz="2400" dirty="0">
                <a:solidFill>
                  <a:srgbClr val="006600"/>
                </a:solidFill>
                <a:latin typeface="Verdana" pitchFamily="34" charset="0"/>
              </a:rPr>
              <a:t>Scouting’s National Honor Society</a:t>
            </a:r>
          </a:p>
        </p:txBody>
      </p:sp>
      <p:sp>
        <p:nvSpPr>
          <p:cNvPr id="3" name="TextBox 2"/>
          <p:cNvSpPr txBox="1"/>
          <p:nvPr/>
        </p:nvSpPr>
        <p:spPr>
          <a:xfrm>
            <a:off x="508378" y="1219200"/>
            <a:ext cx="8102221" cy="4401205"/>
          </a:xfrm>
          <a:prstGeom prst="rect">
            <a:avLst/>
          </a:prstGeom>
          <a:noFill/>
        </p:spPr>
        <p:txBody>
          <a:bodyPr wrap="square" rtlCol="0">
            <a:spAutoFit/>
          </a:bodyPr>
          <a:lstStyle/>
          <a:p>
            <a:r>
              <a:rPr lang="en-US" sz="2000" b="1" dirty="0"/>
              <a:t>Purpose</a:t>
            </a:r>
            <a:endParaRPr lang="en-US" sz="2000" dirty="0"/>
          </a:p>
          <a:p>
            <a:r>
              <a:rPr lang="en-US" sz="2000" dirty="0"/>
              <a:t>As Scouting’s National Honor Society, our purpose is to: </a:t>
            </a:r>
          </a:p>
          <a:p>
            <a:pPr lvl="0"/>
            <a:endParaRPr lang="en-US" sz="2000" i="1" dirty="0" smtClean="0"/>
          </a:p>
          <a:p>
            <a:pPr marL="342900" lvl="0" indent="-342900">
              <a:buFont typeface="Arial" panose="020B0604020202020204" pitchFamily="34" charset="0"/>
              <a:buChar char="•"/>
            </a:pPr>
            <a:r>
              <a:rPr lang="en-US" sz="2000" i="1" dirty="0" smtClean="0"/>
              <a:t>Recognize </a:t>
            </a:r>
            <a:r>
              <a:rPr lang="en-US" sz="2000" i="1" dirty="0"/>
              <a:t>those who best exemplify the Scout Oath and Law in their daily lives and through that recognition cause others to conduct themselves in a way that warrants similar recognition.</a:t>
            </a:r>
            <a:endParaRPr lang="en-US" sz="2000" dirty="0"/>
          </a:p>
          <a:p>
            <a:pPr marL="342900" lvl="0" indent="-342900">
              <a:buFont typeface="Arial" panose="020B0604020202020204" pitchFamily="34" charset="0"/>
              <a:buChar char="•"/>
            </a:pPr>
            <a:r>
              <a:rPr lang="en-US" sz="2000" b="1" i="1" dirty="0"/>
              <a:t>Promote camping, responsible outdoor adventure, and environmental stewardship as essential components of every Scout’s experience, in the unit, year-round, and in summer camp.</a:t>
            </a:r>
            <a:endParaRPr lang="en-US" sz="2000" b="1" dirty="0"/>
          </a:p>
          <a:p>
            <a:pPr marL="342900" lvl="0" indent="-342900">
              <a:buFont typeface="Arial" panose="020B0604020202020204" pitchFamily="34" charset="0"/>
              <a:buChar char="•"/>
            </a:pPr>
            <a:r>
              <a:rPr lang="en-US" sz="2000" i="1" dirty="0"/>
              <a:t>Develop leaders with the willingness, character, spirit and ability to advance the activities of their units, our Brotherhood, Scouting, and ultimately our nation.</a:t>
            </a:r>
            <a:endParaRPr lang="en-US" sz="2000" dirty="0"/>
          </a:p>
          <a:p>
            <a:pPr marL="342900" lvl="0" indent="-342900">
              <a:buFont typeface="Arial" panose="020B0604020202020204" pitchFamily="34" charset="0"/>
              <a:buChar char="•"/>
            </a:pPr>
            <a:r>
              <a:rPr lang="en-US" sz="2000" i="1" dirty="0"/>
              <a:t>Crystallize the Scout habit of helpfulness into a life purpose of leadership in cheerful service to others.</a:t>
            </a:r>
            <a:endParaRPr lang="en-US" sz="2000" dirty="0"/>
          </a:p>
        </p:txBody>
      </p:sp>
      <p:pic>
        <p:nvPicPr>
          <p:cNvPr id="4" name="Picture 3"/>
          <p:cNvPicPr/>
          <p:nvPr/>
        </p:nvPicPr>
        <p:blipFill>
          <a:blip r:embed="rId2"/>
          <a:srcRect/>
          <a:stretch>
            <a:fillRect/>
          </a:stretch>
        </p:blipFill>
        <p:spPr bwMode="auto">
          <a:xfrm>
            <a:off x="3962400" y="5334000"/>
            <a:ext cx="14478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id="{34053D3E-25E7-4081-9A50-74962133B077}"/>
              </a:ext>
            </a:extLst>
          </p:cNvPr>
          <p:cNvSpPr>
            <a:spLocks noGrp="1"/>
          </p:cNvSpPr>
          <p:nvPr>
            <p:ph type="title"/>
          </p:nvPr>
        </p:nvSpPr>
        <p:spPr/>
        <p:txBody>
          <a:bodyPr/>
          <a:lstStyle/>
          <a:p>
            <a:r>
              <a:rPr lang="en-US" dirty="0" smtClean="0"/>
              <a:t>So what is an Ethic</a:t>
            </a:r>
            <a:r>
              <a:rPr lang="en-US" dirty="0"/>
              <a:t>?</a:t>
            </a:r>
          </a:p>
        </p:txBody>
      </p:sp>
      <p:sp>
        <p:nvSpPr>
          <p:cNvPr id="3" name="Content Placeholder 2">
            <a:extLst>
              <a:ext uri="{FF2B5EF4-FFF2-40B4-BE49-F238E27FC236}">
                <a16:creation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id="{CA81458A-47BC-4D1E-BBD9-C2DA223D7DE7}"/>
              </a:ext>
            </a:extLst>
          </p:cNvPr>
          <p:cNvSpPr>
            <a:spLocks noGrp="1"/>
          </p:cNvSpPr>
          <p:nvPr>
            <p:ph idx="1"/>
          </p:nvPr>
        </p:nvSpPr>
        <p:spPr>
          <a:xfrm>
            <a:off x="457200" y="2286000"/>
            <a:ext cx="8229600" cy="3840163"/>
          </a:xfrm>
        </p:spPr>
        <p:txBody>
          <a:bodyPr/>
          <a:lstStyle/>
          <a:p>
            <a:r>
              <a:rPr lang="en-US" dirty="0"/>
              <a:t>What does ethics mean?</a:t>
            </a:r>
          </a:p>
          <a:p>
            <a:endParaRPr lang="en-US" dirty="0"/>
          </a:p>
          <a:p>
            <a:r>
              <a:rPr lang="en-US" dirty="0"/>
              <a:t>How can we become a more ethical person?</a:t>
            </a:r>
          </a:p>
          <a:p>
            <a:endParaRPr lang="en-US" dirty="0"/>
          </a:p>
          <a:p>
            <a:pPr marL="0" indent="0">
              <a:buNone/>
            </a:pPr>
            <a:endParaRPr lang="en-US" dirty="0"/>
          </a:p>
        </p:txBody>
      </p:sp>
      <p:pic>
        <p:nvPicPr>
          <p:cNvPr id="4" name="Picture 3"/>
          <p:cNvPicPr/>
          <p:nvPr/>
        </p:nvPicPr>
        <p:blipFill>
          <a:blip r:embed="rId3"/>
          <a:srcRect/>
          <a:stretch>
            <a:fillRect/>
          </a:stretch>
        </p:blipFill>
        <p:spPr bwMode="auto">
          <a:xfrm>
            <a:off x="7461911" y="157166"/>
            <a:ext cx="1571906" cy="1597307"/>
          </a:xfrm>
          <a:prstGeom prst="rect">
            <a:avLst/>
          </a:prstGeom>
          <a:noFill/>
          <a:ln w="9525">
            <a:noFill/>
            <a:miter lim="800000"/>
            <a:headEnd/>
            <a:tailEnd/>
          </a:ln>
        </p:spPr>
      </p:pic>
      <p:pic>
        <p:nvPicPr>
          <p:cNvPr id="5" name="P 1"/>
          <p:cNvPicPr/>
          <p:nvPr/>
        </p:nvPicPr>
        <p:blipFill>
          <a:blip r:embed="rId4"/>
          <a:stretch>
            <a:fillRect/>
          </a:stretch>
        </p:blipFill>
        <p:spPr>
          <a:xfrm>
            <a:off x="1981200" y="4953000"/>
            <a:ext cx="4724400" cy="13716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684032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is an Ethic?</a:t>
            </a:r>
            <a:endParaRPr lang="en-US" dirty="0"/>
          </a:p>
        </p:txBody>
      </p:sp>
      <p:sp>
        <p:nvSpPr>
          <p:cNvPr id="3" name="Content Placeholder 2"/>
          <p:cNvSpPr>
            <a:spLocks noGrp="1"/>
          </p:cNvSpPr>
          <p:nvPr>
            <p:ph idx="1"/>
          </p:nvPr>
        </p:nvSpPr>
        <p:spPr/>
        <p:txBody>
          <a:bodyPr/>
          <a:lstStyle/>
          <a:p>
            <a:pPr lvl="2"/>
            <a:endParaRPr lang="en-US" dirty="0" smtClean="0"/>
          </a:p>
          <a:p>
            <a:pPr lvl="2"/>
            <a:endParaRPr lang="en-US" dirty="0" smtClean="0"/>
          </a:p>
          <a:p>
            <a:pPr lvl="2"/>
            <a:endParaRPr lang="en-US" dirty="0" smtClean="0"/>
          </a:p>
          <a:p>
            <a:pPr lvl="2">
              <a:buNone/>
            </a:pPr>
            <a:r>
              <a:rPr lang="en-US" dirty="0" smtClean="0"/>
              <a:t>		</a:t>
            </a:r>
            <a:r>
              <a:rPr lang="en-US" sz="4400" dirty="0" smtClean="0"/>
              <a:t>The Obligation</a:t>
            </a:r>
          </a:p>
          <a:p>
            <a:pPr lvl="2">
              <a:buNone/>
            </a:pPr>
            <a:r>
              <a:rPr lang="en-US" dirty="0" smtClean="0"/>
              <a:t>		</a:t>
            </a:r>
            <a:r>
              <a:rPr lang="en-US" sz="4400" dirty="0" smtClean="0"/>
              <a:t>The Admonition</a:t>
            </a:r>
          </a:p>
        </p:txBody>
      </p:sp>
      <p:pic>
        <p:nvPicPr>
          <p:cNvPr id="4" name="Picture 3"/>
          <p:cNvPicPr/>
          <p:nvPr/>
        </p:nvPicPr>
        <p:blipFill>
          <a:blip r:embed="rId2"/>
          <a:srcRect/>
          <a:stretch>
            <a:fillRect/>
          </a:stretch>
        </p:blipFill>
        <p:spPr bwMode="auto">
          <a:xfrm>
            <a:off x="7572094" y="228600"/>
            <a:ext cx="1571906" cy="15973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249362"/>
          </a:xfrm>
        </p:spPr>
        <p:txBody>
          <a:bodyPr>
            <a:normAutofit/>
          </a:bodyPr>
          <a:lstStyle/>
          <a:p>
            <a:r>
              <a:rPr lang="en-US" dirty="0" smtClean="0"/>
              <a:t>GOALS</a:t>
            </a:r>
            <a:endParaRPr lang="en-US" dirty="0"/>
          </a:p>
        </p:txBody>
      </p:sp>
      <p:sp>
        <p:nvSpPr>
          <p:cNvPr id="3" name="Content Placeholder 2"/>
          <p:cNvSpPr>
            <a:spLocks noGrp="1"/>
          </p:cNvSpPr>
          <p:nvPr>
            <p:ph idx="1"/>
          </p:nvPr>
        </p:nvSpPr>
        <p:spPr>
          <a:xfrm>
            <a:off x="98323" y="1905000"/>
            <a:ext cx="8839200" cy="4953000"/>
          </a:xfrm>
        </p:spPr>
        <p:txBody>
          <a:bodyPr>
            <a:noAutofit/>
          </a:bodyPr>
          <a:lstStyle/>
          <a:p>
            <a:r>
              <a:rPr lang="en-US" sz="2400" dirty="0"/>
              <a:t>The goal of this BSA Outdoor </a:t>
            </a:r>
            <a:r>
              <a:rPr lang="en-US" sz="2400" dirty="0" smtClean="0"/>
              <a:t>Ethics presentation is </a:t>
            </a:r>
            <a:r>
              <a:rPr lang="en-US" sz="2400" dirty="0"/>
              <a:t>to</a:t>
            </a:r>
            <a:r>
              <a:rPr lang="en-US" sz="2400" dirty="0" smtClean="0"/>
              <a:t> reaffirm the </a:t>
            </a:r>
            <a:r>
              <a:rPr lang="en-US" sz="2400" dirty="0"/>
              <a:t>concept of Outdoor</a:t>
            </a:r>
            <a:r>
              <a:rPr lang="en-US" sz="2400" dirty="0" smtClean="0"/>
              <a:t> Ethics and its skills and activities for the Order of the Arrow.</a:t>
            </a:r>
          </a:p>
          <a:p>
            <a:endParaRPr lang="en-US" sz="2400" dirty="0" smtClean="0"/>
          </a:p>
          <a:p>
            <a:r>
              <a:rPr lang="en-US" sz="2400" dirty="0"/>
              <a:t>As the servant leaders of </a:t>
            </a:r>
            <a:r>
              <a:rPr lang="en-US" sz="2400" dirty="0" smtClean="0"/>
              <a:t>Scouting,  our </a:t>
            </a:r>
            <a:r>
              <a:rPr lang="en-US" sz="2400" dirty="0" err="1"/>
              <a:t>A</a:t>
            </a:r>
            <a:r>
              <a:rPr lang="en-US" sz="2400" dirty="0" err="1" smtClean="0"/>
              <a:t>rrowmen</a:t>
            </a:r>
            <a:r>
              <a:rPr lang="en-US" sz="2400" dirty="0" smtClean="0"/>
              <a:t> can teach youth and adults at all program levels to understand how we can care for the land and be better stewards of our camps and the properties we use. </a:t>
            </a:r>
          </a:p>
          <a:p>
            <a:endParaRPr lang="en-US" sz="2400" dirty="0" smtClean="0"/>
          </a:p>
          <a:p>
            <a:r>
              <a:rPr lang="en-US" sz="2400" dirty="0" smtClean="0"/>
              <a:t>We </a:t>
            </a:r>
            <a:r>
              <a:rPr lang="en-US" sz="2400" dirty="0"/>
              <a:t>can consciously seek ways to enhance our use of camps for our ceremonies and fellowships while taking care to minimize our impact on the land</a:t>
            </a:r>
            <a:r>
              <a:rPr lang="en-US" sz="1800" dirty="0"/>
              <a:t>.   </a:t>
            </a:r>
          </a:p>
          <a:p>
            <a:pPr marL="0" indent="0" algn="ctr">
              <a:buNone/>
            </a:pPr>
            <a:endParaRPr lang="en-US" sz="1000" b="1" dirty="0" smtClean="0"/>
          </a:p>
          <a:p>
            <a:pPr>
              <a:buNone/>
            </a:pPr>
            <a:r>
              <a:rPr lang="en-US" sz="1800" dirty="0" smtClean="0"/>
              <a:t>								</a:t>
            </a:r>
            <a:endParaRPr lang="en-US" sz="1800" dirty="0"/>
          </a:p>
        </p:txBody>
      </p:sp>
      <p:pic>
        <p:nvPicPr>
          <p:cNvPr id="6" name="Picture 5"/>
          <p:cNvPicPr/>
          <p:nvPr/>
        </p:nvPicPr>
        <p:blipFill>
          <a:blip r:embed="rId3"/>
          <a:srcRect/>
          <a:stretch>
            <a:fillRect/>
          </a:stretch>
        </p:blipFill>
        <p:spPr bwMode="auto">
          <a:xfrm>
            <a:off x="7229769" y="116202"/>
            <a:ext cx="1571906" cy="1597307"/>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1381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Another Ethic</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a:buNone/>
            </a:pPr>
            <a:r>
              <a:rPr lang="en-US" dirty="0" smtClean="0"/>
              <a:t>		</a:t>
            </a:r>
            <a:r>
              <a:rPr lang="en-US" sz="5400" dirty="0" err="1" smtClean="0"/>
              <a:t>BSA’s</a:t>
            </a:r>
            <a:r>
              <a:rPr lang="en-US" sz="5400" dirty="0" smtClean="0"/>
              <a:t>  Outdoor  Code</a:t>
            </a:r>
            <a:endParaRPr lang="en-US" sz="5400" dirty="0"/>
          </a:p>
        </p:txBody>
      </p:sp>
      <p:pic>
        <p:nvPicPr>
          <p:cNvPr id="4" name="Picture 3"/>
          <p:cNvPicPr/>
          <p:nvPr/>
        </p:nvPicPr>
        <p:blipFill>
          <a:blip r:embed="rId2"/>
          <a:srcRect/>
          <a:stretch>
            <a:fillRect/>
          </a:stretch>
        </p:blipFill>
        <p:spPr bwMode="auto">
          <a:xfrm>
            <a:off x="7391400" y="152400"/>
            <a:ext cx="1571906" cy="15973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Outdoor Code</a:t>
            </a:r>
          </a:p>
        </p:txBody>
      </p:sp>
      <p:sp>
        <p:nvSpPr>
          <p:cNvPr id="3" name="Content Placeholder 2"/>
          <p:cNvSpPr>
            <a:spLocks noGrp="1"/>
          </p:cNvSpPr>
          <p:nvPr>
            <p:ph idx="1"/>
          </p:nvPr>
        </p:nvSpPr>
        <p:spPr>
          <a:xfrm>
            <a:off x="457200" y="1143000"/>
            <a:ext cx="7848600" cy="5181600"/>
          </a:xfrm>
        </p:spPr>
        <p:txBody>
          <a:bodyPr>
            <a:noAutofit/>
          </a:bodyPr>
          <a:lstStyle/>
          <a:p>
            <a:pPr lvl="1"/>
            <a:r>
              <a:rPr lang="en-US" sz="2000" b="1" dirty="0"/>
              <a:t>As an American, I will do my best to</a:t>
            </a:r>
            <a:r>
              <a:rPr lang="en-US" sz="2000" dirty="0"/>
              <a:t>:</a:t>
            </a:r>
          </a:p>
          <a:p>
            <a:pPr lvl="1"/>
            <a:r>
              <a:rPr lang="en-US" sz="2000" b="1" dirty="0"/>
              <a:t>Be clean in my outdoor manners</a:t>
            </a:r>
          </a:p>
          <a:p>
            <a:pPr lvl="2"/>
            <a:r>
              <a:rPr lang="en-US" sz="1800" dirty="0"/>
              <a:t>We will clean up after ourselves using pack it in, pack it out techniques. We avoid leaving graffiti, fire rings, camp gadgets, and other signs of our presence.</a:t>
            </a:r>
          </a:p>
          <a:p>
            <a:pPr lvl="1"/>
            <a:r>
              <a:rPr lang="en-US" sz="2000" b="1" dirty="0"/>
              <a:t>Be careful with fire</a:t>
            </a:r>
          </a:p>
          <a:p>
            <a:pPr lvl="2"/>
            <a:r>
              <a:rPr lang="en-US" sz="1800" dirty="0"/>
              <a:t>Fire is an important tool, but</a:t>
            </a:r>
            <a:r>
              <a:rPr lang="en-US" sz="1800" dirty="0" smtClean="0"/>
              <a:t> not only can it  </a:t>
            </a:r>
            <a:r>
              <a:rPr lang="en-US" sz="1800" dirty="0"/>
              <a:t>be devastating if it gets out of </a:t>
            </a:r>
            <a:r>
              <a:rPr lang="en-US" sz="1800" dirty="0" smtClean="0"/>
              <a:t>hand, it can also, with current use be damaging to the land.  </a:t>
            </a:r>
            <a:r>
              <a:rPr lang="en-US" sz="1800" dirty="0"/>
              <a:t>We</a:t>
            </a:r>
            <a:r>
              <a:rPr lang="en-US" sz="1800" dirty="0" smtClean="0"/>
              <a:t> must therefore think </a:t>
            </a:r>
            <a:r>
              <a:rPr lang="en-US" sz="1800" dirty="0"/>
              <a:t>about the need for fire, how best to use it, and how to minimize its impacts.</a:t>
            </a:r>
          </a:p>
          <a:p>
            <a:pPr lvl="1"/>
            <a:r>
              <a:rPr lang="en-US" sz="2000" b="1" dirty="0"/>
              <a:t>Be considerate in the outdoors</a:t>
            </a:r>
          </a:p>
          <a:p>
            <a:pPr lvl="2"/>
            <a:r>
              <a:rPr lang="en-US" sz="1800" dirty="0"/>
              <a:t>We will think about others as well as ourselves and how our presence impacts them. We think about not just our impact on other humans, but also on wildlife and the environment.</a:t>
            </a:r>
          </a:p>
          <a:p>
            <a:pPr lvl="1"/>
            <a:r>
              <a:rPr lang="en-US" sz="2000" b="1" dirty="0"/>
              <a:t>Be conservation minded</a:t>
            </a:r>
            <a:endParaRPr lang="en-US" sz="2000" b="1" dirty="0" smtClean="0"/>
          </a:p>
          <a:p>
            <a:pPr lvl="2"/>
            <a:r>
              <a:rPr lang="en-US" sz="1800" dirty="0"/>
              <a:t>W</a:t>
            </a:r>
            <a:r>
              <a:rPr lang="en-US" sz="1800" dirty="0" smtClean="0"/>
              <a:t>e </a:t>
            </a:r>
            <a:r>
              <a:rPr lang="en-US" sz="1800" dirty="0"/>
              <a:t>will think about our impacts on the environment. We</a:t>
            </a:r>
            <a:r>
              <a:rPr lang="en-US" sz="1800" dirty="0" smtClean="0"/>
              <a:t> will take </a:t>
            </a:r>
            <a:r>
              <a:rPr lang="en-US" sz="1800" dirty="0"/>
              <a:t>steps to correct and redress damage to the environment.</a:t>
            </a:r>
          </a:p>
        </p:txBody>
      </p:sp>
      <p:pic>
        <p:nvPicPr>
          <p:cNvPr id="4" name="Picture 3"/>
          <p:cNvPicPr/>
          <p:nvPr/>
        </p:nvPicPr>
        <p:blipFill>
          <a:blip r:embed="rId3"/>
          <a:srcRect/>
          <a:stretch>
            <a:fillRect/>
          </a:stretch>
        </p:blipFill>
        <p:spPr bwMode="auto">
          <a:xfrm>
            <a:off x="7162800" y="228600"/>
            <a:ext cx="1571906" cy="1597307"/>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69410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23" name="Text Box 11"/>
          <p:cNvSpPr txBox="1">
            <a:spLocks noChangeArrowheads="1"/>
          </p:cNvSpPr>
          <p:nvPr/>
        </p:nvSpPr>
        <p:spPr bwMode="auto">
          <a:xfrm>
            <a:off x="457200" y="2895601"/>
            <a:ext cx="8229600" cy="2400657"/>
          </a:xfrm>
          <a:prstGeom prst="rect">
            <a:avLst/>
          </a:prstGeom>
          <a:noFill/>
          <a:ln w="9525">
            <a:noFill/>
            <a:miter lim="800000"/>
            <a:headEnd/>
            <a:tailEnd/>
          </a:ln>
          <a:effectLst/>
        </p:spPr>
        <p:txBody>
          <a:bodyPr wrap="square">
            <a:spAutoFit/>
          </a:bodyPr>
          <a:lstStyle/>
          <a:p>
            <a:pPr algn="ctr">
              <a:spcBef>
                <a:spcPts val="600"/>
              </a:spcBef>
            </a:pPr>
            <a:r>
              <a:rPr lang="en-US" sz="2800" dirty="0" smtClean="0">
                <a:latin typeface="Arial Black" pitchFamily="34" charset="0"/>
              </a:rPr>
              <a:t>The BSA Outdoor Ethics program exemplifies </a:t>
            </a:r>
          </a:p>
          <a:p>
            <a:pPr algn="ctr">
              <a:spcBef>
                <a:spcPts val="600"/>
              </a:spcBef>
            </a:pPr>
            <a:r>
              <a:rPr lang="en-US" sz="2800" dirty="0" smtClean="0">
                <a:latin typeface="Arial Black" pitchFamily="34" charset="0"/>
              </a:rPr>
              <a:t>“Self Reliance and Service”</a:t>
            </a:r>
          </a:p>
          <a:p>
            <a:pPr algn="ctr">
              <a:spcBef>
                <a:spcPts val="600"/>
              </a:spcBef>
            </a:pPr>
            <a:r>
              <a:rPr lang="en-US" sz="2800" dirty="0" smtClean="0">
                <a:latin typeface="Arial Black" pitchFamily="34" charset="0"/>
              </a:rPr>
              <a:t>that have been a hallmark of Scouting and the Order of the Arrow.   </a:t>
            </a:r>
            <a:endParaRPr lang="en-US" sz="2800" dirty="0">
              <a:latin typeface="Arial Black" pitchFamily="34" charset="0"/>
            </a:endParaRPr>
          </a:p>
        </p:txBody>
      </p:sp>
      <p:pic>
        <p:nvPicPr>
          <p:cNvPr id="12" name="Picture 11"/>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762000" y="685800"/>
            <a:ext cx="1752600" cy="1762337"/>
          </a:xfrm>
          <a:prstGeom prst="rect">
            <a:avLst/>
          </a:prstGeom>
        </p:spPr>
      </p:pic>
      <p:pic>
        <p:nvPicPr>
          <p:cNvPr id="8" name="Picture 7"/>
          <p:cNvPicPr/>
          <p:nvPr/>
        </p:nvPicPr>
        <p:blipFill>
          <a:blip r:embed="rId4"/>
          <a:srcRect/>
          <a:stretch>
            <a:fillRect/>
          </a:stretch>
        </p:blipFill>
        <p:spPr bwMode="auto">
          <a:xfrm>
            <a:off x="6705600" y="914400"/>
            <a:ext cx="1571906" cy="159730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smtClean="0"/>
              <a:t>Outdoor Ethics </a:t>
            </a:r>
            <a:br>
              <a:rPr lang="en-US" dirty="0" smtClean="0"/>
            </a:br>
            <a:r>
              <a:rPr lang="en-US" dirty="0" smtClean="0"/>
              <a:t>Components</a:t>
            </a:r>
            <a:endParaRPr lang="en-US" dirty="0"/>
          </a:p>
        </p:txBody>
      </p:sp>
      <p:graphicFrame>
        <p:nvGraphicFramePr>
          <p:cNvPr id="9" name="Table 8"/>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85720652"/>
              </p:ext>
            </p:extLst>
          </p:nvPr>
        </p:nvGraphicFramePr>
        <p:xfrm>
          <a:off x="85473" y="1752600"/>
          <a:ext cx="8982327" cy="4114799"/>
        </p:xfrm>
        <a:graphic>
          <a:graphicData uri="http://schemas.openxmlformats.org/drawingml/2006/table">
            <a:tbl>
              <a:tblPr firstRow="1" bandRow="1">
                <a:tableStyleId>{5C22544A-7EE6-4342-B048-85BDC9FD1C3A}</a:tableStyleId>
              </a:tblPr>
              <a:tblGrid>
                <a:gridCol w="2276727">
                  <a:extLst>
                    <a:ext uri="{9D8B030D-6E8A-4147-A177-3AD203B41FA5}">
                      <a16:col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val="20000"/>
                    </a:ext>
                  </a:extLst>
                </a:gridCol>
                <a:gridCol w="2971800">
                  <a:extLst>
                    <a:ext uri="{9D8B030D-6E8A-4147-A177-3AD203B41FA5}">
                      <a16:col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val="20001"/>
                    </a:ext>
                  </a:extLst>
                </a:gridCol>
                <a:gridCol w="3733800">
                  <a:extLst>
                    <a:ext uri="{9D8B030D-6E8A-4147-A177-3AD203B41FA5}">
                      <a16:col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val="20002"/>
                    </a:ext>
                  </a:extLst>
                </a:gridCol>
              </a:tblGrid>
              <a:tr h="370840">
                <a:tc>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b="0" dirty="0">
                          <a:solidFill>
                            <a:schemeClr val="tx1"/>
                          </a:solidFill>
                        </a:rPr>
                        <a:t>Leave No Trace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dirty="0">
                          <a:solidFill>
                            <a:schemeClr val="tx1"/>
                          </a:solidFill>
                        </a:rPr>
                        <a:t>Primary Set</a:t>
                      </a:r>
                      <a:r>
                        <a:rPr lang="en-US" sz="2800" b="0" baseline="0" dirty="0">
                          <a:solidFill>
                            <a:schemeClr val="tx1"/>
                          </a:solidFill>
                        </a:rPr>
                        <a:t> of Principles</a:t>
                      </a:r>
                    </a:p>
                    <a:p>
                      <a:endParaRPr lang="en-US" sz="2800" b="0" baseline="0" dirty="0">
                        <a:solidFill>
                          <a:schemeClr val="tx1"/>
                        </a:solidFill>
                      </a:endParaRPr>
                    </a:p>
                    <a:p>
                      <a:endParaRPr lang="en-US"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val="10000"/>
                  </a:ext>
                </a:extLst>
              </a:tr>
              <a:tr h="370840">
                <a:tc>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b="0" dirty="0">
                          <a:solidFill>
                            <a:schemeClr val="tx1"/>
                          </a:solidFill>
                        </a:rPr>
                        <a:t>TREAD Lightly!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dirty="0" smtClean="0">
                          <a:solidFill>
                            <a:schemeClr val="tx1"/>
                          </a:solidFill>
                        </a:rPr>
                        <a:t>Primary  </a:t>
                      </a:r>
                      <a:r>
                        <a:rPr lang="en-US" sz="2800" b="0" dirty="0">
                          <a:solidFill>
                            <a:schemeClr val="tx1"/>
                          </a:solidFill>
                        </a:rPr>
                        <a:t>Set of Principles for Mechanized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val="10001"/>
                  </a:ext>
                </a:extLst>
              </a:tr>
              <a:tr h="370840">
                <a:tc>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b="0" dirty="0">
                          <a:solidFill>
                            <a:schemeClr val="tx1"/>
                          </a:solidFill>
                        </a:rPr>
                        <a:t>The Land Ethic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dirty="0">
                          <a:solidFill>
                            <a:schemeClr val="tx1"/>
                          </a:solidFill>
                        </a:rPr>
                        <a:t>Spirit</a:t>
                      </a:r>
                      <a:r>
                        <a:rPr lang="en-US" sz="2800" b="0" baseline="0" dirty="0">
                          <a:solidFill>
                            <a:schemeClr val="tx1"/>
                          </a:solidFill>
                        </a:rPr>
                        <a:t> of Conservation and Environmental Stewardship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val="10002"/>
                  </a:ext>
                </a:extLst>
              </a:tr>
            </a:tbl>
          </a:graphicData>
        </a:graphic>
      </p:graphicFrame>
      <p:pic>
        <p:nvPicPr>
          <p:cNvPr id="7" name="Picture 6"/>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2401" y="3276600"/>
            <a:ext cx="1981199" cy="990600"/>
          </a:xfrm>
          <a:prstGeom prst="rect">
            <a:avLst/>
          </a:prstGeom>
        </p:spPr>
      </p:pic>
      <p:pic>
        <p:nvPicPr>
          <p:cNvPr id="8" name="Picture 7"/>
          <p:cNvPicPr>
            <a:picLocks noChangeAspect="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39675" y="4572000"/>
            <a:ext cx="1541525" cy="1219200"/>
          </a:xfrm>
          <a:prstGeom prst="rect">
            <a:avLst/>
          </a:prstGeom>
        </p:spPr>
      </p:pic>
      <p:pic>
        <p:nvPicPr>
          <p:cNvPr id="13" name="Picture 12"/>
          <p:cNvPicPr/>
          <p:nvPr/>
        </p:nvPicPr>
        <p:blipFill>
          <a:blip r:embed="rId5"/>
          <a:srcRect/>
          <a:stretch>
            <a:fillRect/>
          </a:stretch>
        </p:blipFill>
        <p:spPr bwMode="auto">
          <a:xfrm>
            <a:off x="7391400" y="0"/>
            <a:ext cx="1571906" cy="1597307"/>
          </a:xfrm>
          <a:prstGeom prst="rect">
            <a:avLst/>
          </a:prstGeom>
          <a:noFill/>
          <a:ln w="9525">
            <a:noFill/>
            <a:miter lim="800000"/>
            <a:headEnd/>
            <a:tailEnd/>
          </a:ln>
        </p:spPr>
      </p:pic>
      <p:pic>
        <p:nvPicPr>
          <p:cNvPr id="14" name="Picture 13"/>
          <p:cNvPicPr/>
          <p:nvPr/>
        </p:nvPicPr>
        <p:blipFill>
          <a:blip r:embed="rId6"/>
          <a:srcRect/>
          <a:stretch>
            <a:fillRect/>
          </a:stretch>
        </p:blipFill>
        <p:spPr bwMode="auto">
          <a:xfrm>
            <a:off x="457200" y="152400"/>
            <a:ext cx="1527810" cy="1516380"/>
          </a:xfrm>
          <a:prstGeom prst="rect">
            <a:avLst/>
          </a:prstGeom>
          <a:noFill/>
          <a:ln w="9525">
            <a:noFill/>
            <a:miter lim="800000"/>
            <a:headEnd/>
            <a:tailEnd/>
          </a:ln>
        </p:spPr>
      </p:pic>
      <p:pic>
        <p:nvPicPr>
          <p:cNvPr id="10" name="Picture 9"/>
          <p:cNvPicPr>
            <a:picLocks noChangeAspect="1"/>
          </p:cNvPicPr>
          <p:nvPr/>
        </p:nvPicPr>
        <p:blipFill>
          <a:blip r:embed="rId7"/>
          <a:stretch>
            <a:fillRect/>
          </a:stretch>
        </p:blipFill>
        <p:spPr>
          <a:xfrm>
            <a:off x="304800" y="1828800"/>
            <a:ext cx="1930400" cy="10668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16776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5715000" cy="944562"/>
          </a:xfrm>
        </p:spPr>
        <p:txBody>
          <a:bodyPr>
            <a:noAutofit/>
          </a:bodyPr>
          <a:lstStyle/>
          <a:p>
            <a:r>
              <a:rPr lang="en-US" dirty="0"/>
              <a:t>Leave No </a:t>
            </a:r>
            <a:r>
              <a:rPr lang="en-US" dirty="0" smtClean="0"/>
              <a:t>Trace</a:t>
            </a:r>
            <a:endParaRPr lang="en-US" dirty="0"/>
          </a:p>
        </p:txBody>
      </p:sp>
      <p:sp>
        <p:nvSpPr>
          <p:cNvPr id="5" name="Content Placeholder 2"/>
          <p:cNvSpPr>
            <a:spLocks noGrp="1"/>
          </p:cNvSpPr>
          <p:nvPr>
            <p:ph idx="1"/>
          </p:nvPr>
        </p:nvSpPr>
        <p:spPr>
          <a:xfrm>
            <a:off x="457200" y="1600200"/>
            <a:ext cx="8229600" cy="4525963"/>
          </a:xfrm>
        </p:spPr>
        <p:txBody>
          <a:bodyPr/>
          <a:lstStyle/>
          <a:p>
            <a:r>
              <a:rPr lang="en-US" dirty="0"/>
              <a:t>Plan Ahead and Prepare</a:t>
            </a:r>
          </a:p>
          <a:p>
            <a:r>
              <a:rPr lang="en-US" dirty="0"/>
              <a:t>Travel and Camp on Durable Surfaces</a:t>
            </a:r>
          </a:p>
          <a:p>
            <a:r>
              <a:rPr lang="en-US" dirty="0"/>
              <a:t>Dispose of Waste Properly</a:t>
            </a:r>
          </a:p>
          <a:p>
            <a:r>
              <a:rPr lang="en-US" dirty="0"/>
              <a:t>Leave What You Find</a:t>
            </a:r>
          </a:p>
          <a:p>
            <a:r>
              <a:rPr lang="en-US" dirty="0"/>
              <a:t>Minimize Campfire Impacts</a:t>
            </a:r>
          </a:p>
          <a:p>
            <a:r>
              <a:rPr lang="en-US" dirty="0"/>
              <a:t>Respect Wildlife</a:t>
            </a:r>
          </a:p>
          <a:p>
            <a:r>
              <a:rPr lang="en-US" dirty="0"/>
              <a:t>Be Considerate of Other Visitors</a:t>
            </a:r>
          </a:p>
        </p:txBody>
      </p:sp>
      <p:pic>
        <p:nvPicPr>
          <p:cNvPr id="7" name="Picture 6"/>
          <p:cNvPicPr/>
          <p:nvPr/>
        </p:nvPicPr>
        <p:blipFill>
          <a:blip r:embed="rId3"/>
          <a:srcRect/>
          <a:stretch>
            <a:fillRect/>
          </a:stretch>
        </p:blipFill>
        <p:spPr bwMode="auto">
          <a:xfrm>
            <a:off x="7391400" y="0"/>
            <a:ext cx="1571906" cy="1597307"/>
          </a:xfrm>
          <a:prstGeom prst="rect">
            <a:avLst/>
          </a:prstGeom>
          <a:noFill/>
          <a:ln w="9525">
            <a:noFill/>
            <a:miter lim="800000"/>
            <a:headEnd/>
            <a:tailEnd/>
          </a:ln>
        </p:spPr>
      </p:pic>
      <p:pic>
        <p:nvPicPr>
          <p:cNvPr id="8" name="Picture 7"/>
          <p:cNvPicPr>
            <a:picLocks noChangeAspect="1"/>
          </p:cNvPicPr>
          <p:nvPr/>
        </p:nvPicPr>
        <p:blipFill>
          <a:blip r:embed="rId4"/>
          <a:stretch>
            <a:fillRect/>
          </a:stretch>
        </p:blipFill>
        <p:spPr>
          <a:xfrm>
            <a:off x="3200400" y="5791200"/>
            <a:ext cx="1930400" cy="10668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04649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TREAD Lightly!		</a:t>
            </a:r>
          </a:p>
        </p:txBody>
      </p:sp>
      <p:sp>
        <p:nvSpPr>
          <p:cNvPr id="6" name="Content Placeholder 2"/>
          <p:cNvSpPr>
            <a:spLocks noGrp="1"/>
          </p:cNvSpPr>
          <p:nvPr>
            <p:ph idx="1"/>
          </p:nvPr>
        </p:nvSpPr>
        <p:spPr>
          <a:xfrm>
            <a:off x="457200" y="1563807"/>
            <a:ext cx="8229600" cy="4000828"/>
          </a:xfrm>
        </p:spPr>
        <p:txBody>
          <a:bodyPr>
            <a:normAutofit fontScale="62500" lnSpcReduction="20000"/>
          </a:bodyPr>
          <a:lstStyle/>
          <a:p>
            <a:r>
              <a:rPr lang="en-US" b="1" dirty="0"/>
              <a:t>T</a:t>
            </a:r>
            <a:r>
              <a:rPr lang="en-US" dirty="0"/>
              <a:t>ravel responsibly</a:t>
            </a:r>
          </a:p>
          <a:p>
            <a:pPr lvl="1"/>
            <a:r>
              <a:rPr lang="en-US" dirty="0"/>
              <a:t>Stay on designated roads, trails and areas.</a:t>
            </a:r>
          </a:p>
          <a:p>
            <a:pPr lvl="1"/>
            <a:r>
              <a:rPr lang="en-US" dirty="0"/>
              <a:t>Cross streams only at designated fords</a:t>
            </a:r>
          </a:p>
          <a:p>
            <a:r>
              <a:rPr lang="en-US" b="1" dirty="0"/>
              <a:t>R</a:t>
            </a:r>
            <a:r>
              <a:rPr lang="en-US" dirty="0"/>
              <a:t>espect the rights of others</a:t>
            </a:r>
          </a:p>
          <a:p>
            <a:pPr lvl="1"/>
            <a:r>
              <a:rPr lang="en-US" dirty="0"/>
              <a:t>Yield the right of way to those passing you</a:t>
            </a:r>
          </a:p>
          <a:p>
            <a:r>
              <a:rPr lang="en-US" b="1" dirty="0"/>
              <a:t>E</a:t>
            </a:r>
            <a:r>
              <a:rPr lang="en-US" dirty="0"/>
              <a:t>ducate yourself</a:t>
            </a:r>
          </a:p>
          <a:p>
            <a:pPr lvl="1"/>
            <a:r>
              <a:rPr lang="en-US" dirty="0"/>
              <a:t>Use maps and regulations from public agencies</a:t>
            </a:r>
          </a:p>
          <a:p>
            <a:r>
              <a:rPr lang="en-US" b="1" dirty="0"/>
              <a:t>A</a:t>
            </a:r>
            <a:r>
              <a:rPr lang="en-US" dirty="0"/>
              <a:t>void sensitive areas</a:t>
            </a:r>
          </a:p>
          <a:p>
            <a:pPr lvl="1"/>
            <a:r>
              <a:rPr lang="en-US" dirty="0"/>
              <a:t>Stay on designated routes, avoid meadows &amp; wetlands</a:t>
            </a:r>
          </a:p>
          <a:p>
            <a:r>
              <a:rPr lang="en-US" b="1" dirty="0"/>
              <a:t>D</a:t>
            </a:r>
            <a:r>
              <a:rPr lang="en-US" dirty="0"/>
              <a:t>o your part</a:t>
            </a:r>
          </a:p>
          <a:p>
            <a:pPr lvl="1"/>
            <a:r>
              <a:rPr lang="en-US" dirty="0"/>
              <a:t>Model appropriate behavior, dispose of trash responsibly</a:t>
            </a:r>
          </a:p>
          <a:p>
            <a:pPr lvl="1"/>
            <a:r>
              <a:rPr lang="en-US" dirty="0"/>
              <a:t>Minimize the use of fires</a:t>
            </a:r>
          </a:p>
          <a:p>
            <a:pPr lvl="1"/>
            <a:r>
              <a:rPr lang="en-US" dirty="0"/>
              <a:t>Repair degraded areas</a:t>
            </a:r>
          </a:p>
          <a:p>
            <a:pPr lvl="1"/>
            <a:endParaRPr lang="en-US" dirty="0"/>
          </a:p>
          <a:p>
            <a:pPr marL="0" indent="0">
              <a:buNone/>
            </a:pPr>
            <a:endParaRPr lang="en-US" dirty="0"/>
          </a:p>
          <a:p>
            <a:endParaRPr lang="en-US" dirty="0"/>
          </a:p>
        </p:txBody>
      </p:sp>
      <p:sp>
        <p:nvSpPr>
          <p:cNvPr id="3" name="TextBox 2"/>
          <p:cNvSpPr txBox="1"/>
          <p:nvPr/>
        </p:nvSpPr>
        <p:spPr>
          <a:xfrm>
            <a:off x="876300" y="5564635"/>
            <a:ext cx="7391400" cy="1200329"/>
          </a:xfrm>
          <a:prstGeom prst="rect">
            <a:avLst/>
          </a:prstGeom>
          <a:noFill/>
        </p:spPr>
        <p:txBody>
          <a:bodyPr wrap="square" rtlCol="0">
            <a:spAutoFit/>
          </a:bodyPr>
          <a:lstStyle/>
          <a:p>
            <a:pPr algn="ctr"/>
            <a:r>
              <a:rPr lang="en-US" sz="2400" b="1" dirty="0"/>
              <a:t>TREAD Lightly</a:t>
            </a:r>
            <a:r>
              <a:rPr lang="en-US" sz="2400" b="1" dirty="0" smtClean="0"/>
              <a:t>! focuses on </a:t>
            </a:r>
            <a:r>
              <a:rPr lang="en-US" sz="2400" b="1" dirty="0"/>
              <a:t>people that use or are affected by motorized and mechanized vehicles</a:t>
            </a:r>
          </a:p>
          <a:p>
            <a:pPr algn="ctr"/>
            <a:r>
              <a:rPr lang="en-US" sz="2400" b="1" dirty="0"/>
              <a:t>https://www.treadlightly.org/</a:t>
            </a:r>
          </a:p>
        </p:txBody>
      </p:sp>
      <p:pic>
        <p:nvPicPr>
          <p:cNvPr id="7" name="Picture 6"/>
          <p:cNvPicPr/>
          <p:nvPr/>
        </p:nvPicPr>
        <p:blipFill>
          <a:blip r:embed="rId3"/>
          <a:srcRect/>
          <a:stretch>
            <a:fillRect/>
          </a:stretch>
        </p:blipFill>
        <p:spPr bwMode="auto">
          <a:xfrm>
            <a:off x="7434600" y="75238"/>
            <a:ext cx="1571906" cy="1597307"/>
          </a:xfrm>
          <a:prstGeom prst="rect">
            <a:avLst/>
          </a:prstGeom>
          <a:noFill/>
          <a:ln w="9525">
            <a:noFill/>
            <a:miter lim="800000"/>
            <a:headEnd/>
            <a:tailEnd/>
          </a:ln>
        </p:spPr>
      </p:pic>
      <p:pic>
        <p:nvPicPr>
          <p:cNvPr id="8" name="Picture 7"/>
          <p:cNvPicPr>
            <a:picLocks noChangeAspect="1"/>
          </p:cNvPicPr>
          <p:nvPr/>
        </p:nvPicPr>
        <p:blipFill>
          <a:blip r:embed="rId4"/>
          <a:stretch>
            <a:fillRect/>
          </a:stretch>
        </p:blipFill>
        <p:spPr>
          <a:xfrm>
            <a:off x="5943600" y="2965450"/>
            <a:ext cx="2971800" cy="9271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50689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lstStyle/>
          <a:p>
            <a:r>
              <a:rPr lang="en-US" dirty="0"/>
              <a:t>Why TREAD Lightly!  </a:t>
            </a:r>
          </a:p>
        </p:txBody>
      </p:sp>
      <p:sp>
        <p:nvSpPr>
          <p:cNvPr id="3" name="Content Placeholder 2"/>
          <p:cNvSpPr>
            <a:spLocks noGrp="1"/>
          </p:cNvSpPr>
          <p:nvPr>
            <p:ph idx="1"/>
          </p:nvPr>
        </p:nvSpPr>
        <p:spPr>
          <a:xfrm>
            <a:off x="457200" y="1417637"/>
            <a:ext cx="7924800" cy="4830763"/>
          </a:xfrm>
        </p:spPr>
        <p:txBody>
          <a:bodyPr>
            <a:normAutofit/>
          </a:bodyPr>
          <a:lstStyle/>
          <a:p>
            <a:r>
              <a:rPr lang="en-US" dirty="0"/>
              <a:t>BSA National Motorized Sports Pilot Programs</a:t>
            </a:r>
          </a:p>
          <a:p>
            <a:pPr lvl="1"/>
            <a:r>
              <a:rPr lang="en-US" dirty="0" err="1"/>
              <a:t>Motorboating</a:t>
            </a:r>
            <a:endParaRPr lang="en-US" dirty="0"/>
          </a:p>
          <a:p>
            <a:pPr lvl="1"/>
            <a:r>
              <a:rPr lang="en-US" dirty="0"/>
              <a:t>Snowmobiles</a:t>
            </a:r>
          </a:p>
          <a:p>
            <a:pPr lvl="1"/>
            <a:r>
              <a:rPr lang="en-US" dirty="0"/>
              <a:t>Jet Skis</a:t>
            </a:r>
          </a:p>
          <a:p>
            <a:pPr lvl="1"/>
            <a:r>
              <a:rPr lang="en-US" dirty="0"/>
              <a:t>ATV’s</a:t>
            </a:r>
          </a:p>
          <a:p>
            <a:endParaRPr lang="en-US" dirty="0"/>
          </a:p>
          <a:p>
            <a:r>
              <a:rPr lang="en-US" dirty="0"/>
              <a:t>TREAD Lightly! can help us implement these programs in a safe and ethical manner</a:t>
            </a:r>
          </a:p>
        </p:txBody>
      </p:sp>
      <p:pic>
        <p:nvPicPr>
          <p:cNvPr id="4" name="Picture 3"/>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33800" y="2032000"/>
            <a:ext cx="4724400" cy="3149600"/>
          </a:xfrm>
          <a:prstGeom prst="rect">
            <a:avLst/>
          </a:prstGeom>
        </p:spPr>
      </p:pic>
      <p:pic>
        <p:nvPicPr>
          <p:cNvPr id="5" name="Picture 4">
            <a:extLst>
              <a:ext uri="{FF2B5EF4-FFF2-40B4-BE49-F238E27FC236}">
                <a16:creation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id="{2EFA720D-1828-4142-A59D-EEC8388E3BB6}"/>
              </a:ext>
            </a:extLst>
          </p:cNvPr>
          <p:cNvPicPr>
            <a:picLocks noChangeAspect="1"/>
          </p:cNvPicPr>
          <p:nvPr/>
        </p:nvPicPr>
        <p:blipFill>
          <a:blip r:embed="rId4"/>
          <a:stretch>
            <a:fillRect/>
          </a:stretch>
        </p:blipFill>
        <p:spPr>
          <a:xfrm>
            <a:off x="7643814" y="185962"/>
            <a:ext cx="738186" cy="1109438"/>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75479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The  </a:t>
            </a:r>
            <a:r>
              <a:rPr lang="en-US" dirty="0"/>
              <a:t>Land Ethic </a:t>
            </a:r>
          </a:p>
        </p:txBody>
      </p:sp>
      <p:sp>
        <p:nvSpPr>
          <p:cNvPr id="3" name="Content Placeholder 2"/>
          <p:cNvSpPr>
            <a:spLocks noGrp="1"/>
          </p:cNvSpPr>
          <p:nvPr>
            <p:ph idx="1"/>
          </p:nvPr>
        </p:nvSpPr>
        <p:spPr>
          <a:xfrm>
            <a:off x="762000" y="1752600"/>
            <a:ext cx="8229600" cy="5072418"/>
          </a:xfrm>
        </p:spPr>
        <p:txBody>
          <a:bodyPr>
            <a:normAutofit/>
          </a:bodyPr>
          <a:lstStyle/>
          <a:p>
            <a:r>
              <a:rPr lang="en-US" sz="3400" dirty="0"/>
              <a:t>The Land Ethic is</a:t>
            </a:r>
            <a:r>
              <a:rPr lang="en-US" sz="3400" dirty="0" smtClean="0"/>
              <a:t> offered by Aldo Leopold in 1949 </a:t>
            </a:r>
            <a:r>
              <a:rPr lang="en-US" sz="3400" dirty="0"/>
              <a:t>in </a:t>
            </a:r>
            <a:r>
              <a:rPr lang="en-US" sz="3400" i="1" dirty="0"/>
              <a:t>A Sand County </a:t>
            </a:r>
            <a:r>
              <a:rPr lang="en-US" sz="3400" i="1" dirty="0" smtClean="0"/>
              <a:t>Almanac</a:t>
            </a:r>
            <a:r>
              <a:rPr lang="en-US" sz="3400" dirty="0" smtClean="0"/>
              <a:t>.  </a:t>
            </a:r>
            <a:r>
              <a:rPr lang="en-US" sz="3400" dirty="0"/>
              <a:t>He reflected on the interaction with</a:t>
            </a:r>
            <a:r>
              <a:rPr lang="en-US" sz="3400" dirty="0" smtClean="0"/>
              <a:t> man and the </a:t>
            </a:r>
            <a:r>
              <a:rPr lang="en-US" sz="3400" dirty="0"/>
              <a:t>land. </a:t>
            </a:r>
            <a:r>
              <a:rPr lang="en-US" sz="3400" dirty="0" smtClean="0"/>
              <a:t> “The Land </a:t>
            </a:r>
            <a:r>
              <a:rPr lang="en-US" sz="3400" dirty="0"/>
              <a:t>Ethic simply enlarges the boundaries of the new community which includes soils, waters, plants and animals, or collectively referred to as, </a:t>
            </a:r>
            <a:r>
              <a:rPr lang="en-US" sz="3400" b="1" dirty="0"/>
              <a:t>the LAND</a:t>
            </a:r>
            <a:r>
              <a:rPr lang="en-US" sz="3400" dirty="0" smtClean="0"/>
              <a:t>.”</a:t>
            </a:r>
          </a:p>
          <a:p>
            <a:pPr>
              <a:buNone/>
            </a:pPr>
            <a:endParaRPr lang="en-US" sz="4000" i="1" dirty="0"/>
          </a:p>
        </p:txBody>
      </p:sp>
      <p:pic>
        <p:nvPicPr>
          <p:cNvPr id="4" name="Picture 3"/>
          <p:cNvPicPr/>
          <p:nvPr/>
        </p:nvPicPr>
        <p:blipFill>
          <a:blip r:embed="rId3"/>
          <a:srcRect/>
          <a:stretch>
            <a:fillRect/>
          </a:stretch>
        </p:blipFill>
        <p:spPr bwMode="auto">
          <a:xfrm>
            <a:off x="7620000" y="228600"/>
            <a:ext cx="1343306" cy="1295400"/>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79230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Land Ethic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Land Ethic grows strongest when we have experienced the LAND, grown to love and respect it, and have labored to enhance or restore it or, as Leopold would have put it, when we have practiced “conservation” defined as restoring the capacity of the Land for self-renewal. </a:t>
            </a:r>
          </a:p>
          <a:p>
            <a:pPr marL="0" indent="0" algn="ctr">
              <a:buNone/>
            </a:pPr>
            <a:endParaRPr lang="en-US" sz="3600" i="1" dirty="0" smtClean="0"/>
          </a:p>
          <a:p>
            <a:pPr marL="0" indent="0" algn="ctr">
              <a:buNone/>
            </a:pPr>
            <a:r>
              <a:rPr lang="en-US" sz="3600" i="1" dirty="0" smtClean="0"/>
              <a:t>“A thing is right when it tends to preserve the integrity, stability, and beauty of the biotic community. It is wrong when it tends otherwise.”</a:t>
            </a:r>
            <a:endParaRPr lang="en-US" dirty="0"/>
          </a:p>
        </p:txBody>
      </p:sp>
      <p:pic>
        <p:nvPicPr>
          <p:cNvPr id="4" name="Picture 3"/>
          <p:cNvPicPr/>
          <p:nvPr/>
        </p:nvPicPr>
        <p:blipFill>
          <a:blip r:embed="rId2"/>
          <a:srcRect/>
          <a:stretch>
            <a:fillRect/>
          </a:stretch>
        </p:blipFill>
        <p:spPr bwMode="auto">
          <a:xfrm>
            <a:off x="7315200" y="152401"/>
            <a:ext cx="1447800" cy="1371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id="{951B7BBA-9043-496C-BFBD-E4E06B888352}"/>
              </a:ext>
            </a:extLst>
          </p:cNvPr>
          <p:cNvSpPr>
            <a:spLocks noGrp="1"/>
          </p:cNvSpPr>
          <p:nvPr>
            <p:ph type="title"/>
          </p:nvPr>
        </p:nvSpPr>
        <p:spPr/>
        <p:txBody>
          <a:bodyPr/>
          <a:lstStyle/>
          <a:p>
            <a:r>
              <a:rPr lang="en-US" dirty="0"/>
              <a:t>The Land Ethic</a:t>
            </a:r>
          </a:p>
        </p:txBody>
      </p:sp>
      <p:pic>
        <p:nvPicPr>
          <p:cNvPr id="4" name="Content Placeholder 3">
            <a:extLst>
              <a:ext uri="{FF2B5EF4-FFF2-40B4-BE49-F238E27FC236}">
                <a16:creation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id="{76FC693C-A65F-42DC-B418-89B88A8B770E}"/>
              </a:ext>
            </a:extLst>
          </p:cNvPr>
          <p:cNvPicPr>
            <a:picLocks noGrp="1" noChangeAspect="1"/>
          </p:cNvPicPr>
          <p:nvPr>
            <p:ph idx="1"/>
          </p:nvPr>
        </p:nvPicPr>
        <p:blipFill>
          <a:blip r:embed="rId3"/>
          <a:stretch>
            <a:fillRect/>
          </a:stretch>
        </p:blipFill>
        <p:spPr>
          <a:xfrm>
            <a:off x="457200" y="1676399"/>
            <a:ext cx="8229600" cy="4633675"/>
          </a:xfrm>
          <a:prstGeom prst="rect">
            <a:avLst/>
          </a:prstGeom>
        </p:spPr>
      </p:pic>
      <p:pic>
        <p:nvPicPr>
          <p:cNvPr id="5" name="Picture 4"/>
          <p:cNvPicPr/>
          <p:nvPr/>
        </p:nvPicPr>
        <p:blipFill>
          <a:blip r:embed="rId4"/>
          <a:srcRect/>
          <a:stretch>
            <a:fillRect/>
          </a:stretch>
        </p:blipFill>
        <p:spPr bwMode="auto">
          <a:xfrm>
            <a:off x="7467600" y="152400"/>
            <a:ext cx="1480800" cy="1523999"/>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87238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Learning Objectives</a:t>
            </a:r>
            <a:r>
              <a:rPr lang="en-US" b="1" u="sng" dirty="0"/>
              <a:t/>
            </a:r>
            <a:br>
              <a:rPr lang="en-US" b="1" u="sng" dirty="0"/>
            </a:br>
            <a:endParaRPr lang="en-US" b="1" dirty="0"/>
          </a:p>
        </p:txBody>
      </p:sp>
      <p:sp>
        <p:nvSpPr>
          <p:cNvPr id="3" name="Content Placeholder 2"/>
          <p:cNvSpPr>
            <a:spLocks noGrp="1"/>
          </p:cNvSpPr>
          <p:nvPr>
            <p:ph idx="1"/>
          </p:nvPr>
        </p:nvSpPr>
        <p:spPr>
          <a:xfrm>
            <a:off x="491359" y="1676400"/>
            <a:ext cx="8229600" cy="4876800"/>
          </a:xfrm>
        </p:spPr>
        <p:txBody>
          <a:bodyPr/>
          <a:lstStyle/>
          <a:p>
            <a:pPr marL="0" indent="0">
              <a:buNone/>
            </a:pPr>
            <a:r>
              <a:rPr lang="en-US" dirty="0"/>
              <a:t>By the end of the session you should have</a:t>
            </a:r>
            <a:r>
              <a:rPr lang="en-US" dirty="0" smtClean="0"/>
              <a:t>:</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
        <p:nvSpPr>
          <p:cNvPr id="4" name="Rectangle 3"/>
          <p:cNvSpPr/>
          <p:nvPr/>
        </p:nvSpPr>
        <p:spPr>
          <a:xfrm>
            <a:off x="228600" y="1828800"/>
            <a:ext cx="8229600" cy="4524315"/>
          </a:xfrm>
          <a:prstGeom prst="rect">
            <a:avLst/>
          </a:prstGeom>
        </p:spPr>
        <p:txBody>
          <a:bodyPr wrap="square">
            <a:sp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Knowledge of the</a:t>
            </a:r>
            <a:r>
              <a:rPr lang="en-US" sz="2400" dirty="0" smtClean="0"/>
              <a:t> BSA Outdoor Ethics program which includes the Outdoor Code, </a:t>
            </a:r>
            <a:r>
              <a:rPr lang="en-US" sz="2400" dirty="0"/>
              <a:t>Leave No Trace, Tread </a:t>
            </a:r>
            <a:r>
              <a:rPr lang="en-US" sz="2400" dirty="0" smtClean="0"/>
              <a:t>Lightly! </a:t>
            </a:r>
            <a:r>
              <a:rPr lang="en-US" sz="2400" dirty="0"/>
              <a:t>and</a:t>
            </a:r>
            <a:r>
              <a:rPr lang="en-US" sz="2400" dirty="0" smtClean="0"/>
              <a:t> the Land Ethic.</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Understand  </a:t>
            </a:r>
            <a:r>
              <a:rPr lang="en-US" sz="2400" dirty="0"/>
              <a:t>the importance of outdoor ethics in outdoor </a:t>
            </a:r>
            <a:r>
              <a:rPr lang="en-US" sz="2400" dirty="0" smtClean="0"/>
              <a:t>activities.</a:t>
            </a:r>
          </a:p>
          <a:p>
            <a:pPr marL="342900" indent="-342900"/>
            <a:endParaRPr lang="en-US" sz="2400" dirty="0" smtClean="0"/>
          </a:p>
          <a:p>
            <a:pPr marL="342900" indent="-342900">
              <a:buFont typeface="Arial" panose="020B0604020202020204" pitchFamily="34" charset="0"/>
              <a:buChar char="•"/>
            </a:pPr>
            <a:r>
              <a:rPr lang="en-US" sz="2400" dirty="0" smtClean="0"/>
              <a:t>Learn how  </a:t>
            </a:r>
            <a:r>
              <a:rPr lang="en-US" sz="2400" dirty="0"/>
              <a:t>we can</a:t>
            </a:r>
            <a:r>
              <a:rPr lang="en-US" sz="2400" dirty="0" smtClean="0"/>
              <a:t> better care for our </a:t>
            </a:r>
            <a:r>
              <a:rPr lang="en-US" sz="2400" dirty="0"/>
              <a:t>camps and ceremonial sites by using the principles of</a:t>
            </a:r>
            <a:r>
              <a:rPr lang="en-US" sz="2400" dirty="0" smtClean="0"/>
              <a:t> outdoor </a:t>
            </a:r>
            <a:r>
              <a:rPr lang="en-US" sz="2400" dirty="0"/>
              <a:t>e</a:t>
            </a:r>
            <a:r>
              <a:rPr lang="en-US" sz="2400" dirty="0" smtClean="0"/>
              <a:t>thics </a:t>
            </a:r>
            <a:r>
              <a:rPr lang="en-US" sz="2400" dirty="0"/>
              <a:t>as we develop</a:t>
            </a:r>
            <a:r>
              <a:rPr lang="en-US" sz="2400" dirty="0" smtClean="0"/>
              <a:t> new sites </a:t>
            </a:r>
            <a:r>
              <a:rPr lang="en-US" sz="2400" dirty="0"/>
              <a:t>and conduct our induction</a:t>
            </a:r>
            <a:r>
              <a:rPr lang="en-US" sz="2400" dirty="0" smtClean="0"/>
              <a:t> and </a:t>
            </a:r>
            <a:r>
              <a:rPr lang="en-US" sz="2400" dirty="0"/>
              <a:t>fellowship weekends.</a:t>
            </a:r>
          </a:p>
        </p:txBody>
      </p:sp>
      <p:pic>
        <p:nvPicPr>
          <p:cNvPr id="6" name="Picture 5"/>
          <p:cNvPicPr/>
          <p:nvPr/>
        </p:nvPicPr>
        <p:blipFill>
          <a:blip r:embed="rId3"/>
          <a:srcRect/>
          <a:stretch>
            <a:fillRect/>
          </a:stretch>
        </p:blipFill>
        <p:spPr bwMode="auto">
          <a:xfrm>
            <a:off x="7393634" y="184475"/>
            <a:ext cx="1445566" cy="1491925"/>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56258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Even a Patch</a:t>
            </a:r>
            <a:endParaRPr lang="en-US" dirty="0"/>
          </a:p>
        </p:txBody>
      </p:sp>
      <p:sp>
        <p:nvSpPr>
          <p:cNvPr id="3" name="Content Placeholder 2"/>
          <p:cNvSpPr>
            <a:spLocks noGrp="1"/>
          </p:cNvSpPr>
          <p:nvPr>
            <p:ph idx="1"/>
          </p:nvPr>
        </p:nvSpPr>
        <p:spPr>
          <a:xfrm>
            <a:off x="228600" y="1371600"/>
            <a:ext cx="8686800" cy="5334000"/>
          </a:xfrm>
        </p:spPr>
        <p:txBody>
          <a:bodyPr>
            <a:noAutofit/>
          </a:bodyPr>
          <a:lstStyle/>
          <a:p>
            <a:r>
              <a:rPr lang="en-US" sz="2000" dirty="0"/>
              <a:t>Outdoor Ethics Awareness </a:t>
            </a:r>
            <a:r>
              <a:rPr lang="en-US" sz="2000" dirty="0" smtClean="0"/>
              <a:t>Award</a:t>
            </a:r>
          </a:p>
          <a:p>
            <a:pPr lvl="1"/>
            <a:r>
              <a:rPr lang="en-US" sz="2000" dirty="0"/>
              <a:t>Recite</a:t>
            </a:r>
            <a:r>
              <a:rPr lang="en-US" sz="2000" dirty="0" smtClean="0"/>
              <a:t> and </a:t>
            </a:r>
            <a:r>
              <a:rPr lang="en-US" sz="2000" dirty="0"/>
              <a:t>explain the meaning of the Outdoor Code.</a:t>
            </a:r>
          </a:p>
          <a:p>
            <a:pPr lvl="1"/>
            <a:r>
              <a:rPr lang="en-US" sz="2000" dirty="0"/>
              <a:t>Watch the National Park Service Leave No Trace video.</a:t>
            </a:r>
            <a:r>
              <a:rPr lang="en-US" sz="2000" dirty="0" smtClean="0"/>
              <a:t> </a:t>
            </a:r>
          </a:p>
          <a:p>
            <a:pPr lvl="1"/>
            <a:r>
              <a:rPr lang="en-US" sz="2000" dirty="0"/>
              <a:t>Complete the Leave No Trace online youth </a:t>
            </a:r>
            <a:r>
              <a:rPr lang="en-US" sz="2000" dirty="0" smtClean="0"/>
              <a:t>course</a:t>
            </a:r>
          </a:p>
          <a:p>
            <a:pPr lvl="1"/>
            <a:r>
              <a:rPr lang="en-US" sz="2000" dirty="0"/>
              <a:t>Earn the Tread Lightly! online course certificate.</a:t>
            </a:r>
            <a:r>
              <a:rPr lang="en-US" sz="2000" dirty="0" smtClean="0"/>
              <a:t> </a:t>
            </a:r>
          </a:p>
          <a:p>
            <a:pPr lvl="1"/>
            <a:r>
              <a:rPr lang="en-US" sz="2000" dirty="0"/>
              <a:t>Participate in an outdoor ethics course, workshop, or training activity facilitated by a person who has completed the BSA outdoor ethics orientation course or is a BSA outdoor ethics trainer or master</a:t>
            </a:r>
            <a:r>
              <a:rPr lang="en-US" sz="2000" dirty="0" smtClean="0"/>
              <a:t>.</a:t>
            </a:r>
          </a:p>
          <a:p>
            <a:r>
              <a:rPr lang="en-US" sz="2000" dirty="0"/>
              <a:t>Outdoor Ethics Action Award</a:t>
            </a:r>
          </a:p>
          <a:p>
            <a:r>
              <a:rPr lang="en-US" sz="2000" dirty="0"/>
              <a:t>Site for more information: </a:t>
            </a:r>
            <a:r>
              <a:rPr lang="en-US" sz="2000" u="sng" dirty="0">
                <a:solidFill>
                  <a:schemeClr val="accent5">
                    <a:lumMod val="50000"/>
                  </a:schemeClr>
                </a:solidFill>
              </a:rPr>
              <a:t>http://www.scouting.org/scoutsource/OutdoorProgram/OutdoorEthics/Awards.aspx</a:t>
            </a:r>
          </a:p>
        </p:txBody>
      </p:sp>
      <p:pic>
        <p:nvPicPr>
          <p:cNvPr id="4" name="Picture 3"/>
          <p:cNvPicPr/>
          <p:nvPr/>
        </p:nvPicPr>
        <p:blipFill>
          <a:blip r:embed="rId3"/>
          <a:srcRect/>
          <a:stretch>
            <a:fillRect/>
          </a:stretch>
        </p:blipFill>
        <p:spPr bwMode="auto">
          <a:xfrm>
            <a:off x="7315200" y="152401"/>
            <a:ext cx="1524000" cy="1447800"/>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914400" y="5257800"/>
            <a:ext cx="1600200" cy="1447800"/>
          </a:xfrm>
          <a:prstGeom prst="rect">
            <a:avLst/>
          </a:prstGeom>
        </p:spPr>
      </p:pic>
      <p:pic>
        <p:nvPicPr>
          <p:cNvPr id="6" name="Picture 5"/>
          <p:cNvPicPr>
            <a:picLocks noChangeAspect="1"/>
          </p:cNvPicPr>
          <p:nvPr/>
        </p:nvPicPr>
        <p:blipFill>
          <a:blip r:embed="rId5"/>
          <a:stretch>
            <a:fillRect/>
          </a:stretch>
        </p:blipFill>
        <p:spPr>
          <a:xfrm>
            <a:off x="4637961" y="5501869"/>
            <a:ext cx="3175000" cy="11303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336973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86000" y="457200"/>
            <a:ext cx="4724400" cy="1143000"/>
          </a:xfrm>
        </p:spPr>
        <p:txBody>
          <a:bodyPr>
            <a:noAutofit/>
          </a:bodyPr>
          <a:lstStyle/>
          <a:p>
            <a:r>
              <a:rPr lang="en-US" sz="3600" dirty="0"/>
              <a:t>BSA </a:t>
            </a:r>
            <a:r>
              <a:rPr lang="en-US" sz="3600" dirty="0" smtClean="0"/>
              <a:t>Outdoor Ethics</a:t>
            </a:r>
            <a:r>
              <a:rPr lang="en-US" sz="3600" dirty="0"/>
              <a:t/>
            </a:r>
            <a:br>
              <a:rPr lang="en-US" sz="3600" dirty="0"/>
            </a:br>
            <a:r>
              <a:rPr lang="en-US" sz="3600" dirty="0"/>
              <a:t>Training Continuum</a:t>
            </a:r>
          </a:p>
        </p:txBody>
      </p:sp>
      <p:sp>
        <p:nvSpPr>
          <p:cNvPr id="55299" name="Rectangle 3"/>
          <p:cNvSpPr>
            <a:spLocks noGrp="1" noChangeArrowheads="1"/>
          </p:cNvSpPr>
          <p:nvPr>
            <p:ph type="body" idx="1"/>
          </p:nvPr>
        </p:nvSpPr>
        <p:spPr>
          <a:xfrm>
            <a:off x="533400" y="1828801"/>
            <a:ext cx="8229600" cy="4267200"/>
          </a:xfrm>
        </p:spPr>
        <p:txBody>
          <a:bodyPr/>
          <a:lstStyle/>
          <a:p>
            <a:r>
              <a:rPr lang="en-US" dirty="0"/>
              <a:t>Awareness Workshop</a:t>
            </a:r>
          </a:p>
          <a:p>
            <a:r>
              <a:rPr lang="en-US" dirty="0"/>
              <a:t>In-Unit Training by Youth or Adults</a:t>
            </a:r>
          </a:p>
          <a:p>
            <a:r>
              <a:rPr lang="en-US" dirty="0"/>
              <a:t>Leave No Trace </a:t>
            </a:r>
            <a:r>
              <a:rPr lang="en-US" dirty="0" smtClean="0"/>
              <a:t>101 </a:t>
            </a:r>
            <a:r>
              <a:rPr lang="en-US" sz="2000" dirty="0" smtClean="0"/>
              <a:t>*(outdoor ethics orientation course)</a:t>
            </a:r>
            <a:endParaRPr lang="en-US" sz="2000" dirty="0"/>
          </a:p>
          <a:p>
            <a:r>
              <a:rPr lang="en-US" dirty="0"/>
              <a:t>Leave No Trace Trainer Course</a:t>
            </a:r>
          </a:p>
          <a:p>
            <a:r>
              <a:rPr lang="en-US" dirty="0"/>
              <a:t>Leave No Trace Master Educator </a:t>
            </a:r>
            <a:r>
              <a:rPr lang="en-US" dirty="0" smtClean="0"/>
              <a:t>Course</a:t>
            </a:r>
          </a:p>
        </p:txBody>
      </p:sp>
      <p:pic>
        <p:nvPicPr>
          <p:cNvPr id="7" name="Picture 6"/>
          <p:cNvPicPr/>
          <p:nvPr/>
        </p:nvPicPr>
        <p:blipFill>
          <a:blip r:embed="rId2"/>
          <a:srcRect/>
          <a:stretch>
            <a:fillRect/>
          </a:stretch>
        </p:blipFill>
        <p:spPr bwMode="auto">
          <a:xfrm>
            <a:off x="7243425" y="198129"/>
            <a:ext cx="1367175" cy="1478271"/>
          </a:xfrm>
          <a:prstGeom prst="rect">
            <a:avLst/>
          </a:prstGeom>
          <a:noFill/>
          <a:ln w="9525">
            <a:noFill/>
            <a:miter lim="800000"/>
            <a:headEnd/>
            <a:tailEnd/>
          </a:ln>
        </p:spPr>
      </p:pic>
      <p:pic>
        <p:nvPicPr>
          <p:cNvPr id="8" name="Picture 7"/>
          <p:cNvPicPr>
            <a:picLocks noChangeAspect="1"/>
          </p:cNvPicPr>
          <p:nvPr/>
        </p:nvPicPr>
        <p:blipFill>
          <a:blip r:embed="rId3"/>
          <a:stretch>
            <a:fillRect/>
          </a:stretch>
        </p:blipFill>
        <p:spPr>
          <a:xfrm>
            <a:off x="3352800" y="5334000"/>
            <a:ext cx="1930400" cy="10668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BSA Outdoor Ethics </a:t>
            </a:r>
            <a:br>
              <a:rPr lang="en-US" dirty="0" smtClean="0"/>
            </a:br>
            <a:r>
              <a:rPr lang="en-US" dirty="0" smtClean="0"/>
              <a:t>Training Continuum</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Tread Trainer Course</a:t>
            </a:r>
          </a:p>
          <a:p>
            <a:r>
              <a:rPr lang="en-US" dirty="0" smtClean="0"/>
              <a:t>Master Tread Trainer Course</a:t>
            </a:r>
          </a:p>
          <a:p>
            <a:endParaRPr lang="en-US" dirty="0"/>
          </a:p>
        </p:txBody>
      </p:sp>
      <p:pic>
        <p:nvPicPr>
          <p:cNvPr id="4" name="Picture 3" descr="http://c.ocho.purlsmail.com/eb_members/25144/ftp/Tread%20Trainer/smTLLogo.jpg"/>
          <p:cNvPicPr/>
          <p:nvPr/>
        </p:nvPicPr>
        <p:blipFill>
          <a:blip r:embed="rId2" r:link="rId3" cstate="print"/>
          <a:srcRect/>
          <a:stretch>
            <a:fillRect/>
          </a:stretch>
        </p:blipFill>
        <p:spPr bwMode="auto">
          <a:xfrm>
            <a:off x="2819400" y="5257800"/>
            <a:ext cx="2486025" cy="800100"/>
          </a:xfrm>
          <a:prstGeom prst="rect">
            <a:avLst/>
          </a:prstGeom>
          <a:noFill/>
          <a:ln w="9525">
            <a:noFill/>
            <a:miter lim="800000"/>
            <a:headEnd/>
            <a:tailEnd/>
          </a:ln>
        </p:spPr>
      </p:pic>
      <p:pic>
        <p:nvPicPr>
          <p:cNvPr id="5" name="Picture 4"/>
          <p:cNvPicPr>
            <a:picLocks noChangeAspect="1"/>
          </p:cNvPicPr>
          <p:nvPr/>
        </p:nvPicPr>
        <p:blipFill>
          <a:blip r:embed="rId4"/>
          <a:stretch>
            <a:fillRect/>
          </a:stretch>
        </p:blipFill>
        <p:spPr>
          <a:xfrm>
            <a:off x="7162800" y="0"/>
            <a:ext cx="1600200" cy="16002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id="{DD605F79-8F73-4334-AE93-B9A1B05E2B14}"/>
              </a:ext>
            </a:extLst>
          </p:cNvPr>
          <p:cNvSpPr>
            <a:spLocks noGrp="1"/>
          </p:cNvSpPr>
          <p:nvPr>
            <p:ph type="title"/>
          </p:nvPr>
        </p:nvSpPr>
        <p:spPr>
          <a:xfrm>
            <a:off x="1752600" y="274638"/>
            <a:ext cx="6248400" cy="1143000"/>
          </a:xfrm>
        </p:spPr>
        <p:txBody>
          <a:bodyPr>
            <a:normAutofit fontScale="90000"/>
          </a:bodyPr>
          <a:lstStyle/>
          <a:p>
            <a:r>
              <a:rPr lang="en-US" dirty="0" smtClean="0"/>
              <a:t>How Does This Apply </a:t>
            </a:r>
            <a:br>
              <a:rPr lang="en-US" dirty="0" smtClean="0"/>
            </a:br>
            <a:r>
              <a:rPr lang="en-US" dirty="0" smtClean="0"/>
              <a:t>To Our Use </a:t>
            </a:r>
            <a:r>
              <a:rPr lang="en-US" dirty="0"/>
              <a:t>O</a:t>
            </a:r>
            <a:r>
              <a:rPr lang="en-US" dirty="0" smtClean="0"/>
              <a:t>f Our </a:t>
            </a:r>
            <a:r>
              <a:rPr lang="en-US" dirty="0"/>
              <a:t>camps?</a:t>
            </a:r>
          </a:p>
        </p:txBody>
      </p:sp>
      <p:sp>
        <p:nvSpPr>
          <p:cNvPr id="3" name="Content Placeholder 2">
            <a:extLst>
              <a:ext uri="{FF2B5EF4-FFF2-40B4-BE49-F238E27FC236}">
                <a16:creation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id="{27EFA580-D1E5-4E4F-AC16-A0AB6B5309CD}"/>
              </a:ext>
            </a:extLst>
          </p:cNvPr>
          <p:cNvSpPr>
            <a:spLocks noGrp="1"/>
          </p:cNvSpPr>
          <p:nvPr>
            <p:ph idx="1"/>
          </p:nvPr>
        </p:nvSpPr>
        <p:spPr/>
        <p:txBody>
          <a:bodyPr/>
          <a:lstStyle/>
          <a:p>
            <a:r>
              <a:rPr lang="en-US" dirty="0"/>
              <a:t>As we set up our ceremonial </a:t>
            </a:r>
            <a:r>
              <a:rPr lang="en-US" dirty="0" smtClean="0"/>
              <a:t>sites, </a:t>
            </a:r>
            <a:r>
              <a:rPr lang="en-US" dirty="0"/>
              <a:t>what </a:t>
            </a:r>
            <a:r>
              <a:rPr lang="en-US" dirty="0" smtClean="0"/>
              <a:t>are our key </a:t>
            </a:r>
            <a:r>
              <a:rPr lang="en-US" dirty="0"/>
              <a:t>concerns?</a:t>
            </a:r>
          </a:p>
          <a:p>
            <a:pPr lvl="1"/>
            <a:r>
              <a:rPr lang="en-US" dirty="0"/>
              <a:t>Location of our candles and torches?</a:t>
            </a:r>
          </a:p>
          <a:p>
            <a:pPr lvl="1"/>
            <a:r>
              <a:rPr lang="en-US" dirty="0"/>
              <a:t>Where we will find the wood we need for the fire lay?</a:t>
            </a:r>
            <a:endParaRPr lang="en-US" dirty="0" smtClean="0"/>
          </a:p>
          <a:p>
            <a:pPr lvl="1"/>
            <a:r>
              <a:rPr lang="en-US" dirty="0" smtClean="0"/>
              <a:t>Is the fire ring large enough?</a:t>
            </a:r>
          </a:p>
          <a:p>
            <a:pPr lvl="1"/>
            <a:endParaRPr lang="en-US" dirty="0" smtClean="0"/>
          </a:p>
          <a:p>
            <a:pPr lvl="1">
              <a:buNone/>
            </a:pPr>
            <a:r>
              <a:rPr lang="en-US" dirty="0" smtClean="0"/>
              <a:t>		ARE THESE THE RIGHT QUESTIONS?	</a:t>
            </a:r>
            <a:endParaRPr lang="en-US" dirty="0"/>
          </a:p>
        </p:txBody>
      </p:sp>
      <p:pic>
        <p:nvPicPr>
          <p:cNvPr id="4" name="Picture 3"/>
          <p:cNvPicPr/>
          <p:nvPr/>
        </p:nvPicPr>
        <p:blipFill>
          <a:blip r:embed="rId3"/>
          <a:srcRect/>
          <a:stretch>
            <a:fillRect/>
          </a:stretch>
        </p:blipFill>
        <p:spPr bwMode="auto">
          <a:xfrm>
            <a:off x="7800694" y="152400"/>
            <a:ext cx="1343306" cy="1371600"/>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337681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Camp Use</a:t>
            </a:r>
            <a:endParaRPr lang="en-US" dirty="0"/>
          </a:p>
        </p:txBody>
      </p:sp>
      <p:sp>
        <p:nvSpPr>
          <p:cNvPr id="3" name="Content Placeholder 2"/>
          <p:cNvSpPr>
            <a:spLocks noGrp="1"/>
          </p:cNvSpPr>
          <p:nvPr>
            <p:ph idx="1"/>
          </p:nvPr>
        </p:nvSpPr>
        <p:spPr/>
        <p:txBody>
          <a:bodyPr>
            <a:normAutofit fontScale="92500"/>
          </a:bodyPr>
          <a:lstStyle/>
          <a:p>
            <a:pPr>
              <a:buNone/>
            </a:pPr>
            <a:endParaRPr lang="en-US" dirty="0" smtClean="0"/>
          </a:p>
          <a:p>
            <a:pPr>
              <a:buNone/>
            </a:pPr>
            <a:r>
              <a:rPr lang="en-US" sz="4000" dirty="0" smtClean="0"/>
              <a:t>	Today, let’s talk  about campfire Impacts.</a:t>
            </a:r>
          </a:p>
          <a:p>
            <a:pPr>
              <a:buNone/>
            </a:pPr>
            <a:r>
              <a:rPr lang="en-US" sz="4000" dirty="0" smtClean="0"/>
              <a:t>	</a:t>
            </a:r>
          </a:p>
          <a:p>
            <a:pPr>
              <a:buNone/>
            </a:pPr>
            <a:r>
              <a:rPr lang="en-US" sz="4000" dirty="0" smtClean="0"/>
              <a:t>	</a:t>
            </a:r>
            <a:r>
              <a:rPr lang="en-US" sz="4400" dirty="0" smtClean="0"/>
              <a:t>We always use existing fire </a:t>
            </a:r>
            <a:r>
              <a:rPr lang="en-US" sz="4400" dirty="0" smtClean="0"/>
              <a:t>rings</a:t>
            </a:r>
          </a:p>
          <a:p>
            <a:pPr>
              <a:buNone/>
            </a:pPr>
            <a:r>
              <a:rPr lang="en-US" sz="4400" dirty="0" smtClean="0"/>
              <a:t>			(if available).</a:t>
            </a:r>
            <a:endParaRPr lang="en-US" sz="4400" dirty="0" smtClean="0"/>
          </a:p>
          <a:p>
            <a:pPr>
              <a:buNone/>
            </a:pPr>
            <a:r>
              <a:rPr lang="en-US" sz="4000" dirty="0" smtClean="0"/>
              <a:t>	</a:t>
            </a:r>
            <a:endParaRPr lang="en-US" sz="4000" dirty="0"/>
          </a:p>
        </p:txBody>
      </p:sp>
      <p:pic>
        <p:nvPicPr>
          <p:cNvPr id="4" name="Picture 3"/>
          <p:cNvPicPr>
            <a:picLocks noChangeAspect="1"/>
          </p:cNvPicPr>
          <p:nvPr/>
        </p:nvPicPr>
        <p:blipFill>
          <a:blip r:embed="rId2"/>
          <a:stretch>
            <a:fillRect/>
          </a:stretch>
        </p:blipFill>
        <p:spPr>
          <a:xfrm>
            <a:off x="7620000" y="228600"/>
            <a:ext cx="1524000" cy="15240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Pan Fire</a:t>
            </a:r>
            <a:endParaRPr lang="en-US" dirty="0"/>
          </a:p>
        </p:txBody>
      </p:sp>
      <p:sp>
        <p:nvSpPr>
          <p:cNvPr id="6" name="Content Placeholder 5"/>
          <p:cNvSpPr>
            <a:spLocks noGrp="1"/>
          </p:cNvSpPr>
          <p:nvPr>
            <p:ph idx="1"/>
          </p:nvPr>
        </p:nvSpPr>
        <p:spPr/>
        <p:txBody>
          <a:bodyPr/>
          <a:lstStyle/>
          <a:p>
            <a:pPr>
              <a:buNone/>
            </a:pPr>
            <a:r>
              <a:rPr lang="en-US" dirty="0" smtClean="0"/>
              <a:t>			</a:t>
            </a:r>
          </a:p>
          <a:p>
            <a:pPr>
              <a:buNone/>
            </a:pPr>
            <a:r>
              <a:rPr lang="en-US" sz="4400" dirty="0" smtClean="0"/>
              <a:t>			Could This Work?</a:t>
            </a:r>
          </a:p>
          <a:p>
            <a:pPr>
              <a:buNone/>
            </a:pPr>
            <a:endParaRPr lang="en-US" sz="4400" dirty="0" smtClean="0"/>
          </a:p>
          <a:p>
            <a:pPr>
              <a:buNone/>
            </a:pPr>
            <a:endParaRPr lang="en-US" sz="4400" dirty="0"/>
          </a:p>
        </p:txBody>
      </p:sp>
      <p:pic>
        <p:nvPicPr>
          <p:cNvPr id="7" name="Picture 6"/>
          <p:cNvPicPr>
            <a:picLocks noChangeAspect="1"/>
          </p:cNvPicPr>
          <p:nvPr/>
        </p:nvPicPr>
        <p:blipFill>
          <a:blip r:embed="rId2"/>
          <a:stretch>
            <a:fillRect/>
          </a:stretch>
        </p:blipFill>
        <p:spPr>
          <a:xfrm>
            <a:off x="2743200" y="3429000"/>
            <a:ext cx="3289300" cy="2463800"/>
          </a:xfrm>
          <a:prstGeom prst="rect">
            <a:avLst/>
          </a:prstGeom>
        </p:spPr>
      </p:pic>
      <p:pic>
        <p:nvPicPr>
          <p:cNvPr id="8" name="Picture 7"/>
          <p:cNvPicPr>
            <a:picLocks noChangeAspect="1"/>
          </p:cNvPicPr>
          <p:nvPr/>
        </p:nvPicPr>
        <p:blipFill>
          <a:blip r:embed="rId3"/>
          <a:stretch>
            <a:fillRect/>
          </a:stretch>
        </p:blipFill>
        <p:spPr>
          <a:xfrm>
            <a:off x="7086600" y="228600"/>
            <a:ext cx="1219200" cy="12954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id="{6D293553-9B0C-4F69-A13F-33EA6A934E4B}"/>
              </a:ext>
            </a:extLst>
          </p:cNvPr>
          <p:cNvSpPr>
            <a:spLocks noGrp="1"/>
          </p:cNvSpPr>
          <p:nvPr>
            <p:ph type="title"/>
          </p:nvPr>
        </p:nvSpPr>
        <p:spPr>
          <a:xfrm>
            <a:off x="1524000" y="274638"/>
            <a:ext cx="6172200" cy="1143000"/>
          </a:xfrm>
        </p:spPr>
        <p:txBody>
          <a:bodyPr/>
          <a:lstStyle/>
          <a:p>
            <a:r>
              <a:rPr lang="en-US" dirty="0" smtClean="0"/>
              <a:t>Mound </a:t>
            </a:r>
            <a:r>
              <a:rPr lang="en-US" dirty="0"/>
              <a:t>Fire</a:t>
            </a:r>
          </a:p>
        </p:txBody>
      </p:sp>
      <p:pic>
        <p:nvPicPr>
          <p:cNvPr id="4" name="Content Placeholder 3"/>
          <p:cNvPicPr>
            <a:picLocks noGrp="1" noChangeAspect="1"/>
          </p:cNvPicPr>
          <p:nvPr>
            <p:ph idx="1"/>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3124200"/>
            <a:ext cx="8229600" cy="3733800"/>
          </a:xfrm>
        </p:spPr>
      </p:pic>
      <p:pic>
        <p:nvPicPr>
          <p:cNvPr id="5" name="Picture 4"/>
          <p:cNvPicPr/>
          <p:nvPr/>
        </p:nvPicPr>
        <p:blipFill>
          <a:blip r:embed="rId4"/>
          <a:srcRect/>
          <a:stretch>
            <a:fillRect/>
          </a:stretch>
        </p:blipFill>
        <p:spPr bwMode="auto">
          <a:xfrm>
            <a:off x="7516533" y="102548"/>
            <a:ext cx="1571906" cy="1597307"/>
          </a:xfrm>
          <a:prstGeom prst="rect">
            <a:avLst/>
          </a:prstGeom>
          <a:noFill/>
          <a:ln w="9525">
            <a:noFill/>
            <a:miter lim="800000"/>
            <a:headEnd/>
            <a:tailEnd/>
          </a:ln>
        </p:spPr>
      </p:pic>
      <p:sp>
        <p:nvSpPr>
          <p:cNvPr id="6" name="TextBox 5"/>
          <p:cNvSpPr txBox="1"/>
          <p:nvPr/>
        </p:nvSpPr>
        <p:spPr>
          <a:xfrm>
            <a:off x="1295400" y="1676400"/>
            <a:ext cx="4953000" cy="646331"/>
          </a:xfrm>
          <a:prstGeom prst="rect">
            <a:avLst/>
          </a:prstGeom>
          <a:noFill/>
        </p:spPr>
        <p:txBody>
          <a:bodyPr wrap="square" rtlCol="0">
            <a:spAutoFit/>
          </a:bodyPr>
          <a:lstStyle/>
          <a:p>
            <a:r>
              <a:rPr lang="en-US" sz="3600" dirty="0" smtClean="0"/>
              <a:t>Or This?</a:t>
            </a:r>
            <a:endParaRPr lang="en-US" sz="36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68856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5943600" cy="1143000"/>
          </a:xfrm>
        </p:spPr>
        <p:txBody>
          <a:bodyPr/>
          <a:lstStyle/>
          <a:p>
            <a:r>
              <a:rPr lang="en-US" dirty="0"/>
              <a:t>Mound Fire</a:t>
            </a:r>
          </a:p>
        </p:txBody>
      </p:sp>
      <p:sp>
        <p:nvSpPr>
          <p:cNvPr id="3" name="Content Placeholder 2"/>
          <p:cNvSpPr>
            <a:spLocks noGrp="1"/>
          </p:cNvSpPr>
          <p:nvPr>
            <p:ph sz="half" idx="1"/>
          </p:nvPr>
        </p:nvSpPr>
        <p:spPr>
          <a:xfrm>
            <a:off x="457200" y="1752600"/>
            <a:ext cx="4038600" cy="4373563"/>
          </a:xfrm>
        </p:spPr>
        <p:txBody>
          <a:bodyPr/>
          <a:lstStyle/>
          <a:p>
            <a:r>
              <a:rPr lang="en-US" dirty="0"/>
              <a:t>Innovative method of building a </a:t>
            </a:r>
            <a:r>
              <a:rPr lang="en-US" dirty="0" smtClean="0"/>
              <a:t>Leave No Trace  </a:t>
            </a:r>
            <a:r>
              <a:rPr lang="en-US" dirty="0"/>
              <a:t>fire</a:t>
            </a:r>
          </a:p>
          <a:p>
            <a:r>
              <a:rPr lang="en-US" dirty="0"/>
              <a:t>Items needed</a:t>
            </a:r>
          </a:p>
          <a:p>
            <a:pPr lvl="1"/>
            <a:r>
              <a:rPr lang="en-US" dirty="0"/>
              <a:t>A garden trowel</a:t>
            </a:r>
          </a:p>
          <a:p>
            <a:pPr lvl="1"/>
            <a:r>
              <a:rPr lang="en-US" dirty="0"/>
              <a:t>Large stuff sack</a:t>
            </a:r>
          </a:p>
          <a:p>
            <a:pPr lvl="1"/>
            <a:r>
              <a:rPr lang="en-US" dirty="0"/>
              <a:t>A ground cloth/tarp</a:t>
            </a:r>
          </a:p>
        </p:txBody>
      </p:sp>
      <p:sp>
        <p:nvSpPr>
          <p:cNvPr id="4" name="Content Placeholder 3"/>
          <p:cNvSpPr>
            <a:spLocks noGrp="1"/>
          </p:cNvSpPr>
          <p:nvPr>
            <p:ph sz="half" idx="2"/>
          </p:nvPr>
        </p:nvSpPr>
        <p:spPr>
          <a:xfrm>
            <a:off x="4648200" y="1752600"/>
            <a:ext cx="4038600" cy="4373563"/>
          </a:xfrm>
        </p:spPr>
        <p:txBody>
          <a:bodyPr/>
          <a:lstStyle/>
          <a:p>
            <a:r>
              <a:rPr lang="en-US" dirty="0"/>
              <a:t>Lay the tarp out</a:t>
            </a:r>
          </a:p>
          <a:p>
            <a:r>
              <a:rPr lang="en-US" dirty="0"/>
              <a:t>Turn the stuff sack inside out</a:t>
            </a:r>
          </a:p>
          <a:p>
            <a:r>
              <a:rPr lang="en-US" dirty="0"/>
              <a:t>Fill with mineral soil</a:t>
            </a:r>
          </a:p>
          <a:p>
            <a:r>
              <a:rPr lang="en-US" dirty="0"/>
              <a:t>Spread the soil into a mound 4 to 6 inches high</a:t>
            </a:r>
          </a:p>
          <a:p>
            <a:r>
              <a:rPr lang="en-US" dirty="0"/>
              <a:t>Flatten the top and build your fire</a:t>
            </a:r>
          </a:p>
        </p:txBody>
      </p:sp>
      <p:pic>
        <p:nvPicPr>
          <p:cNvPr id="5" name="Picture 4"/>
          <p:cNvPicPr/>
          <p:nvPr/>
        </p:nvPicPr>
        <p:blipFill>
          <a:blip r:embed="rId3"/>
          <a:srcRect/>
          <a:stretch>
            <a:fillRect/>
          </a:stretch>
        </p:blipFill>
        <p:spPr bwMode="auto">
          <a:xfrm>
            <a:off x="381000" y="152400"/>
            <a:ext cx="1527810" cy="1516380"/>
          </a:xfrm>
          <a:prstGeom prst="rect">
            <a:avLst/>
          </a:prstGeom>
          <a:noFill/>
          <a:ln w="9525">
            <a:noFill/>
            <a:miter lim="800000"/>
            <a:headEnd/>
            <a:tailEnd/>
          </a:ln>
        </p:spPr>
      </p:pic>
      <p:pic>
        <p:nvPicPr>
          <p:cNvPr id="6" name="Picture 5"/>
          <p:cNvPicPr/>
          <p:nvPr/>
        </p:nvPicPr>
        <p:blipFill>
          <a:blip r:embed="rId4"/>
          <a:srcRect/>
          <a:stretch>
            <a:fillRect/>
          </a:stretch>
        </p:blipFill>
        <p:spPr bwMode="auto">
          <a:xfrm>
            <a:off x="7461911" y="61584"/>
            <a:ext cx="1571906" cy="1597307"/>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296287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Ceremonial Pan Fire</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r>
              <a:rPr lang="en-US" sz="3600" dirty="0" smtClean="0"/>
              <a:t>How About This Ceremonial Pan Fire?</a:t>
            </a:r>
            <a:endParaRPr lang="en-US" sz="3600" dirty="0"/>
          </a:p>
        </p:txBody>
      </p:sp>
      <p:pic>
        <p:nvPicPr>
          <p:cNvPr id="4" name="P 1"/>
          <p:cNvPicPr/>
          <p:nvPr/>
        </p:nvPicPr>
        <p:blipFill>
          <a:blip r:embed="rId2">
            <a:extLst>
              <a:ext uri="{28A0092B-C50C-407E-A947-70E740481C1C}">
                <a14:useLocalDpi xmlns:lc="http://schemas.openxmlformats.org/drawingml/2006/lockedCanva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xmlns:pic="http://schemas.openxmlformats.org/drawingml/2006/picture" val="0"/>
              </a:ext>
            </a:extLst>
          </a:blip>
          <a:stretch>
            <a:fillRect/>
          </a:stretch>
        </p:blipFill>
        <p:spPr>
          <a:xfrm>
            <a:off x="1905000" y="3124200"/>
            <a:ext cx="5029200" cy="3239135"/>
          </a:xfrm>
          <a:prstGeom prst="rect">
            <a:avLst/>
          </a:prstGeom>
        </p:spPr>
      </p:pic>
      <p:pic>
        <p:nvPicPr>
          <p:cNvPr id="5" name="Picture 4"/>
          <p:cNvPicPr>
            <a:picLocks noChangeAspect="1"/>
          </p:cNvPicPr>
          <p:nvPr/>
        </p:nvPicPr>
        <p:blipFill>
          <a:blip r:embed="rId3"/>
          <a:stretch>
            <a:fillRect/>
          </a:stretch>
        </p:blipFill>
        <p:spPr>
          <a:xfrm>
            <a:off x="7467600" y="304800"/>
            <a:ext cx="1219200" cy="11430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Does </a:t>
            </a:r>
            <a:r>
              <a:rPr lang="en-US" dirty="0"/>
              <a:t>this make sense?</a:t>
            </a:r>
          </a:p>
        </p:txBody>
      </p:sp>
      <p:pic>
        <p:nvPicPr>
          <p:cNvPr id="4" name="Content Placeholder 3"/>
          <p:cNvPicPr>
            <a:picLocks noGrp="1" noChangeAspect="1"/>
          </p:cNvPicPr>
          <p:nvPr>
            <p:ph idx="1"/>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62200" y="1600200"/>
            <a:ext cx="4045285" cy="4987457"/>
          </a:xfrm>
        </p:spPr>
      </p:pic>
      <p:pic>
        <p:nvPicPr>
          <p:cNvPr id="5" name="Picture 4"/>
          <p:cNvPicPr/>
          <p:nvPr/>
        </p:nvPicPr>
        <p:blipFill>
          <a:blip r:embed="rId4"/>
          <a:srcRect/>
          <a:stretch>
            <a:fillRect/>
          </a:stretch>
        </p:blipFill>
        <p:spPr bwMode="auto">
          <a:xfrm>
            <a:off x="7572094" y="152400"/>
            <a:ext cx="1571906" cy="1597307"/>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96909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a:t>
            </a:r>
          </a:p>
        </p:txBody>
      </p:sp>
      <p:sp>
        <p:nvSpPr>
          <p:cNvPr id="4" name="Content Placeholder 2"/>
          <p:cNvSpPr>
            <a:spLocks noGrp="1"/>
          </p:cNvSpPr>
          <p:nvPr>
            <p:ph idx="1"/>
          </p:nvPr>
        </p:nvSpPr>
        <p:spPr>
          <a:xfrm>
            <a:off x="152400" y="1447800"/>
            <a:ext cx="5111750" cy="4525963"/>
          </a:xfrm>
        </p:spPr>
        <p:txBody>
          <a:bodyPr>
            <a:normAutofit fontScale="92500" lnSpcReduction="10000"/>
          </a:bodyPr>
          <a:lstStyle/>
          <a:p>
            <a:r>
              <a:rPr lang="en-US" sz="2800" dirty="0"/>
              <a:t>BSA in the outdoors by the numbers (as of 12-31-16):</a:t>
            </a:r>
          </a:p>
          <a:p>
            <a:pPr lvl="1"/>
            <a:r>
              <a:rPr lang="en-US" sz="2400" dirty="0"/>
              <a:t>&gt; 4 million members, 275 councils, 138,000 units</a:t>
            </a:r>
          </a:p>
          <a:p>
            <a:pPr lvl="1"/>
            <a:r>
              <a:rPr lang="en-US" sz="2400" dirty="0"/>
              <a:t>50K troops &amp; 17K crews = 300,000 weekend trips</a:t>
            </a:r>
          </a:p>
          <a:p>
            <a:pPr lvl="1"/>
            <a:r>
              <a:rPr lang="en-US" sz="2400" dirty="0"/>
              <a:t>10K weekend multi-group trips</a:t>
            </a:r>
          </a:p>
          <a:p>
            <a:pPr lvl="1"/>
            <a:r>
              <a:rPr lang="en-US" sz="2400" dirty="0"/>
              <a:t>5K week long trips</a:t>
            </a:r>
          </a:p>
          <a:p>
            <a:pPr lvl="1"/>
            <a:r>
              <a:rPr lang="en-US" sz="2400" dirty="0"/>
              <a:t>1K  week long multi-group trips</a:t>
            </a:r>
          </a:p>
          <a:p>
            <a:pPr lvl="1"/>
            <a:r>
              <a:rPr lang="en-US" sz="2400" dirty="0"/>
              <a:t>Estimated </a:t>
            </a:r>
            <a:r>
              <a:rPr lang="en-US" sz="2400" b="1" dirty="0"/>
              <a:t>annual</a:t>
            </a:r>
            <a:r>
              <a:rPr lang="en-US" sz="2400" dirty="0"/>
              <a:t> outdoor BSA use of public/private lands:</a:t>
            </a:r>
          </a:p>
          <a:p>
            <a:pPr lvl="1"/>
            <a:r>
              <a:rPr lang="en-US" sz="2400" b="1" dirty="0"/>
              <a:t>Over 10 million user days!</a:t>
            </a:r>
          </a:p>
        </p:txBody>
      </p:sp>
      <p:pic>
        <p:nvPicPr>
          <p:cNvPr id="5" name="Picture 2" descr="Canoe race"/>
          <p:cNvPicPr>
            <a:picLocks noChangeAspect="1" noChangeArrowheads="1"/>
          </p:cNvPicPr>
          <p:nvPr/>
        </p:nvPicPr>
        <p:blipFill>
          <a:blip r:embed="rId3">
            <a:lum contrast="20000"/>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8714"/>
          <a:stretch>
            <a:fillRect/>
          </a:stretch>
        </p:blipFill>
        <p:spPr bwMode="auto">
          <a:xfrm>
            <a:off x="5013467" y="2667000"/>
            <a:ext cx="3657600" cy="402336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19050">
                <a:solidFill>
                  <a:srgbClr val="000000"/>
                </a:solidFill>
                <a:miter lim="800000"/>
                <a:headEnd/>
                <a:tailEnd/>
              </a14:hiddenLine>
            </a:ext>
          </a:extLst>
        </p:spPr>
      </p:pic>
      <p:pic>
        <p:nvPicPr>
          <p:cNvPr id="6" name="Picture 9" descr="bsa_logo"/>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86400" y="3167857"/>
            <a:ext cx="685593" cy="79454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 name="Freeform 8"/>
          <p:cNvSpPr>
            <a:spLocks/>
          </p:cNvSpPr>
          <p:nvPr/>
        </p:nvSpPr>
        <p:spPr bwMode="auto">
          <a:xfrm>
            <a:off x="5562600" y="3240088"/>
            <a:ext cx="3054350" cy="3236912"/>
          </a:xfrm>
          <a:custGeom>
            <a:avLst/>
            <a:gdLst>
              <a:gd name="T0" fmla="*/ 0 w 2505"/>
              <a:gd name="T1" fmla="*/ 2147483647 h 2411"/>
              <a:gd name="T2" fmla="*/ 2147483647 w 2505"/>
              <a:gd name="T3" fmla="*/ 2147483647 h 2411"/>
              <a:gd name="T4" fmla="*/ 2147483647 w 2505"/>
              <a:gd name="T5" fmla="*/ 2147483647 h 2411"/>
              <a:gd name="T6" fmla="*/ 2147483647 w 2505"/>
              <a:gd name="T7" fmla="*/ 2147483647 h 2411"/>
              <a:gd name="T8" fmla="*/ 2147483647 w 2505"/>
              <a:gd name="T9" fmla="*/ 2147483647 h 2411"/>
              <a:gd name="T10" fmla="*/ 2147483647 w 2505"/>
              <a:gd name="T11" fmla="*/ 2147483647 h 2411"/>
              <a:gd name="T12" fmla="*/ 2147483647 w 2505"/>
              <a:gd name="T13" fmla="*/ 2147483647 h 2411"/>
              <a:gd name="T14" fmla="*/ 2147483647 w 2505"/>
              <a:gd name="T15" fmla="*/ 2147483647 h 2411"/>
              <a:gd name="T16" fmla="*/ 2147483647 w 2505"/>
              <a:gd name="T17" fmla="*/ 2147483647 h 2411"/>
              <a:gd name="T18" fmla="*/ 2147483647 w 2505"/>
              <a:gd name="T19" fmla="*/ 2147483647 h 2411"/>
              <a:gd name="T20" fmla="*/ 2147483647 w 2505"/>
              <a:gd name="T21" fmla="*/ 0 h 2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05"/>
              <a:gd name="T34" fmla="*/ 0 h 2411"/>
              <a:gd name="T35" fmla="*/ 2505 w 2505"/>
              <a:gd name="T36" fmla="*/ 2411 h 2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05" h="2411">
                <a:moveTo>
                  <a:pt x="0" y="2411"/>
                </a:moveTo>
                <a:lnTo>
                  <a:pt x="234" y="2003"/>
                </a:lnTo>
                <a:lnTo>
                  <a:pt x="528" y="1937"/>
                </a:lnTo>
                <a:lnTo>
                  <a:pt x="750" y="1631"/>
                </a:lnTo>
                <a:lnTo>
                  <a:pt x="1050" y="1547"/>
                </a:lnTo>
                <a:lnTo>
                  <a:pt x="1253" y="1256"/>
                </a:lnTo>
                <a:lnTo>
                  <a:pt x="1489" y="1076"/>
                </a:lnTo>
                <a:lnTo>
                  <a:pt x="1849" y="844"/>
                </a:lnTo>
                <a:lnTo>
                  <a:pt x="1989" y="528"/>
                </a:lnTo>
                <a:lnTo>
                  <a:pt x="2229" y="384"/>
                </a:lnTo>
                <a:lnTo>
                  <a:pt x="2505" y="0"/>
                </a:lnTo>
              </a:path>
            </a:pathLst>
          </a:custGeom>
          <a:noFill/>
          <a:ln w="50800" cap="flat" cmpd="sng">
            <a:solidFill>
              <a:srgbClr val="FFFF00"/>
            </a:solidFill>
            <a:prstDash val="solid"/>
            <a:round/>
            <a:headEnd/>
            <a:tailEnd type="arrow" w="med" len="me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square" bIns="0">
            <a:spAutoFit/>
          </a:bodyPr>
          <a:lstStyle/>
          <a:p>
            <a:endParaRPr lang="en-US"/>
          </a:p>
        </p:txBody>
      </p:sp>
      <p:sp>
        <p:nvSpPr>
          <p:cNvPr id="8" name="Text Box 6"/>
          <p:cNvSpPr txBox="1">
            <a:spLocks noChangeArrowheads="1"/>
          </p:cNvSpPr>
          <p:nvPr/>
        </p:nvSpPr>
        <p:spPr bwMode="auto">
          <a:xfrm>
            <a:off x="6248400" y="5953036"/>
            <a:ext cx="2467342" cy="600164"/>
          </a:xfrm>
          <a:prstGeom prst="rect">
            <a:avLst/>
          </a:prstGeom>
          <a:noFill/>
          <a:ln w="9525">
            <a:noFill/>
            <a:miter lim="800000"/>
            <a:headEnd/>
            <a:tailEnd/>
          </a:ln>
          <a:effectLst/>
        </p:spPr>
        <p:txBody>
          <a:bodyPr wrap="none" bIns="0">
            <a:spAutoFit/>
          </a:bodyPr>
          <a:lstStyle/>
          <a:p>
            <a:pPr>
              <a:defRPr/>
            </a:pPr>
            <a:r>
              <a:rPr lang="en-US" dirty="0">
                <a:solidFill>
                  <a:srgbClr val="FFFF00"/>
                </a:solidFill>
                <a:effectLst>
                  <a:outerShdw blurRad="38100" dist="38100" dir="2700000" algn="tl">
                    <a:srgbClr val="000000">
                      <a:alpha val="43137"/>
                    </a:srgbClr>
                  </a:outerShdw>
                </a:effectLst>
                <a:latin typeface="Arial" charset="0"/>
              </a:rPr>
              <a:t>   Increasing visitation </a:t>
            </a:r>
          </a:p>
          <a:p>
            <a:pPr>
              <a:defRPr/>
            </a:pPr>
            <a:r>
              <a:rPr lang="en-US" dirty="0">
                <a:solidFill>
                  <a:srgbClr val="FFFF00"/>
                </a:solidFill>
                <a:effectLst>
                  <a:outerShdw blurRad="38100" dist="38100" dir="2700000" algn="tl">
                    <a:srgbClr val="000000">
                      <a:alpha val="43137"/>
                    </a:srgbClr>
                  </a:outerShdw>
                </a:effectLst>
                <a:latin typeface="Arial" charset="0"/>
              </a:rPr>
              <a:t>= Increasing impacts?</a:t>
            </a:r>
          </a:p>
        </p:txBody>
      </p:sp>
      <p:pic>
        <p:nvPicPr>
          <p:cNvPr id="10" name="Picture 9"/>
          <p:cNvPicPr/>
          <p:nvPr/>
        </p:nvPicPr>
        <p:blipFill>
          <a:blip r:embed="rId5"/>
          <a:srcRect/>
          <a:stretch>
            <a:fillRect/>
          </a:stretch>
        </p:blipFill>
        <p:spPr bwMode="auto">
          <a:xfrm>
            <a:off x="7086600" y="228600"/>
            <a:ext cx="1571906" cy="1597307"/>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1210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30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utoUpdateAnimBg="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4000" dirty="0" smtClean="0"/>
              <a:t>Our Role</a:t>
            </a:r>
            <a:endParaRPr lang="en-US" sz="4000" dirty="0"/>
          </a:p>
        </p:txBody>
      </p:sp>
      <p:sp>
        <p:nvSpPr>
          <p:cNvPr id="37891" name="Rectangle 3"/>
          <p:cNvSpPr>
            <a:spLocks noGrp="1" noChangeArrowheads="1"/>
          </p:cNvSpPr>
          <p:nvPr>
            <p:ph type="body" idx="1"/>
          </p:nvPr>
        </p:nvSpPr>
        <p:spPr>
          <a:xfrm>
            <a:off x="1574300" y="1676400"/>
            <a:ext cx="6781800" cy="4648200"/>
          </a:xfrm>
        </p:spPr>
        <p:txBody>
          <a:bodyPr>
            <a:normAutofit fontScale="92500" lnSpcReduction="10000"/>
          </a:bodyPr>
          <a:lstStyle/>
          <a:p>
            <a:r>
              <a:rPr lang="en-US" sz="2800" dirty="0" smtClean="0"/>
              <a:t>The OA </a:t>
            </a:r>
            <a:r>
              <a:rPr lang="en-US" sz="2800" dirty="0" smtClean="0"/>
              <a:t>should be setting the example in Outdoor Ethics and Environmental Stewardship</a:t>
            </a:r>
          </a:p>
          <a:p>
            <a:endParaRPr lang="en-US" sz="2800" dirty="0"/>
          </a:p>
          <a:p>
            <a:r>
              <a:rPr lang="en-US" sz="2800" dirty="0" smtClean="0"/>
              <a:t>OA Members</a:t>
            </a:r>
            <a:r>
              <a:rPr lang="en-US" sz="2800" dirty="0" smtClean="0"/>
              <a:t> should </a:t>
            </a:r>
            <a:r>
              <a:rPr lang="en-US" sz="2800" dirty="0" smtClean="0"/>
              <a:t>be Outdoor Ethics Guides.</a:t>
            </a:r>
          </a:p>
          <a:p>
            <a:endParaRPr lang="en-US" sz="2800" dirty="0" smtClean="0"/>
          </a:p>
          <a:p>
            <a:r>
              <a:rPr lang="en-US" sz="2800" dirty="0" smtClean="0"/>
              <a:t>The OA </a:t>
            </a:r>
            <a:r>
              <a:rPr lang="en-US" sz="2800" dirty="0"/>
              <a:t>s</a:t>
            </a:r>
            <a:r>
              <a:rPr lang="en-US" sz="2800" dirty="0" smtClean="0"/>
              <a:t>hould </a:t>
            </a:r>
            <a:r>
              <a:rPr lang="en-US" sz="2800" dirty="0" smtClean="0"/>
              <a:t>bring the Outdoor Ethics message and training to</a:t>
            </a:r>
            <a:r>
              <a:rPr lang="en-US" sz="2800" dirty="0" smtClean="0"/>
              <a:t> our units, our summer </a:t>
            </a:r>
            <a:r>
              <a:rPr lang="en-US" sz="2800" dirty="0" smtClean="0"/>
              <a:t>c</a:t>
            </a:r>
            <a:r>
              <a:rPr lang="en-US" sz="2800" dirty="0" smtClean="0"/>
              <a:t>amps</a:t>
            </a:r>
            <a:r>
              <a:rPr lang="en-US" sz="2800" dirty="0" smtClean="0"/>
              <a:t> and practiced wherever we camp.</a:t>
            </a:r>
            <a:endParaRPr lang="en-US" sz="2800" dirty="0"/>
          </a:p>
        </p:txBody>
      </p:sp>
      <p:pic>
        <p:nvPicPr>
          <p:cNvPr id="6" name="Picture 1" descr="C:\Users\Bill\Desktop\OEGuide120.gif"/>
          <p:cNvPicPr>
            <a:picLocks noChangeAspect="1" noChangeArrowheads="1"/>
          </p:cNvPicPr>
          <p:nvPr/>
        </p:nvPicPr>
        <p:blipFill>
          <a:blip r:embed="rId2" cstate="print"/>
          <a:srcRect/>
          <a:stretch>
            <a:fillRect/>
          </a:stretch>
        </p:blipFill>
        <p:spPr bwMode="auto">
          <a:xfrm>
            <a:off x="152400" y="3200400"/>
            <a:ext cx="1371600" cy="1371600"/>
          </a:xfrm>
          <a:prstGeom prst="rect">
            <a:avLst/>
          </a:prstGeom>
          <a:noFill/>
        </p:spPr>
      </p:pic>
      <p:pic>
        <p:nvPicPr>
          <p:cNvPr id="7" name="Picture 6"/>
          <p:cNvPicPr/>
          <p:nvPr/>
        </p:nvPicPr>
        <p:blipFill>
          <a:blip r:embed="rId3"/>
          <a:srcRect/>
          <a:stretch>
            <a:fillRect/>
          </a:stretch>
        </p:blipFill>
        <p:spPr bwMode="auto">
          <a:xfrm>
            <a:off x="7391400" y="152400"/>
            <a:ext cx="1571906" cy="15973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428128"/>
            <a:ext cx="8229600" cy="1143000"/>
          </a:xfrm>
        </p:spPr>
        <p:txBody>
          <a:bodyPr>
            <a:normAutofit/>
          </a:bodyPr>
          <a:lstStyle/>
          <a:p>
            <a:r>
              <a:rPr lang="en-US" dirty="0" smtClean="0"/>
              <a:t>What Can We Do?</a:t>
            </a:r>
            <a:endParaRPr lang="en-US" dirty="0"/>
          </a:p>
        </p:txBody>
      </p:sp>
      <p:sp>
        <p:nvSpPr>
          <p:cNvPr id="58371" name="Rectangle 3"/>
          <p:cNvSpPr>
            <a:spLocks noGrp="1" noChangeArrowheads="1"/>
          </p:cNvSpPr>
          <p:nvPr>
            <p:ph type="body" idx="1"/>
          </p:nvPr>
        </p:nvSpPr>
        <p:spPr>
          <a:xfrm>
            <a:off x="685800" y="1524000"/>
            <a:ext cx="8001000" cy="4800600"/>
          </a:xfrm>
        </p:spPr>
        <p:txBody>
          <a:bodyPr/>
          <a:lstStyle/>
          <a:p>
            <a:pPr>
              <a:lnSpc>
                <a:spcPct val="90000"/>
              </a:lnSpc>
            </a:pPr>
            <a:r>
              <a:rPr lang="en-US" sz="2800" dirty="0" smtClean="0"/>
              <a:t>Learn More about Outdoor Ethics!</a:t>
            </a:r>
          </a:p>
          <a:p>
            <a:pPr>
              <a:lnSpc>
                <a:spcPct val="90000"/>
              </a:lnSpc>
            </a:pPr>
            <a:r>
              <a:rPr lang="en-US" sz="2800" dirty="0" smtClean="0"/>
              <a:t>Train OA Members in Leave No Trace and Tread Lightly </a:t>
            </a:r>
          </a:p>
          <a:p>
            <a:pPr>
              <a:lnSpc>
                <a:spcPct val="90000"/>
              </a:lnSpc>
            </a:pPr>
            <a:r>
              <a:rPr lang="en-US" sz="2800" dirty="0" smtClean="0"/>
              <a:t>Promote Outdoor Ethics Awareness</a:t>
            </a:r>
            <a:endParaRPr lang="en-US" sz="2800" dirty="0"/>
          </a:p>
          <a:p>
            <a:pPr lvl="1">
              <a:lnSpc>
                <a:spcPct val="90000"/>
              </a:lnSpc>
            </a:pPr>
            <a:r>
              <a:rPr lang="en-US" dirty="0" smtClean="0"/>
              <a:t>Roundtables</a:t>
            </a:r>
            <a:r>
              <a:rPr lang="en-US" dirty="0"/>
              <a:t>, </a:t>
            </a:r>
            <a:r>
              <a:rPr lang="en-US" dirty="0" err="1"/>
              <a:t>camporees</a:t>
            </a:r>
            <a:r>
              <a:rPr lang="en-US" dirty="0"/>
              <a:t>, etc.</a:t>
            </a:r>
            <a:endParaRPr lang="en-US" dirty="0" smtClean="0"/>
          </a:p>
          <a:p>
            <a:pPr>
              <a:lnSpc>
                <a:spcPct val="90000"/>
              </a:lnSpc>
            </a:pPr>
            <a:r>
              <a:rPr lang="en-US" sz="2800" dirty="0" smtClean="0"/>
              <a:t>Provide Outdoor Ethics Training </a:t>
            </a:r>
            <a:r>
              <a:rPr lang="en-US" sz="2800" dirty="0"/>
              <a:t>to </a:t>
            </a:r>
            <a:r>
              <a:rPr lang="en-US" sz="2800" dirty="0" smtClean="0"/>
              <a:t>Units</a:t>
            </a:r>
          </a:p>
          <a:p>
            <a:pPr>
              <a:lnSpc>
                <a:spcPct val="90000"/>
              </a:lnSpc>
            </a:pPr>
            <a:r>
              <a:rPr lang="en-US" sz="2800" dirty="0" smtClean="0"/>
              <a:t>Encourage Conservation  &amp; Outdoor Ethics Awards</a:t>
            </a:r>
          </a:p>
          <a:p>
            <a:pPr>
              <a:lnSpc>
                <a:spcPct val="90000"/>
              </a:lnSpc>
            </a:pPr>
            <a:r>
              <a:rPr lang="en-US" sz="2800" dirty="0" smtClean="0"/>
              <a:t>Support the Outdoor Ethics Programs at Summer Camp</a:t>
            </a:r>
          </a:p>
          <a:p>
            <a:pPr>
              <a:lnSpc>
                <a:spcPct val="90000"/>
              </a:lnSpc>
            </a:pPr>
            <a:r>
              <a:rPr lang="en-US" sz="2800" dirty="0" smtClean="0"/>
              <a:t>What Else?</a:t>
            </a:r>
            <a:endParaRPr lang="en-US" sz="2800" dirty="0"/>
          </a:p>
        </p:txBody>
      </p:sp>
      <p:pic>
        <p:nvPicPr>
          <p:cNvPr id="6" name="Picture 5"/>
          <p:cNvPicPr/>
          <p:nvPr/>
        </p:nvPicPr>
        <p:blipFill>
          <a:blip r:embed="rId2"/>
          <a:srcRect/>
          <a:stretch>
            <a:fillRect/>
          </a:stretch>
        </p:blipFill>
        <p:spPr bwMode="auto">
          <a:xfrm>
            <a:off x="7391400" y="228601"/>
            <a:ext cx="14478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6248400" cy="1143000"/>
          </a:xfrm>
        </p:spPr>
        <p:txBody>
          <a:bodyPr>
            <a:normAutofit/>
          </a:bodyPr>
          <a:lstStyle/>
          <a:p>
            <a:r>
              <a:rPr lang="en-US" dirty="0"/>
              <a:t>References and Resources</a:t>
            </a:r>
          </a:p>
        </p:txBody>
      </p:sp>
      <p:sp>
        <p:nvSpPr>
          <p:cNvPr id="4" name="Content Placeholder 3"/>
          <p:cNvSpPr>
            <a:spLocks noGrp="1"/>
          </p:cNvSpPr>
          <p:nvPr>
            <p:ph idx="1"/>
          </p:nvPr>
        </p:nvSpPr>
        <p:spPr>
          <a:xfrm>
            <a:off x="457200" y="1622588"/>
            <a:ext cx="8229600" cy="5135563"/>
          </a:xfrm>
        </p:spPr>
        <p:txBody>
          <a:bodyPr>
            <a:noAutofit/>
          </a:bodyPr>
          <a:lstStyle/>
          <a:p>
            <a:pPr marL="0" indent="0">
              <a:buNone/>
            </a:pPr>
            <a:r>
              <a:rPr lang="en-US" sz="1600" dirty="0"/>
              <a:t>Publications:</a:t>
            </a:r>
          </a:p>
          <a:p>
            <a:r>
              <a:rPr lang="en-US" sz="1200" i="1" dirty="0"/>
              <a:t>101 Ways to Teach Leave No Trace</a:t>
            </a:r>
            <a:r>
              <a:rPr lang="en-US" sz="1200" dirty="0"/>
              <a:t> (www.lnt.org)</a:t>
            </a:r>
          </a:p>
          <a:p>
            <a:r>
              <a:rPr lang="en-US" sz="1200" dirty="0"/>
              <a:t>Leave No Trace “PEAK Packs” (</a:t>
            </a:r>
            <a:r>
              <a:rPr lang="en-US" sz="1200" dirty="0">
                <a:hlinkClick r:id="rId3"/>
              </a:rPr>
              <a:t>www.lnt.org</a:t>
            </a:r>
            <a:r>
              <a:rPr lang="en-US" sz="1200" dirty="0"/>
              <a:t>)</a:t>
            </a:r>
          </a:p>
          <a:p>
            <a:r>
              <a:rPr lang="en-US" sz="1200" i="1" dirty="0"/>
              <a:t>Leave No Trace in the Outdoors </a:t>
            </a:r>
            <a:r>
              <a:rPr lang="en-US" sz="1200" dirty="0"/>
              <a:t>by Jeff Marion (www.lnt.org)</a:t>
            </a:r>
          </a:p>
          <a:p>
            <a:r>
              <a:rPr lang="en-US" sz="1200" dirty="0"/>
              <a:t>Quotes from various Boys’ Life magazine articles (http://boyslife.org/)</a:t>
            </a:r>
          </a:p>
          <a:p>
            <a:r>
              <a:rPr lang="en-US" sz="1200" dirty="0"/>
              <a:t>TREAD Lightly video series (www.treadlightly.org)</a:t>
            </a:r>
          </a:p>
          <a:p>
            <a:r>
              <a:rPr lang="en-US" sz="1200" i="1" dirty="0"/>
              <a:t>Sand County Almanac </a:t>
            </a:r>
            <a:r>
              <a:rPr lang="en-US" sz="1200" dirty="0"/>
              <a:t>by Aldo Leopold (</a:t>
            </a:r>
            <a:r>
              <a:rPr lang="en-US" sz="1200" dirty="0">
                <a:hlinkClick r:id="rId3"/>
              </a:rPr>
              <a:t>www.lnt.org</a:t>
            </a:r>
            <a:r>
              <a:rPr lang="en-US" sz="1200" dirty="0"/>
              <a:t>)</a:t>
            </a:r>
          </a:p>
          <a:p>
            <a:r>
              <a:rPr lang="en-US" sz="1200" i="1" dirty="0"/>
              <a:t>Soft Paths </a:t>
            </a:r>
            <a:r>
              <a:rPr lang="en-US" sz="1200" dirty="0"/>
              <a:t>(www.lnt.org)</a:t>
            </a:r>
          </a:p>
          <a:p>
            <a:r>
              <a:rPr lang="en-US" sz="1200" dirty="0"/>
              <a:t>Leave No Trace pamphlet Series (www.lnt.org)</a:t>
            </a:r>
          </a:p>
          <a:p>
            <a:r>
              <a:rPr lang="en-US" sz="1200" dirty="0"/>
              <a:t>TREAD Lightly! pamphlet Series (www.treadlightly.org)</a:t>
            </a:r>
          </a:p>
          <a:p>
            <a:r>
              <a:rPr lang="en-US" sz="1200" dirty="0"/>
              <a:t>National Parks LNT DVD (</a:t>
            </a:r>
            <a:r>
              <a:rPr lang="en-US" sz="1200" dirty="0">
                <a:hlinkClick r:id="rId4"/>
              </a:rPr>
              <a:t>www.nps.gov</a:t>
            </a:r>
            <a:r>
              <a:rPr lang="en-US" sz="1200" dirty="0" smtClean="0"/>
              <a:t>)</a:t>
            </a:r>
          </a:p>
          <a:p>
            <a:r>
              <a:rPr lang="en-US" sz="1200" dirty="0" smtClean="0"/>
              <a:t>OE Guide Handbook (http://</a:t>
            </a:r>
            <a:r>
              <a:rPr lang="en-US" sz="1200" dirty="0" err="1" smtClean="0"/>
              <a:t>www.scouting.org/Home/OutdoorEthicsGuide.aspx</a:t>
            </a:r>
            <a:r>
              <a:rPr lang="en-US" sz="1200" dirty="0" smtClean="0"/>
              <a:t>)</a:t>
            </a:r>
          </a:p>
          <a:p>
            <a:endParaRPr lang="en-US" sz="1200" dirty="0"/>
          </a:p>
          <a:p>
            <a:pPr marL="0" indent="0">
              <a:buNone/>
            </a:pPr>
            <a:r>
              <a:rPr lang="en-US" sz="1600" dirty="0"/>
              <a:t>Web sites:</a:t>
            </a:r>
          </a:p>
          <a:p>
            <a:r>
              <a:rPr lang="en-US" sz="1200" dirty="0"/>
              <a:t>LNT.org - The Leave No Trace Center for Outdoor Ethics</a:t>
            </a:r>
          </a:p>
          <a:p>
            <a:r>
              <a:rPr lang="en-US" sz="1200" dirty="0"/>
              <a:t>treadlightly.org - Tread Lightly!</a:t>
            </a:r>
          </a:p>
          <a:p>
            <a:r>
              <a:rPr lang="en-US" sz="1200" dirty="0"/>
              <a:t>www.aldoleopold.org - The Aldo Leopold Foundation</a:t>
            </a:r>
          </a:p>
          <a:p>
            <a:r>
              <a:rPr lang="en-US" sz="1200" dirty="0">
                <a:hlinkClick r:id="rId5"/>
              </a:rPr>
              <a:t>http://www.outdoorethics-bsa.org/</a:t>
            </a:r>
            <a:r>
              <a:rPr lang="en-US" sz="1200" dirty="0"/>
              <a:t> -</a:t>
            </a:r>
            <a:r>
              <a:rPr lang="en-US" sz="1200" dirty="0" smtClean="0"/>
              <a:t> BSA Outdoor </a:t>
            </a:r>
            <a:r>
              <a:rPr lang="en-US" sz="1200" dirty="0"/>
              <a:t>Ethics </a:t>
            </a:r>
            <a:r>
              <a:rPr lang="en-US" sz="1200" dirty="0" smtClean="0"/>
              <a:t>Program</a:t>
            </a:r>
          </a:p>
          <a:p>
            <a:r>
              <a:rPr lang="en-US" sz="1200" dirty="0" smtClean="0">
                <a:hlinkClick r:id="rId6"/>
              </a:rPr>
              <a:t>https://www.scouting.org/outdoor-programs/outdoor-ethics</a:t>
            </a:r>
            <a:r>
              <a:rPr lang="en-US" sz="1200" dirty="0" smtClean="0"/>
              <a:t> -National </a:t>
            </a:r>
            <a:r>
              <a:rPr lang="en-US" sz="1200" dirty="0"/>
              <a:t>site for BSA Outdoor Ethics</a:t>
            </a:r>
          </a:p>
          <a:p>
            <a:r>
              <a:rPr lang="en-US" sz="1200" dirty="0"/>
              <a:t>http://tlkids.org – TREAD for kids</a:t>
            </a:r>
          </a:p>
          <a:p>
            <a:r>
              <a:rPr lang="en-US" sz="1200" dirty="0"/>
              <a:t>lnt.org/teach/peak – Leave No Trace for kids</a:t>
            </a:r>
            <a:endParaRPr lang="en-US" sz="1200" dirty="0" smtClean="0"/>
          </a:p>
          <a:p>
            <a:r>
              <a:rPr lang="en-US" sz="1200" dirty="0" err="1" smtClean="0"/>
              <a:t>https://www.scouting.org/outdoor-programs/outdoor-ethics/awards/-</a:t>
            </a:r>
            <a:r>
              <a:rPr lang="en-US" sz="1200" dirty="0" smtClean="0"/>
              <a:t> </a:t>
            </a:r>
            <a:r>
              <a:rPr lang="en-US" sz="1200" dirty="0"/>
              <a:t>BSA Outdoor Ethics Awards</a:t>
            </a:r>
          </a:p>
          <a:p>
            <a:endParaRPr lang="en-US" sz="1200" dirty="0"/>
          </a:p>
        </p:txBody>
      </p:sp>
      <p:pic>
        <p:nvPicPr>
          <p:cNvPr id="5" name="Picture 4"/>
          <p:cNvPicPr>
            <a:picLocks noChangeAspect="1"/>
          </p:cNvPicPr>
          <p:nvPr/>
        </p:nvPicPr>
        <p:blipFill>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0800" y="1066800"/>
            <a:ext cx="2540203" cy="3290419"/>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622194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id="{9008B903-75F7-43CA-A105-7FF9871EE8DE}"/>
              </a:ext>
            </a:extLst>
          </p:cNvPr>
          <p:cNvSpPr>
            <a:spLocks noGrp="1"/>
          </p:cNvSpPr>
          <p:nvPr>
            <p:ph type="title"/>
          </p:nvPr>
        </p:nvSpPr>
        <p:spPr/>
        <p:txBody>
          <a:bodyPr/>
          <a:lstStyle/>
          <a:p>
            <a:r>
              <a:rPr lang="en-US" dirty="0" smtClean="0"/>
              <a:t>Questions?</a:t>
            </a:r>
            <a:endParaRPr lang="en-US" dirty="0"/>
          </a:p>
        </p:txBody>
      </p:sp>
      <p:sp>
        <p:nvSpPr>
          <p:cNvPr id="3" name="Content Placeholder 2">
            <a:extLst>
              <a:ext uri="{FF2B5EF4-FFF2-40B4-BE49-F238E27FC236}">
                <a16:creation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id="{CCB382F9-85A7-46F8-A44C-1DC213EB8406}"/>
              </a:ext>
            </a:extLst>
          </p:cNvPr>
          <p:cNvSpPr>
            <a:spLocks noGrp="1"/>
          </p:cNvSpPr>
          <p:nvPr>
            <p:ph idx="1"/>
          </p:nvPr>
        </p:nvSpPr>
        <p:spPr>
          <a:xfrm>
            <a:off x="457200" y="1600200"/>
            <a:ext cx="8229600" cy="4876799"/>
          </a:xfrm>
        </p:spPr>
        <p:txBody>
          <a:bodyPr>
            <a:normAutofit fontScale="92500"/>
          </a:bodyPr>
          <a:lstStyle/>
          <a:p>
            <a:pPr marL="0" indent="0">
              <a:buNone/>
            </a:pPr>
            <a:endParaRPr lang="en-US" dirty="0" smtClean="0"/>
          </a:p>
          <a:p>
            <a:pPr marL="0" indent="0">
              <a:buNone/>
            </a:pPr>
            <a:r>
              <a:rPr lang="en-US" dirty="0" smtClean="0"/>
              <a:t>			</a:t>
            </a:r>
            <a:endParaRPr lang="en-US" sz="4000" dirty="0" smtClean="0"/>
          </a:p>
          <a:p>
            <a:pPr marL="0" indent="0">
              <a:buNone/>
            </a:pPr>
            <a:endParaRPr lang="en-US" sz="4000" dirty="0" smtClean="0"/>
          </a:p>
          <a:p>
            <a:pPr marL="0" indent="0">
              <a:buNone/>
            </a:pPr>
            <a:endParaRPr lang="en-US" sz="4000" dirty="0" smtClean="0"/>
          </a:p>
          <a:p>
            <a:pPr marL="0" indent="0">
              <a:buNone/>
            </a:pPr>
            <a:endParaRPr lang="en-US" sz="4000" dirty="0" smtClean="0"/>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r>
              <a:rPr lang="en-US" sz="2000" dirty="0" smtClean="0"/>
              <a:t>				</a:t>
            </a:r>
            <a:r>
              <a:rPr lang="en-US" sz="2400" dirty="0" smtClean="0"/>
              <a:t>With thanks to Bob </a:t>
            </a:r>
            <a:r>
              <a:rPr lang="en-US" sz="2400" dirty="0" err="1" smtClean="0"/>
              <a:t>Sirhal</a:t>
            </a:r>
            <a:r>
              <a:rPr lang="en-US" sz="2400" dirty="0" smtClean="0"/>
              <a:t> and Bill Nay</a:t>
            </a:r>
          </a:p>
        </p:txBody>
      </p:sp>
      <p:pic>
        <p:nvPicPr>
          <p:cNvPr id="6" name="Picture 5"/>
          <p:cNvPicPr>
            <a:picLocks noChangeAspect="1"/>
          </p:cNvPicPr>
          <p:nvPr/>
        </p:nvPicPr>
        <p:blipFill>
          <a:blip r:embed="rId3"/>
          <a:stretch>
            <a:fillRect/>
          </a:stretch>
        </p:blipFill>
        <p:spPr>
          <a:xfrm>
            <a:off x="838200" y="4191000"/>
            <a:ext cx="1524000" cy="1524000"/>
          </a:xfrm>
          <a:prstGeom prst="rect">
            <a:avLst/>
          </a:prstGeom>
        </p:spPr>
      </p:pic>
      <p:pic>
        <p:nvPicPr>
          <p:cNvPr id="7" name="Picture 6"/>
          <p:cNvPicPr>
            <a:picLocks noChangeAspect="1"/>
          </p:cNvPicPr>
          <p:nvPr/>
        </p:nvPicPr>
        <p:blipFill>
          <a:blip r:embed="rId4"/>
          <a:stretch>
            <a:fillRect/>
          </a:stretch>
        </p:blipFill>
        <p:spPr>
          <a:xfrm>
            <a:off x="3352800" y="4267200"/>
            <a:ext cx="2057400" cy="1295400"/>
          </a:xfrm>
          <a:prstGeom prst="rect">
            <a:avLst/>
          </a:prstGeom>
        </p:spPr>
      </p:pic>
      <p:pic>
        <p:nvPicPr>
          <p:cNvPr id="8" name="Picture 7"/>
          <p:cNvPicPr/>
          <p:nvPr/>
        </p:nvPicPr>
        <p:blipFill>
          <a:blip r:embed="rId5"/>
          <a:srcRect/>
          <a:stretch>
            <a:fillRect/>
          </a:stretch>
        </p:blipFill>
        <p:spPr bwMode="auto">
          <a:xfrm>
            <a:off x="7391400" y="228600"/>
            <a:ext cx="1571906" cy="1597307"/>
          </a:xfrm>
          <a:prstGeom prst="rect">
            <a:avLst/>
          </a:prstGeom>
          <a:noFill/>
          <a:ln w="9525">
            <a:noFill/>
            <a:miter lim="800000"/>
            <a:headEnd/>
            <a:tailEnd/>
          </a:ln>
        </p:spPr>
      </p:pic>
      <p:pic>
        <p:nvPicPr>
          <p:cNvPr id="11" name="Picture 10"/>
          <p:cNvPicPr>
            <a:picLocks noChangeAspect="1"/>
          </p:cNvPicPr>
          <p:nvPr/>
        </p:nvPicPr>
        <p:blipFill>
          <a:blip r:embed="rId6"/>
          <a:stretch>
            <a:fillRect/>
          </a:stretch>
        </p:blipFill>
        <p:spPr>
          <a:xfrm>
            <a:off x="5867400" y="4343400"/>
            <a:ext cx="2768600" cy="1066800"/>
          </a:xfrm>
          <a:prstGeom prst="rect">
            <a:avLst/>
          </a:prstGeom>
        </p:spPr>
      </p:pic>
      <p:pic>
        <p:nvPicPr>
          <p:cNvPr id="9" name="Picture 8"/>
          <p:cNvPicPr>
            <a:picLocks noChangeAspect="1"/>
          </p:cNvPicPr>
          <p:nvPr/>
        </p:nvPicPr>
        <p:blipFill>
          <a:blip r:embed="rId7"/>
          <a:stretch>
            <a:fillRect/>
          </a:stretch>
        </p:blipFill>
        <p:spPr>
          <a:xfrm>
            <a:off x="2130300" y="2009164"/>
            <a:ext cx="5143500" cy="15748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148439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lstStyle/>
          <a:p>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pPr>
              <a:buNone/>
            </a:pPr>
            <a:endParaRPr lang="en-US" dirty="0" smtClean="0"/>
          </a:p>
          <a:p>
            <a:pPr>
              <a:buNone/>
            </a:pPr>
            <a:r>
              <a:rPr lang="en-US" dirty="0" smtClean="0"/>
              <a:t>				</a:t>
            </a:r>
            <a:r>
              <a:rPr lang="en-US" sz="4706" dirty="0" smtClean="0"/>
              <a:t>Thank You</a:t>
            </a:r>
          </a:p>
          <a:p>
            <a:pPr>
              <a:buNone/>
            </a:pPr>
            <a:endParaRPr lang="en-US" dirty="0" smtClean="0"/>
          </a:p>
          <a:p>
            <a:pPr>
              <a:buNone/>
            </a:pPr>
            <a:r>
              <a:rPr lang="en-US" dirty="0" smtClean="0"/>
              <a:t>For more Information, contact:</a:t>
            </a:r>
          </a:p>
          <a:p>
            <a:pPr>
              <a:buNone/>
            </a:pPr>
            <a:endParaRPr lang="en-US" dirty="0" smtClean="0"/>
          </a:p>
          <a:p>
            <a:pPr>
              <a:buNone/>
            </a:pPr>
            <a:r>
              <a:rPr lang="en-US" sz="3765" dirty="0" smtClean="0"/>
              <a:t>Marshall Berger</a:t>
            </a:r>
          </a:p>
          <a:p>
            <a:pPr>
              <a:buNone/>
            </a:pPr>
            <a:r>
              <a:rPr lang="en-US" sz="3765" dirty="0" err="1" smtClean="0"/>
              <a:t>Tschitani</a:t>
            </a:r>
            <a:r>
              <a:rPr lang="en-US" sz="3765" dirty="0" smtClean="0"/>
              <a:t> Lodge/ Connecticut Rivers Council</a:t>
            </a:r>
          </a:p>
          <a:p>
            <a:pPr>
              <a:buNone/>
            </a:pPr>
            <a:r>
              <a:rPr lang="en-US" sz="3765" dirty="0" smtClean="0"/>
              <a:t>Northeast Region Outdoor Ethics Coordinator</a:t>
            </a:r>
          </a:p>
          <a:p>
            <a:pPr>
              <a:buNone/>
            </a:pPr>
            <a:r>
              <a:rPr lang="en-US" sz="3765" dirty="0" smtClean="0">
                <a:hlinkClick r:id="rId2"/>
              </a:rPr>
              <a:t>Srteleman@gmail.com</a:t>
            </a:r>
            <a:endParaRPr lang="en-US" sz="3765" dirty="0" smtClean="0"/>
          </a:p>
          <a:p>
            <a:pPr>
              <a:buNone/>
            </a:pPr>
            <a:endParaRPr lang="en-US" dirty="0" smtClean="0"/>
          </a:p>
          <a:p>
            <a:pPr>
              <a:buNone/>
            </a:pPr>
            <a:r>
              <a:rPr lang="en-US" dirty="0" smtClean="0"/>
              <a:t>								7/31/18</a:t>
            </a:r>
          </a:p>
        </p:txBody>
      </p:sp>
      <p:pic>
        <p:nvPicPr>
          <p:cNvPr id="4" name="Picture 3"/>
          <p:cNvPicPr/>
          <p:nvPr/>
        </p:nvPicPr>
        <p:blipFill>
          <a:blip r:embed="rId3"/>
          <a:srcRect/>
          <a:stretch>
            <a:fillRect/>
          </a:stretch>
        </p:blipFill>
        <p:spPr bwMode="auto">
          <a:xfrm>
            <a:off x="7315200" y="152401"/>
            <a:ext cx="1447800" cy="1447800"/>
          </a:xfrm>
          <a:prstGeom prst="rect">
            <a:avLst/>
          </a:prstGeom>
          <a:noFill/>
          <a:ln w="9525">
            <a:noFill/>
            <a:miter lim="800000"/>
            <a:headEnd/>
            <a:tailEnd/>
          </a:ln>
        </p:spPr>
      </p:pic>
      <p:pic>
        <p:nvPicPr>
          <p:cNvPr id="5" name="P 1"/>
          <p:cNvPicPr/>
          <p:nvPr/>
        </p:nvPicPr>
        <p:blipFill>
          <a:blip r:embed="rId4"/>
          <a:stretch>
            <a:fillRect/>
          </a:stretch>
        </p:blipFill>
        <p:spPr>
          <a:xfrm>
            <a:off x="2057400" y="304800"/>
            <a:ext cx="4724400" cy="1371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Footprint</a:t>
            </a:r>
          </a:p>
        </p:txBody>
      </p:sp>
      <p:pic>
        <p:nvPicPr>
          <p:cNvPr id="4" name="Picture 3"/>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76400" y="1600200"/>
            <a:ext cx="5230677" cy="4114799"/>
          </a:xfrm>
          <a:prstGeom prst="rect">
            <a:avLst/>
          </a:prstGeom>
        </p:spPr>
      </p:pic>
      <p:pic>
        <p:nvPicPr>
          <p:cNvPr id="5" name="Picture 4"/>
          <p:cNvPicPr/>
          <p:nvPr/>
        </p:nvPicPr>
        <p:blipFill>
          <a:blip r:embed="rId4"/>
          <a:srcRect/>
          <a:stretch>
            <a:fillRect/>
          </a:stretch>
        </p:blipFill>
        <p:spPr bwMode="auto">
          <a:xfrm>
            <a:off x="7315200" y="152400"/>
            <a:ext cx="1571906" cy="1597307"/>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90603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685800"/>
            <a:ext cx="7772400" cy="5410200"/>
          </a:xfrm>
        </p:spPr>
        <p:txBody>
          <a:bodyPr/>
          <a:lstStyle/>
          <a:p>
            <a:r>
              <a:rPr lang="en-US" sz="1200">
                <a:latin typeface="Impact" pitchFamily="34" charset="0"/>
              </a:rPr>
              <a:t>IMPACTS</a:t>
            </a:r>
            <a:r>
              <a:rPr lang="en-US" sz="8000">
                <a:latin typeface="Impact" pitchFamily="34" charset="0"/>
              </a:rPr>
              <a:t/>
            </a:r>
            <a:br>
              <a:rPr lang="en-US" sz="8000">
                <a:latin typeface="Impact" pitchFamily="34" charset="0"/>
              </a:rPr>
            </a:br>
            <a:r>
              <a:rPr lang="en-US" sz="2400">
                <a:latin typeface="Impact" pitchFamily="34" charset="0"/>
              </a:rPr>
              <a:t>IMPACTS</a:t>
            </a:r>
            <a:r>
              <a:rPr lang="en-US" sz="8000">
                <a:latin typeface="Impact" pitchFamily="34" charset="0"/>
              </a:rPr>
              <a:t> </a:t>
            </a:r>
            <a:br>
              <a:rPr lang="en-US" sz="8000">
                <a:latin typeface="Impact" pitchFamily="34" charset="0"/>
              </a:rPr>
            </a:br>
            <a:r>
              <a:rPr lang="en-US" sz="4800">
                <a:latin typeface="Impact" pitchFamily="34" charset="0"/>
              </a:rPr>
              <a:t>IMPACTS</a:t>
            </a:r>
            <a:r>
              <a:rPr lang="en-US" sz="8000">
                <a:latin typeface="Impact" pitchFamily="34" charset="0"/>
              </a:rPr>
              <a:t> </a:t>
            </a:r>
            <a:br>
              <a:rPr lang="en-US" sz="8000">
                <a:latin typeface="Impact" pitchFamily="34" charset="0"/>
              </a:rPr>
            </a:br>
            <a:r>
              <a:rPr lang="en-US" sz="7200">
                <a:latin typeface="Impact" pitchFamily="34" charset="0"/>
              </a:rPr>
              <a:t>IMPACTS</a:t>
            </a:r>
            <a:r>
              <a:rPr lang="en-US" sz="8000">
                <a:latin typeface="Impact" pitchFamily="34" charset="0"/>
              </a:rPr>
              <a:t> </a:t>
            </a:r>
            <a:br>
              <a:rPr lang="en-US" sz="8000">
                <a:latin typeface="Impact" pitchFamily="34" charset="0"/>
              </a:rPr>
            </a:br>
            <a:r>
              <a:rPr lang="en-US" sz="9600">
                <a:latin typeface="Impact" pitchFamily="34" charset="0"/>
              </a:rPr>
              <a:t>IMPACTS</a:t>
            </a:r>
          </a:p>
        </p:txBody>
      </p:sp>
      <p:pic>
        <p:nvPicPr>
          <p:cNvPr id="3" name="Picture 2"/>
          <p:cNvPicPr/>
          <p:nvPr/>
        </p:nvPicPr>
        <p:blipFill>
          <a:blip r:embed="rId2"/>
          <a:srcRect/>
          <a:stretch>
            <a:fillRect/>
          </a:stretch>
        </p:blipFill>
        <p:spPr bwMode="auto">
          <a:xfrm>
            <a:off x="7154772" y="518938"/>
            <a:ext cx="1571906" cy="1597307"/>
          </a:xfrm>
          <a:prstGeom prst="rect">
            <a:avLst/>
          </a:prstGeom>
          <a:noFill/>
          <a:ln w="9525">
            <a:noFill/>
            <a:miter lim="800000"/>
            <a:headEnd/>
            <a:tailEnd/>
          </a:ln>
        </p:spPr>
      </p:pic>
      <p:pic>
        <p:nvPicPr>
          <p:cNvPr id="4" name="Picture 3"/>
          <p:cNvPicPr>
            <a:picLocks noChangeAspect="1"/>
          </p:cNvPicPr>
          <p:nvPr/>
        </p:nvPicPr>
        <p:blipFill>
          <a:blip r:embed="rId3"/>
          <a:stretch>
            <a:fillRect/>
          </a:stretch>
        </p:blipFill>
        <p:spPr>
          <a:xfrm>
            <a:off x="543650" y="621292"/>
            <a:ext cx="1524000" cy="1511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iterate type="wd">
                                    <p:tmPct val="100000"/>
                                  </p:iterate>
                                  <p:childTnLst>
                                    <p:set>
                                      <p:cBhvr>
                                        <p:cTn id="6" dur="1" fill="hold">
                                          <p:stCondLst>
                                            <p:cond delay="0"/>
                                          </p:stCondLst>
                                        </p:cTn>
                                        <p:tgtEl>
                                          <p:spTgt spid="12290"/>
                                        </p:tgtEl>
                                        <p:attrNameLst>
                                          <p:attrName>style.visibility</p:attrName>
                                        </p:attrNameLst>
                                      </p:cBhvr>
                                      <p:to>
                                        <p:strVal val="visible"/>
                                      </p:to>
                                    </p:set>
                                    <p:animEffect transition="in" filter="strips(downLeft)">
                                      <p:cBhvr>
                                        <p:cTn id="7" dur="3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81000"/>
            <a:ext cx="7772400" cy="1143000"/>
          </a:xfrm>
        </p:spPr>
        <p:txBody>
          <a:bodyPr/>
          <a:lstStyle/>
          <a:p>
            <a:r>
              <a:rPr lang="en-US" sz="4300" b="1">
                <a:solidFill>
                  <a:srgbClr val="006600"/>
                </a:solidFill>
                <a:effectLst>
                  <a:outerShdw blurRad="38100" dist="38100" dir="2700000" algn="tl">
                    <a:srgbClr val="000000"/>
                  </a:outerShdw>
                </a:effectLst>
                <a:latin typeface="Verdana" pitchFamily="34" charset="0"/>
              </a:rPr>
              <a:t>Vegetation Impacts</a:t>
            </a:r>
          </a:p>
        </p:txBody>
      </p:sp>
      <p:sp>
        <p:nvSpPr>
          <p:cNvPr id="14340" name="Rectangle 4"/>
          <p:cNvSpPr>
            <a:spLocks noGrp="1" noChangeArrowheads="1"/>
          </p:cNvSpPr>
          <p:nvPr>
            <p:ph type="body" sz="half" idx="2"/>
          </p:nvPr>
        </p:nvSpPr>
        <p:spPr>
          <a:xfrm>
            <a:off x="5257800" y="2514600"/>
            <a:ext cx="3581400" cy="3886200"/>
          </a:xfrm>
        </p:spPr>
        <p:txBody>
          <a:bodyPr/>
          <a:lstStyle/>
          <a:p>
            <a:pPr eaLnBrk="0" hangingPunct="0">
              <a:lnSpc>
                <a:spcPct val="140000"/>
              </a:lnSpc>
              <a:spcBef>
                <a:spcPct val="0"/>
              </a:spcBef>
            </a:pPr>
            <a:r>
              <a:rPr lang="en-US" sz="2400" b="1" dirty="0">
                <a:solidFill>
                  <a:schemeClr val="tx2"/>
                </a:solidFill>
                <a:latin typeface="Verdana" pitchFamily="34" charset="0"/>
              </a:rPr>
              <a:t>Vegetation loss</a:t>
            </a:r>
          </a:p>
          <a:p>
            <a:pPr eaLnBrk="0" hangingPunct="0">
              <a:lnSpc>
                <a:spcPct val="140000"/>
              </a:lnSpc>
              <a:spcBef>
                <a:spcPct val="0"/>
              </a:spcBef>
            </a:pPr>
            <a:r>
              <a:rPr lang="en-US" sz="2400" b="1" dirty="0">
                <a:solidFill>
                  <a:schemeClr val="tx2"/>
                </a:solidFill>
                <a:latin typeface="Verdana" pitchFamily="34" charset="0"/>
              </a:rPr>
              <a:t>Spread of </a:t>
            </a:r>
          </a:p>
          <a:p>
            <a:pPr eaLnBrk="0" hangingPunct="0">
              <a:lnSpc>
                <a:spcPct val="140000"/>
              </a:lnSpc>
              <a:spcBef>
                <a:spcPct val="0"/>
              </a:spcBef>
              <a:buFontTx/>
              <a:buNone/>
            </a:pPr>
            <a:r>
              <a:rPr lang="en-US" sz="2400" b="1" dirty="0">
                <a:solidFill>
                  <a:schemeClr val="tx2"/>
                </a:solidFill>
                <a:latin typeface="Verdana" pitchFamily="34" charset="0"/>
              </a:rPr>
              <a:t>non-native species</a:t>
            </a:r>
          </a:p>
          <a:p>
            <a:pPr eaLnBrk="0" hangingPunct="0">
              <a:lnSpc>
                <a:spcPct val="140000"/>
              </a:lnSpc>
              <a:spcBef>
                <a:spcPct val="0"/>
              </a:spcBef>
            </a:pPr>
            <a:r>
              <a:rPr lang="en-US" sz="2400" b="1" dirty="0">
                <a:solidFill>
                  <a:schemeClr val="tx2"/>
                </a:solidFill>
                <a:latin typeface="Verdana" pitchFamily="34" charset="0"/>
              </a:rPr>
              <a:t>Tree damage</a:t>
            </a:r>
          </a:p>
        </p:txBody>
      </p:sp>
      <p:sp>
        <p:nvSpPr>
          <p:cNvPr id="14344" name="Rectangle 8"/>
          <p:cNvSpPr>
            <a:spLocks noChangeArrowheads="1"/>
          </p:cNvSpPr>
          <p:nvPr/>
        </p:nvSpPr>
        <p:spPr bwMode="auto">
          <a:xfrm>
            <a:off x="228600" y="2514600"/>
            <a:ext cx="4800600" cy="3200400"/>
          </a:xfrm>
          <a:prstGeom prst="rect">
            <a:avLst/>
          </a:prstGeom>
          <a:solidFill>
            <a:srgbClr val="663300"/>
          </a:solidFill>
          <a:ln w="9525">
            <a:solidFill>
              <a:schemeClr val="tx1"/>
            </a:solidFill>
            <a:miter lim="800000"/>
            <a:headEnd/>
            <a:tailEnd/>
          </a:ln>
          <a:effectLst/>
        </p:spPr>
        <p:txBody>
          <a:bodyPr wrap="none" anchor="ctr"/>
          <a:lstStyle/>
          <a:p>
            <a:endParaRPr lang="en-US"/>
          </a:p>
        </p:txBody>
      </p:sp>
      <p:grpSp>
        <p:nvGrpSpPr>
          <p:cNvPr id="2" name="Group 9"/>
          <p:cNvGrpSpPr>
            <a:grpSpLocks/>
          </p:cNvGrpSpPr>
          <p:nvPr/>
        </p:nvGrpSpPr>
        <p:grpSpPr bwMode="auto">
          <a:xfrm>
            <a:off x="304800" y="2651125"/>
            <a:ext cx="7118350" cy="2987675"/>
            <a:chOff x="284" y="2253"/>
            <a:chExt cx="4484" cy="1882"/>
          </a:xfrm>
        </p:grpSpPr>
        <p:sp>
          <p:nvSpPr>
            <p:cNvPr id="14346" name="Text Box 10"/>
            <p:cNvSpPr txBox="1">
              <a:spLocks noChangeArrowheads="1"/>
            </p:cNvSpPr>
            <p:nvPr/>
          </p:nvSpPr>
          <p:spPr bwMode="auto">
            <a:xfrm>
              <a:off x="4644" y="2448"/>
              <a:ext cx="124" cy="437"/>
            </a:xfrm>
            <a:prstGeom prst="rect">
              <a:avLst/>
            </a:prstGeom>
            <a:noFill/>
            <a:ln w="9525">
              <a:noFill/>
              <a:miter lim="800000"/>
              <a:headEnd/>
              <a:tailEnd/>
            </a:ln>
            <a:effectLst/>
          </p:spPr>
          <p:txBody>
            <a:bodyPr wrap="none" lIns="97970" tIns="48985" rIns="97970" bIns="48985">
              <a:spAutoFit/>
            </a:bodyPr>
            <a:lstStyle/>
            <a:p>
              <a:pPr algn="ctr" defTabSz="981075" eaLnBrk="0" hangingPunct="0">
                <a:lnSpc>
                  <a:spcPct val="150000"/>
                </a:lnSpc>
              </a:pPr>
              <a:endParaRPr lang="en-US" sz="2600" b="1">
                <a:solidFill>
                  <a:schemeClr val="accent1"/>
                </a:solidFill>
                <a:effectLst>
                  <a:outerShdw blurRad="38100" dist="38100" dir="2700000" algn="tl">
                    <a:srgbClr val="000000"/>
                  </a:outerShdw>
                </a:effectLst>
                <a:latin typeface="Verdana" pitchFamily="34" charset="0"/>
              </a:endParaRPr>
            </a:p>
          </p:txBody>
        </p:sp>
        <p:pic>
          <p:nvPicPr>
            <p:cNvPr id="14347" name="Picture 11" descr="Acadia-Exposed roots"/>
            <p:cNvPicPr preferRelativeResize="0">
              <a:picLocks noChangeAspect="1" noChangeArrowheads="1"/>
            </p:cNvPicPr>
            <p:nvPr/>
          </p:nvPicPr>
          <p:blipFill>
            <a:blip r:embed="rId2" cstate="print"/>
            <a:srcRect/>
            <a:stretch>
              <a:fillRect/>
            </a:stretch>
          </p:blipFill>
          <p:spPr bwMode="auto">
            <a:xfrm>
              <a:off x="284" y="2253"/>
              <a:ext cx="2910" cy="1882"/>
            </a:xfrm>
            <a:prstGeom prst="rect">
              <a:avLst/>
            </a:prstGeom>
            <a:noFill/>
            <a:ln w="12700">
              <a:solidFill>
                <a:schemeClr val="folHlink"/>
              </a:solidFill>
              <a:miter lim="800000"/>
              <a:headEnd/>
              <a:tailEnd/>
            </a:ln>
          </p:spPr>
        </p:pic>
      </p:grpSp>
      <p:pic>
        <p:nvPicPr>
          <p:cNvPr id="8" name="Picture 7"/>
          <p:cNvPicPr/>
          <p:nvPr/>
        </p:nvPicPr>
        <p:blipFill>
          <a:blip r:embed="rId3"/>
          <a:srcRect/>
          <a:stretch>
            <a:fillRect/>
          </a:stretch>
        </p:blipFill>
        <p:spPr bwMode="auto">
          <a:xfrm>
            <a:off x="7572094" y="304800"/>
            <a:ext cx="1571906" cy="1597307"/>
          </a:xfrm>
          <a:prstGeom prst="rect">
            <a:avLst/>
          </a:prstGeom>
          <a:noFill/>
          <a:ln w="9525">
            <a:noFill/>
            <a:miter lim="800000"/>
            <a:headEnd/>
            <a:tailEnd/>
          </a:ln>
        </p:spPr>
      </p:pic>
      <p:pic>
        <p:nvPicPr>
          <p:cNvPr id="9" name="Picture 8"/>
          <p:cNvPicPr>
            <a:picLocks noChangeAspect="1"/>
          </p:cNvPicPr>
          <p:nvPr/>
        </p:nvPicPr>
        <p:blipFill>
          <a:blip r:embed="rId4"/>
          <a:stretch>
            <a:fillRect/>
          </a:stretch>
        </p:blipFill>
        <p:spPr>
          <a:xfrm>
            <a:off x="0" y="457200"/>
            <a:ext cx="1524000" cy="1511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340">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340">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4340">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43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advAuto="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81000"/>
            <a:ext cx="7772400" cy="1143000"/>
          </a:xfrm>
        </p:spPr>
        <p:txBody>
          <a:bodyPr/>
          <a:lstStyle/>
          <a:p>
            <a:r>
              <a:rPr lang="en-US" sz="4300" b="1">
                <a:solidFill>
                  <a:srgbClr val="006600"/>
                </a:solidFill>
                <a:effectLst>
                  <a:outerShdw blurRad="38100" dist="38100" dir="2700000" algn="tl">
                    <a:srgbClr val="000000"/>
                  </a:outerShdw>
                </a:effectLst>
                <a:latin typeface="Verdana" pitchFamily="34" charset="0"/>
              </a:rPr>
              <a:t>Soil Impacts</a:t>
            </a:r>
          </a:p>
        </p:txBody>
      </p:sp>
      <p:sp>
        <p:nvSpPr>
          <p:cNvPr id="17411" name="Rectangle 3"/>
          <p:cNvSpPr>
            <a:spLocks noGrp="1" noChangeArrowheads="1"/>
          </p:cNvSpPr>
          <p:nvPr>
            <p:ph type="body" sz="half" idx="1"/>
          </p:nvPr>
        </p:nvSpPr>
        <p:spPr>
          <a:xfrm>
            <a:off x="533400" y="2819400"/>
            <a:ext cx="3810000" cy="3657600"/>
          </a:xfrm>
        </p:spPr>
        <p:txBody>
          <a:bodyPr/>
          <a:lstStyle/>
          <a:p>
            <a:pPr eaLnBrk="0" hangingPunct="0">
              <a:lnSpc>
                <a:spcPct val="150000"/>
              </a:lnSpc>
              <a:spcBef>
                <a:spcPct val="0"/>
              </a:spcBef>
            </a:pPr>
            <a:r>
              <a:rPr lang="en-US" sz="2400" b="1" dirty="0">
                <a:solidFill>
                  <a:schemeClr val="tx2"/>
                </a:solidFill>
                <a:latin typeface="Verdana" pitchFamily="34" charset="0"/>
              </a:rPr>
              <a:t>Soil compaction</a:t>
            </a:r>
          </a:p>
          <a:p>
            <a:pPr eaLnBrk="0" hangingPunct="0">
              <a:lnSpc>
                <a:spcPct val="150000"/>
              </a:lnSpc>
              <a:spcBef>
                <a:spcPct val="0"/>
              </a:spcBef>
            </a:pPr>
            <a:r>
              <a:rPr lang="en-US" sz="2400" b="1" dirty="0">
                <a:solidFill>
                  <a:schemeClr val="tx2"/>
                </a:solidFill>
                <a:latin typeface="Verdana" pitchFamily="34" charset="0"/>
              </a:rPr>
              <a:t>Soil erosion</a:t>
            </a:r>
          </a:p>
          <a:p>
            <a:pPr eaLnBrk="0" hangingPunct="0">
              <a:lnSpc>
                <a:spcPct val="150000"/>
              </a:lnSpc>
              <a:spcBef>
                <a:spcPct val="0"/>
              </a:spcBef>
            </a:pPr>
            <a:r>
              <a:rPr lang="en-US" sz="2400" b="1" dirty="0">
                <a:solidFill>
                  <a:schemeClr val="tx2"/>
                </a:solidFill>
                <a:latin typeface="Verdana" pitchFamily="34" charset="0"/>
              </a:rPr>
              <a:t>Loss of organic litter</a:t>
            </a:r>
          </a:p>
          <a:p>
            <a:pPr eaLnBrk="0" hangingPunct="0">
              <a:lnSpc>
                <a:spcPct val="150000"/>
              </a:lnSpc>
              <a:spcBef>
                <a:spcPct val="0"/>
              </a:spcBef>
              <a:buFontTx/>
              <a:buNone/>
            </a:pPr>
            <a:endParaRPr lang="en-US" sz="2400" b="1" dirty="0">
              <a:solidFill>
                <a:srgbClr val="663300"/>
              </a:solidFill>
              <a:latin typeface="Verdana" pitchFamily="34" charset="0"/>
            </a:endParaRPr>
          </a:p>
        </p:txBody>
      </p:sp>
      <p:sp>
        <p:nvSpPr>
          <p:cNvPr id="17416" name="Rectangle 8"/>
          <p:cNvSpPr>
            <a:spLocks noChangeArrowheads="1"/>
          </p:cNvSpPr>
          <p:nvPr/>
        </p:nvSpPr>
        <p:spPr bwMode="auto">
          <a:xfrm>
            <a:off x="3962400" y="2667000"/>
            <a:ext cx="4953000" cy="3124200"/>
          </a:xfrm>
          <a:prstGeom prst="rect">
            <a:avLst/>
          </a:prstGeom>
          <a:solidFill>
            <a:srgbClr val="663300"/>
          </a:solidFill>
          <a:ln w="9525">
            <a:solidFill>
              <a:schemeClr val="tx1"/>
            </a:solidFill>
            <a:miter lim="800000"/>
            <a:headEnd/>
            <a:tailEnd/>
          </a:ln>
          <a:effectLst/>
        </p:spPr>
        <p:txBody>
          <a:bodyPr wrap="none" anchor="ctr"/>
          <a:lstStyle/>
          <a:p>
            <a:endParaRPr lang="en-US"/>
          </a:p>
        </p:txBody>
      </p:sp>
      <p:grpSp>
        <p:nvGrpSpPr>
          <p:cNvPr id="2" name="Group 9"/>
          <p:cNvGrpSpPr>
            <a:grpSpLocks/>
          </p:cNvGrpSpPr>
          <p:nvPr/>
        </p:nvGrpSpPr>
        <p:grpSpPr bwMode="auto">
          <a:xfrm>
            <a:off x="1522413" y="2819400"/>
            <a:ext cx="7269162" cy="2814638"/>
            <a:chOff x="1554" y="314"/>
            <a:chExt cx="4627" cy="1821"/>
          </a:xfrm>
        </p:grpSpPr>
        <p:sp>
          <p:nvSpPr>
            <p:cNvPr id="17418" name="Text Box 10"/>
            <p:cNvSpPr txBox="1">
              <a:spLocks noChangeArrowheads="1"/>
            </p:cNvSpPr>
            <p:nvPr/>
          </p:nvSpPr>
          <p:spPr bwMode="auto">
            <a:xfrm>
              <a:off x="1554" y="928"/>
              <a:ext cx="125" cy="405"/>
            </a:xfrm>
            <a:prstGeom prst="rect">
              <a:avLst/>
            </a:prstGeom>
            <a:noFill/>
            <a:ln w="12700">
              <a:noFill/>
              <a:miter lim="800000"/>
              <a:headEnd/>
              <a:tailEnd/>
            </a:ln>
            <a:effectLst/>
          </p:spPr>
          <p:txBody>
            <a:bodyPr wrap="none" lIns="98650" tIns="49326" rIns="98650" bIns="49326" anchor="ctr">
              <a:spAutoFit/>
            </a:bodyPr>
            <a:lstStyle/>
            <a:p>
              <a:pPr algn="ctr" defTabSz="981075" eaLnBrk="0" hangingPunct="0">
                <a:lnSpc>
                  <a:spcPct val="150000"/>
                </a:lnSpc>
              </a:pPr>
              <a:endParaRPr lang="en-US" sz="2300" b="1">
                <a:solidFill>
                  <a:schemeClr val="accent1"/>
                </a:solidFill>
                <a:latin typeface="Verdana" pitchFamily="34" charset="0"/>
              </a:endParaRPr>
            </a:p>
          </p:txBody>
        </p:sp>
        <p:pic>
          <p:nvPicPr>
            <p:cNvPr id="17419" name="Picture 11" descr="IMG0025"/>
            <p:cNvPicPr preferRelativeResize="0">
              <a:picLocks noChangeAspect="1" noChangeArrowheads="1"/>
            </p:cNvPicPr>
            <p:nvPr/>
          </p:nvPicPr>
          <p:blipFill>
            <a:blip r:embed="rId2" cstate="print"/>
            <a:srcRect/>
            <a:stretch>
              <a:fillRect/>
            </a:stretch>
          </p:blipFill>
          <p:spPr bwMode="auto">
            <a:xfrm>
              <a:off x="3168" y="314"/>
              <a:ext cx="3013" cy="1821"/>
            </a:xfrm>
            <a:prstGeom prst="rect">
              <a:avLst/>
            </a:prstGeom>
            <a:noFill/>
            <a:ln w="12700">
              <a:solidFill>
                <a:schemeClr val="folHlink"/>
              </a:solidFill>
              <a:miter lim="800000"/>
              <a:headEnd/>
              <a:tailEnd/>
            </a:ln>
          </p:spPr>
        </p:pic>
      </p:grpSp>
      <p:pic>
        <p:nvPicPr>
          <p:cNvPr id="8" name="Picture 7"/>
          <p:cNvPicPr/>
          <p:nvPr/>
        </p:nvPicPr>
        <p:blipFill>
          <a:blip r:embed="rId3"/>
          <a:srcRect/>
          <a:stretch>
            <a:fillRect/>
          </a:stretch>
        </p:blipFill>
        <p:spPr bwMode="auto">
          <a:xfrm>
            <a:off x="7546467" y="281534"/>
            <a:ext cx="1571906" cy="1597307"/>
          </a:xfrm>
          <a:prstGeom prst="rect">
            <a:avLst/>
          </a:prstGeom>
          <a:noFill/>
          <a:ln w="9525">
            <a:noFill/>
            <a:miter lim="800000"/>
            <a:headEnd/>
            <a:tailEnd/>
          </a:ln>
        </p:spPr>
      </p:pic>
      <p:pic>
        <p:nvPicPr>
          <p:cNvPr id="9" name="Picture 8"/>
          <p:cNvPicPr/>
          <p:nvPr/>
        </p:nvPicPr>
        <p:blipFill>
          <a:blip r:embed="rId4"/>
          <a:srcRect/>
          <a:stretch>
            <a:fillRect/>
          </a:stretch>
        </p:blipFill>
        <p:spPr bwMode="auto">
          <a:xfrm>
            <a:off x="609600" y="381000"/>
            <a:ext cx="1527810" cy="15163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 calcmode="lin" valueType="num">
                                      <p:cBhvr additive="base">
                                        <p:cTn id="12"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 calcmode="lin" valueType="num">
                                      <p:cBhvr additive="base">
                                        <p:cTn id="17"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advAuto="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81000"/>
            <a:ext cx="7772400" cy="1143000"/>
          </a:xfrm>
        </p:spPr>
        <p:txBody>
          <a:bodyPr/>
          <a:lstStyle/>
          <a:p>
            <a:r>
              <a:rPr lang="en-US" sz="4300" b="1">
                <a:solidFill>
                  <a:srgbClr val="006600"/>
                </a:solidFill>
                <a:effectLst>
                  <a:outerShdw blurRad="38100" dist="38100" dir="2700000" algn="tl">
                    <a:srgbClr val="000000"/>
                  </a:outerShdw>
                </a:effectLst>
                <a:latin typeface="Verdana" pitchFamily="34" charset="0"/>
              </a:rPr>
              <a:t>Wildlife Impacts</a:t>
            </a:r>
          </a:p>
        </p:txBody>
      </p:sp>
      <p:sp>
        <p:nvSpPr>
          <p:cNvPr id="18435" name="Rectangle 3"/>
          <p:cNvSpPr>
            <a:spLocks noGrp="1" noChangeArrowheads="1"/>
          </p:cNvSpPr>
          <p:nvPr>
            <p:ph type="body" sz="half" idx="1"/>
          </p:nvPr>
        </p:nvSpPr>
        <p:spPr>
          <a:xfrm>
            <a:off x="304800" y="2590800"/>
            <a:ext cx="3810000" cy="3657600"/>
          </a:xfrm>
        </p:spPr>
        <p:txBody>
          <a:bodyPr/>
          <a:lstStyle/>
          <a:p>
            <a:pPr eaLnBrk="0" hangingPunct="0">
              <a:lnSpc>
                <a:spcPct val="150000"/>
              </a:lnSpc>
              <a:spcBef>
                <a:spcPct val="0"/>
              </a:spcBef>
            </a:pPr>
            <a:r>
              <a:rPr lang="en-US" sz="2400" b="1" dirty="0">
                <a:solidFill>
                  <a:schemeClr val="tx2"/>
                </a:solidFill>
                <a:latin typeface="Verdana" pitchFamily="34" charset="0"/>
              </a:rPr>
              <a:t>Disturbance of wildlife</a:t>
            </a:r>
          </a:p>
          <a:p>
            <a:pPr eaLnBrk="0" hangingPunct="0">
              <a:lnSpc>
                <a:spcPct val="140000"/>
              </a:lnSpc>
              <a:spcBef>
                <a:spcPct val="0"/>
              </a:spcBef>
            </a:pPr>
            <a:r>
              <a:rPr lang="en-US" sz="2400" b="1" dirty="0">
                <a:solidFill>
                  <a:schemeClr val="tx2"/>
                </a:solidFill>
                <a:latin typeface="Verdana" pitchFamily="34" charset="0"/>
              </a:rPr>
              <a:t>Altered behavior</a:t>
            </a:r>
          </a:p>
          <a:p>
            <a:pPr eaLnBrk="0" hangingPunct="0">
              <a:lnSpc>
                <a:spcPct val="140000"/>
              </a:lnSpc>
              <a:spcBef>
                <a:spcPct val="0"/>
              </a:spcBef>
            </a:pPr>
            <a:r>
              <a:rPr lang="en-US" sz="2400" b="1" dirty="0">
                <a:solidFill>
                  <a:schemeClr val="tx2"/>
                </a:solidFill>
                <a:latin typeface="Verdana" pitchFamily="34" charset="0"/>
              </a:rPr>
              <a:t>Reduced health &amp; reproduction</a:t>
            </a:r>
          </a:p>
        </p:txBody>
      </p:sp>
      <p:sp>
        <p:nvSpPr>
          <p:cNvPr id="18436" name="Rectangle 4"/>
          <p:cNvSpPr>
            <a:spLocks noChangeArrowheads="1"/>
          </p:cNvSpPr>
          <p:nvPr/>
        </p:nvSpPr>
        <p:spPr bwMode="auto">
          <a:xfrm>
            <a:off x="4114800" y="2514600"/>
            <a:ext cx="4724400" cy="3352800"/>
          </a:xfrm>
          <a:prstGeom prst="rect">
            <a:avLst/>
          </a:prstGeom>
          <a:solidFill>
            <a:srgbClr val="663300"/>
          </a:solidFill>
          <a:ln w="9525">
            <a:solidFill>
              <a:schemeClr val="tx1"/>
            </a:solidFill>
            <a:miter lim="800000"/>
            <a:headEnd/>
            <a:tailEnd/>
          </a:ln>
          <a:effectLst/>
        </p:spPr>
        <p:txBody>
          <a:bodyPr wrap="none" anchor="ctr"/>
          <a:lstStyle/>
          <a:p>
            <a:endParaRPr lang="en-US"/>
          </a:p>
        </p:txBody>
      </p:sp>
      <p:pic>
        <p:nvPicPr>
          <p:cNvPr id="18443" name="Picture 11" descr="Yogi's grandson"/>
          <p:cNvPicPr>
            <a:picLocks noChangeAspect="1" noChangeArrowheads="1"/>
          </p:cNvPicPr>
          <p:nvPr/>
        </p:nvPicPr>
        <p:blipFill>
          <a:blip r:embed="rId2" cstate="print"/>
          <a:srcRect/>
          <a:stretch>
            <a:fillRect/>
          </a:stretch>
        </p:blipFill>
        <p:spPr bwMode="auto">
          <a:xfrm>
            <a:off x="4219575" y="2601913"/>
            <a:ext cx="4543425" cy="3189287"/>
          </a:xfrm>
          <a:prstGeom prst="rect">
            <a:avLst/>
          </a:prstGeom>
          <a:noFill/>
        </p:spPr>
      </p:pic>
      <p:pic>
        <p:nvPicPr>
          <p:cNvPr id="6" name="Picture 5"/>
          <p:cNvPicPr/>
          <p:nvPr/>
        </p:nvPicPr>
        <p:blipFill>
          <a:blip r:embed="rId3"/>
          <a:srcRect/>
          <a:stretch>
            <a:fillRect/>
          </a:stretch>
        </p:blipFill>
        <p:spPr bwMode="auto">
          <a:xfrm>
            <a:off x="228600" y="457200"/>
            <a:ext cx="1527810" cy="1516380"/>
          </a:xfrm>
          <a:prstGeom prst="rect">
            <a:avLst/>
          </a:prstGeom>
          <a:noFill/>
          <a:ln w="9525">
            <a:noFill/>
            <a:miter lim="800000"/>
            <a:headEnd/>
            <a:tailEnd/>
          </a:ln>
        </p:spPr>
      </p:pic>
      <p:pic>
        <p:nvPicPr>
          <p:cNvPr id="7" name="Picture 6"/>
          <p:cNvPicPr/>
          <p:nvPr/>
        </p:nvPicPr>
        <p:blipFill>
          <a:blip r:embed="rId4"/>
          <a:srcRect/>
          <a:stretch>
            <a:fillRect/>
          </a:stretch>
        </p:blipFill>
        <p:spPr bwMode="auto">
          <a:xfrm>
            <a:off x="7391400" y="381000"/>
            <a:ext cx="1571906" cy="15973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8435">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3102</TotalTime>
  <Words>5738</Words>
  <Application>Microsoft Macintosh PowerPoint</Application>
  <PresentationFormat>On-screen Show (4:3)</PresentationFormat>
  <Paragraphs>554</Paragraphs>
  <Slides>44</Slides>
  <Notes>21</Notes>
  <HiddenSlides>0</HiddenSlides>
  <MMClips>0</MMClips>
  <ScaleCrop>false</ScaleCrop>
  <HeadingPairs>
    <vt:vector size="4" baseType="variant">
      <vt:variant>
        <vt:lpstr>Design Template</vt:lpstr>
      </vt:variant>
      <vt:variant>
        <vt:i4>1</vt:i4>
      </vt:variant>
      <vt:variant>
        <vt:lpstr>Slide Titles</vt:lpstr>
      </vt:variant>
      <vt:variant>
        <vt:i4>44</vt:i4>
      </vt:variant>
    </vt:vector>
  </HeadingPairs>
  <TitlesOfParts>
    <vt:vector size="45" baseType="lpstr">
      <vt:lpstr>Office Theme</vt:lpstr>
      <vt:lpstr> </vt:lpstr>
      <vt:lpstr>GOALS</vt:lpstr>
      <vt:lpstr>Learning Objectives </vt:lpstr>
      <vt:lpstr>Importance</vt:lpstr>
      <vt:lpstr>Big Footprint</vt:lpstr>
      <vt:lpstr>IMPACTS IMPACTS  IMPACTS  IMPACTS  IMPACTS</vt:lpstr>
      <vt:lpstr>Vegetation Impacts</vt:lpstr>
      <vt:lpstr>Soil Impacts</vt:lpstr>
      <vt:lpstr>Wildlife Impacts</vt:lpstr>
      <vt:lpstr>Campfire Impacts</vt:lpstr>
      <vt:lpstr>Social Impacts</vt:lpstr>
      <vt:lpstr>Cultural Resource   Impacts</vt:lpstr>
      <vt:lpstr>Slide 13</vt:lpstr>
      <vt:lpstr>The BSA is the  elephant  in the woods</vt:lpstr>
      <vt:lpstr>Our Native American  Connection</vt:lpstr>
      <vt:lpstr>   Meteu tells us  the Mighty Chieftain’s story </vt:lpstr>
      <vt:lpstr>Order of the Arrow Scouting’s National Honor Society</vt:lpstr>
      <vt:lpstr>So what is an Ethic?</vt:lpstr>
      <vt:lpstr>So what is an Ethic?</vt:lpstr>
      <vt:lpstr>Here’s Another Ethic</vt:lpstr>
      <vt:lpstr>Outdoor Code</vt:lpstr>
      <vt:lpstr>Slide 22</vt:lpstr>
      <vt:lpstr>Outdoor Ethics  Components</vt:lpstr>
      <vt:lpstr>Leave No Trace</vt:lpstr>
      <vt:lpstr>TREAD Lightly!  </vt:lpstr>
      <vt:lpstr>Why TREAD Lightly!  </vt:lpstr>
      <vt:lpstr>The  Land Ethic </vt:lpstr>
      <vt:lpstr>The Land Ethic</vt:lpstr>
      <vt:lpstr>The Land Ethic</vt:lpstr>
      <vt:lpstr>There’s Even a Patch</vt:lpstr>
      <vt:lpstr>BSA Outdoor Ethics Training Continuum</vt:lpstr>
      <vt:lpstr>BSA Outdoor Ethics  Training Continuum</vt:lpstr>
      <vt:lpstr>How Does This Apply  To Our Use Of Our camps?</vt:lpstr>
      <vt:lpstr>Our Camp Use</vt:lpstr>
      <vt:lpstr>Pan Fire</vt:lpstr>
      <vt:lpstr>Mound Fire</vt:lpstr>
      <vt:lpstr>Mound Fire</vt:lpstr>
      <vt:lpstr>Ceremonial Pan Fire</vt:lpstr>
      <vt:lpstr> Does this make sense?</vt:lpstr>
      <vt:lpstr>Our Role</vt:lpstr>
      <vt:lpstr>What Can We Do?</vt:lpstr>
      <vt:lpstr>References and Resources</vt:lpstr>
      <vt:lpstr>Questions?</vt:lpstr>
      <vt:lpstr>Slide 44</vt:lpstr>
    </vt:vector>
  </TitlesOfParts>
  <Company>FDIC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Leave No Trace</dc:title>
  <dc:creator>Bieniek, Victor J.</dc:creator>
  <cp:lastModifiedBy>marshall</cp:lastModifiedBy>
  <cp:revision>165</cp:revision>
  <cp:lastPrinted>2015-11-10T14:42:56Z</cp:lastPrinted>
  <dcterms:created xsi:type="dcterms:W3CDTF">2018-10-27T21:32:14Z</dcterms:created>
  <dcterms:modified xsi:type="dcterms:W3CDTF">2018-10-27T21:46:13Z</dcterms:modified>
</cp:coreProperties>
</file>