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9" r:id="rId2"/>
    <p:sldId id="260" r:id="rId3"/>
    <p:sldId id="263" r:id="rId4"/>
    <p:sldId id="268" r:id="rId5"/>
    <p:sldId id="323" r:id="rId6"/>
    <p:sldId id="324" r:id="rId7"/>
    <p:sldId id="325" r:id="rId8"/>
    <p:sldId id="326" r:id="rId9"/>
    <p:sldId id="318" r:id="rId10"/>
    <p:sldId id="319" r:id="rId11"/>
    <p:sldId id="278" r:id="rId12"/>
    <p:sldId id="282" r:id="rId13"/>
    <p:sldId id="283" r:id="rId14"/>
    <p:sldId id="320" r:id="rId15"/>
    <p:sldId id="284" r:id="rId16"/>
    <p:sldId id="291" r:id="rId17"/>
    <p:sldId id="300" r:id="rId18"/>
    <p:sldId id="293" r:id="rId19"/>
    <p:sldId id="305" r:id="rId20"/>
    <p:sldId id="321" r:id="rId21"/>
    <p:sldId id="296" r:id="rId22"/>
    <p:sldId id="314" r:id="rId23"/>
    <p:sldId id="322" r:id="rId24"/>
    <p:sldId id="311" r:id="rId25"/>
    <p:sldId id="315" r:id="rId26"/>
    <p:sldId id="316" r:id="rId27"/>
    <p:sldId id="317" r:id="rId28"/>
    <p:sldId id="328" r:id="rId29"/>
    <p:sldId id="330" r:id="rId30"/>
    <p:sldId id="329" r:id="rId31"/>
    <p:sldId id="32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F5DB60-65A2-493A-B792-1DBDDC1D6CFC}">
          <p14:sldIdLst>
            <p14:sldId id="259"/>
            <p14:sldId id="260"/>
            <p14:sldId id="263"/>
            <p14:sldId id="268"/>
            <p14:sldId id="323"/>
            <p14:sldId id="324"/>
            <p14:sldId id="325"/>
            <p14:sldId id="326"/>
            <p14:sldId id="318"/>
            <p14:sldId id="319"/>
            <p14:sldId id="278"/>
            <p14:sldId id="282"/>
            <p14:sldId id="283"/>
            <p14:sldId id="320"/>
            <p14:sldId id="284"/>
            <p14:sldId id="291"/>
            <p14:sldId id="300"/>
            <p14:sldId id="293"/>
            <p14:sldId id="305"/>
            <p14:sldId id="321"/>
            <p14:sldId id="296"/>
            <p14:sldId id="314"/>
            <p14:sldId id="322"/>
            <p14:sldId id="311"/>
            <p14:sldId id="315"/>
            <p14:sldId id="316"/>
            <p14:sldId id="317"/>
            <p14:sldId id="328"/>
            <p14:sldId id="330"/>
            <p14:sldId id="329"/>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79892" autoAdjust="0"/>
  </p:normalViewPr>
  <p:slideViewPr>
    <p:cSldViewPr snapToGrid="0">
      <p:cViewPr varScale="1">
        <p:scale>
          <a:sx n="68" d="100"/>
          <a:sy n="68" d="100"/>
        </p:scale>
        <p:origin x="11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DD219-AB13-4FDF-B385-1C5B8E1CEB86}"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F25ED-5F2C-47E4-BF05-0C88CC91D4FE}" type="slidenum">
              <a:rPr lang="en-US" smtClean="0"/>
              <a:t>‹#›</a:t>
            </a:fld>
            <a:endParaRPr lang="en-US"/>
          </a:p>
        </p:txBody>
      </p:sp>
    </p:spTree>
    <p:extLst>
      <p:ext uri="{BB962C8B-B14F-4D97-AF65-F5344CB8AC3E}">
        <p14:creationId xmlns:p14="http://schemas.microsoft.com/office/powerpoint/2010/main" val="284174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Cub Scout Principles take out “Be Careful with Fire” because Cub Scouts don’t light fires</a:t>
            </a:r>
          </a:p>
        </p:txBody>
      </p:sp>
      <p:sp>
        <p:nvSpPr>
          <p:cNvPr id="4" name="Slide Number Placeholder 3"/>
          <p:cNvSpPr>
            <a:spLocks noGrp="1"/>
          </p:cNvSpPr>
          <p:nvPr>
            <p:ph type="sldNum" sz="quarter" idx="10"/>
          </p:nvPr>
        </p:nvSpPr>
        <p:spPr/>
        <p:txBody>
          <a:bodyPr/>
          <a:lstStyle/>
          <a:p>
            <a:fld id="{3E8F25ED-5F2C-47E4-BF05-0C88CC91D4FE}" type="slidenum">
              <a:rPr lang="en-US" smtClean="0"/>
              <a:t>3</a:t>
            </a:fld>
            <a:endParaRPr lang="en-US"/>
          </a:p>
        </p:txBody>
      </p:sp>
    </p:spTree>
    <p:extLst>
      <p:ext uri="{BB962C8B-B14F-4D97-AF65-F5344CB8AC3E}">
        <p14:creationId xmlns:p14="http://schemas.microsoft.com/office/powerpoint/2010/main" val="213647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 – Trash Timeline, Web of</a:t>
            </a:r>
            <a:r>
              <a:rPr lang="en-US" baseline="0" dirty="0"/>
              <a:t> Life, workbook</a:t>
            </a:r>
            <a:endParaRPr lang="en-US" dirty="0"/>
          </a:p>
        </p:txBody>
      </p:sp>
      <p:sp>
        <p:nvSpPr>
          <p:cNvPr id="4" name="Slide Number Placeholder 3"/>
          <p:cNvSpPr>
            <a:spLocks noGrp="1"/>
          </p:cNvSpPr>
          <p:nvPr>
            <p:ph type="sldNum" sz="quarter" idx="10"/>
          </p:nvPr>
        </p:nvSpPr>
        <p:spPr/>
        <p:txBody>
          <a:bodyPr/>
          <a:lstStyle/>
          <a:p>
            <a:fld id="{3E8F25ED-5F2C-47E4-BF05-0C88CC91D4FE}" type="slidenum">
              <a:rPr lang="en-US" smtClean="0"/>
              <a:t>26</a:t>
            </a:fld>
            <a:endParaRPr lang="en-US"/>
          </a:p>
        </p:txBody>
      </p:sp>
    </p:spTree>
    <p:extLst>
      <p:ext uri="{BB962C8B-B14F-4D97-AF65-F5344CB8AC3E}">
        <p14:creationId xmlns:p14="http://schemas.microsoft.com/office/powerpoint/2010/main" val="367530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LNT – STOP, camp Oh No</a:t>
            </a:r>
          </a:p>
          <a:p>
            <a:r>
              <a:rPr lang="en-US" dirty="0"/>
              <a:t>OC – conservation minded relating </a:t>
            </a:r>
            <a:r>
              <a:rPr lang="en-US"/>
              <a:t>to woods tools </a:t>
            </a:r>
            <a:r>
              <a:rPr lang="en-US" dirty="0"/>
              <a:t>and trees</a:t>
            </a:r>
          </a:p>
          <a:p>
            <a:endParaRPr lang="en-US" dirty="0"/>
          </a:p>
        </p:txBody>
      </p:sp>
      <p:sp>
        <p:nvSpPr>
          <p:cNvPr id="4" name="Slide Number Placeholder 3"/>
          <p:cNvSpPr>
            <a:spLocks noGrp="1"/>
          </p:cNvSpPr>
          <p:nvPr>
            <p:ph type="sldNum" sz="quarter" idx="10"/>
          </p:nvPr>
        </p:nvSpPr>
        <p:spPr/>
        <p:txBody>
          <a:bodyPr/>
          <a:lstStyle/>
          <a:p>
            <a:fld id="{3E8F25ED-5F2C-47E4-BF05-0C88CC91D4FE}" type="slidenum">
              <a:rPr lang="en-US" smtClean="0"/>
              <a:t>27</a:t>
            </a:fld>
            <a:endParaRPr lang="en-US"/>
          </a:p>
        </p:txBody>
      </p:sp>
    </p:spTree>
    <p:extLst>
      <p:ext uri="{BB962C8B-B14F-4D97-AF65-F5344CB8AC3E}">
        <p14:creationId xmlns:p14="http://schemas.microsoft.com/office/powerpoint/2010/main" val="283469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Outdoor Ethics Program will be concentrated</a:t>
            </a:r>
            <a:r>
              <a:rPr lang="en-US" baseline="0" dirty="0"/>
              <a:t> in the Outdoor Skills and Awareness section of Scouting</a:t>
            </a:r>
          </a:p>
          <a:p>
            <a:r>
              <a:rPr lang="en-US" baseline="0" dirty="0"/>
              <a:t>But ethical behavior spills into all areas of Scouting</a:t>
            </a:r>
            <a:endParaRPr lang="en-US" dirty="0"/>
          </a:p>
        </p:txBody>
      </p:sp>
      <p:sp>
        <p:nvSpPr>
          <p:cNvPr id="4" name="Slide Number Placeholder 3"/>
          <p:cNvSpPr>
            <a:spLocks noGrp="1"/>
          </p:cNvSpPr>
          <p:nvPr>
            <p:ph type="sldNum" sz="quarter" idx="10"/>
          </p:nvPr>
        </p:nvSpPr>
        <p:spPr/>
        <p:txBody>
          <a:bodyPr/>
          <a:lstStyle/>
          <a:p>
            <a:fld id="{3E8F25ED-5F2C-47E4-BF05-0C88CC91D4FE}" type="slidenum">
              <a:rPr lang="en-US" smtClean="0"/>
              <a:t>4</a:t>
            </a:fld>
            <a:endParaRPr lang="en-US"/>
          </a:p>
        </p:txBody>
      </p:sp>
    </p:spTree>
    <p:extLst>
      <p:ext uri="{BB962C8B-B14F-4D97-AF65-F5344CB8AC3E}">
        <p14:creationId xmlns:p14="http://schemas.microsoft.com/office/powerpoint/2010/main" val="188895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ahead and prepare – OK/No Way, Routes and Rivers, LNT Workbook</a:t>
            </a:r>
          </a:p>
          <a:p>
            <a:r>
              <a:rPr lang="en-US" dirty="0"/>
              <a:t>Travel and camp on durable surfaces – Durable Surface Hopscotch, Durable</a:t>
            </a:r>
            <a:r>
              <a:rPr lang="en-US" baseline="0" dirty="0"/>
              <a:t> Surfaces Have Feelings Too, Find a Surface</a:t>
            </a:r>
            <a:endParaRPr lang="en-US" dirty="0"/>
          </a:p>
          <a:p>
            <a:r>
              <a:rPr lang="en-US" dirty="0"/>
              <a:t>Dispose of waste properly – Trash Timeline, Have a Sip</a:t>
            </a:r>
          </a:p>
          <a:p>
            <a:endParaRPr lang="en-US" dirty="0"/>
          </a:p>
        </p:txBody>
      </p:sp>
      <p:sp>
        <p:nvSpPr>
          <p:cNvPr id="4" name="Slide Number Placeholder 3"/>
          <p:cNvSpPr>
            <a:spLocks noGrp="1"/>
          </p:cNvSpPr>
          <p:nvPr>
            <p:ph type="sldNum" sz="quarter" idx="10"/>
          </p:nvPr>
        </p:nvSpPr>
        <p:spPr/>
        <p:txBody>
          <a:bodyPr/>
          <a:lstStyle/>
          <a:p>
            <a:fld id="{3E8F25ED-5F2C-47E4-BF05-0C88CC91D4FE}" type="slidenum">
              <a:rPr lang="en-US" smtClean="0"/>
              <a:t>12</a:t>
            </a:fld>
            <a:endParaRPr lang="en-US"/>
          </a:p>
        </p:txBody>
      </p:sp>
    </p:spTree>
    <p:extLst>
      <p:ext uri="{BB962C8B-B14F-4D97-AF65-F5344CB8AC3E}">
        <p14:creationId xmlns:p14="http://schemas.microsoft.com/office/powerpoint/2010/main" val="251803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LNT – OK/No Way/ Camp Oh No/ Will you make it? /</a:t>
            </a:r>
          </a:p>
          <a:p>
            <a:r>
              <a:rPr lang="en-US" dirty="0"/>
              <a:t>OC – Hand motions</a:t>
            </a:r>
          </a:p>
        </p:txBody>
      </p:sp>
      <p:sp>
        <p:nvSpPr>
          <p:cNvPr id="4" name="Slide Number Placeholder 3"/>
          <p:cNvSpPr>
            <a:spLocks noGrp="1"/>
          </p:cNvSpPr>
          <p:nvPr>
            <p:ph type="sldNum" sz="quarter" idx="10"/>
          </p:nvPr>
        </p:nvSpPr>
        <p:spPr/>
        <p:txBody>
          <a:bodyPr/>
          <a:lstStyle/>
          <a:p>
            <a:fld id="{3E8F25ED-5F2C-47E4-BF05-0C88CC91D4FE}" type="slidenum">
              <a:rPr lang="en-US" smtClean="0"/>
              <a:t>16</a:t>
            </a:fld>
            <a:endParaRPr lang="en-US"/>
          </a:p>
        </p:txBody>
      </p:sp>
    </p:spTree>
    <p:extLst>
      <p:ext uri="{BB962C8B-B14F-4D97-AF65-F5344CB8AC3E}">
        <p14:creationId xmlns:p14="http://schemas.microsoft.com/office/powerpoint/2010/main" val="100535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LNT – OK/No Way, hiker/biker/horse,</a:t>
            </a:r>
            <a:r>
              <a:rPr lang="en-US" baseline="0" dirty="0"/>
              <a:t> Rule of Thumb, Durable Surface Hopscotch, LNT workbook, stuffed campsite, web of life</a:t>
            </a:r>
          </a:p>
          <a:p>
            <a:r>
              <a:rPr lang="en-US" baseline="0" dirty="0"/>
              <a:t>OC – hand motions</a:t>
            </a:r>
            <a:endParaRPr lang="en-US" dirty="0"/>
          </a:p>
        </p:txBody>
      </p:sp>
      <p:sp>
        <p:nvSpPr>
          <p:cNvPr id="4" name="Slide Number Placeholder 3"/>
          <p:cNvSpPr>
            <a:spLocks noGrp="1"/>
          </p:cNvSpPr>
          <p:nvPr>
            <p:ph type="sldNum" sz="quarter" idx="10"/>
          </p:nvPr>
        </p:nvSpPr>
        <p:spPr/>
        <p:txBody>
          <a:bodyPr/>
          <a:lstStyle/>
          <a:p>
            <a:fld id="{3E8F25ED-5F2C-47E4-BF05-0C88CC91D4FE}" type="slidenum">
              <a:rPr lang="en-US" smtClean="0"/>
              <a:t>17</a:t>
            </a:fld>
            <a:endParaRPr lang="en-US"/>
          </a:p>
        </p:txBody>
      </p:sp>
    </p:spTree>
    <p:extLst>
      <p:ext uri="{BB962C8B-B14F-4D97-AF65-F5344CB8AC3E}">
        <p14:creationId xmlns:p14="http://schemas.microsoft.com/office/powerpoint/2010/main" val="90807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LNT – Camp Oh No, Durable</a:t>
            </a:r>
            <a:r>
              <a:rPr lang="en-US" baseline="0" dirty="0"/>
              <a:t> Surfaces have feelings too, impact stick, Impact Monster, workbook</a:t>
            </a:r>
          </a:p>
        </p:txBody>
      </p:sp>
      <p:sp>
        <p:nvSpPr>
          <p:cNvPr id="4" name="Slide Number Placeholder 3"/>
          <p:cNvSpPr>
            <a:spLocks noGrp="1"/>
          </p:cNvSpPr>
          <p:nvPr>
            <p:ph type="sldNum" sz="quarter" idx="10"/>
          </p:nvPr>
        </p:nvSpPr>
        <p:spPr/>
        <p:txBody>
          <a:bodyPr/>
          <a:lstStyle/>
          <a:p>
            <a:fld id="{3E8F25ED-5F2C-47E4-BF05-0C88CC91D4FE}" type="slidenum">
              <a:rPr lang="en-US" smtClean="0"/>
              <a:t>19</a:t>
            </a:fld>
            <a:endParaRPr lang="en-US"/>
          </a:p>
        </p:txBody>
      </p:sp>
    </p:spTree>
    <p:extLst>
      <p:ext uri="{BB962C8B-B14F-4D97-AF65-F5344CB8AC3E}">
        <p14:creationId xmlns:p14="http://schemas.microsoft.com/office/powerpoint/2010/main" val="427561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F25ED-5F2C-47E4-BF05-0C88CC91D4FE}" type="slidenum">
              <a:rPr lang="en-US" smtClean="0"/>
              <a:t>21</a:t>
            </a:fld>
            <a:endParaRPr lang="en-US"/>
          </a:p>
        </p:txBody>
      </p:sp>
    </p:spTree>
    <p:extLst>
      <p:ext uri="{BB962C8B-B14F-4D97-AF65-F5344CB8AC3E}">
        <p14:creationId xmlns:p14="http://schemas.microsoft.com/office/powerpoint/2010/main" val="87215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LNT</a:t>
            </a:r>
            <a:r>
              <a:rPr lang="en-US" baseline="0" dirty="0"/>
              <a:t> – STOP, OK/No Way, Find a surface, Surface Hopscotch, Hiker/Biker/Horse, </a:t>
            </a:r>
          </a:p>
          <a:p>
            <a:r>
              <a:rPr lang="en-US" baseline="0" dirty="0"/>
              <a:t>OC – hand motions</a:t>
            </a:r>
          </a:p>
          <a:p>
            <a:endParaRPr lang="en-US" dirty="0"/>
          </a:p>
        </p:txBody>
      </p:sp>
      <p:sp>
        <p:nvSpPr>
          <p:cNvPr id="4" name="Slide Number Placeholder 3"/>
          <p:cNvSpPr>
            <a:spLocks noGrp="1"/>
          </p:cNvSpPr>
          <p:nvPr>
            <p:ph type="sldNum" sz="quarter" idx="10"/>
          </p:nvPr>
        </p:nvSpPr>
        <p:spPr/>
        <p:txBody>
          <a:bodyPr/>
          <a:lstStyle/>
          <a:p>
            <a:fld id="{3E8F25ED-5F2C-47E4-BF05-0C88CC91D4FE}" type="slidenum">
              <a:rPr lang="en-US" smtClean="0"/>
              <a:t>22</a:t>
            </a:fld>
            <a:endParaRPr lang="en-US"/>
          </a:p>
        </p:txBody>
      </p:sp>
    </p:spTree>
    <p:extLst>
      <p:ext uri="{BB962C8B-B14F-4D97-AF65-F5344CB8AC3E}">
        <p14:creationId xmlns:p14="http://schemas.microsoft.com/office/powerpoint/2010/main" val="179625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LNT – Camp Oh No, Impact Monster, trash timeline, who will survive, </a:t>
            </a:r>
          </a:p>
          <a:p>
            <a:r>
              <a:rPr lang="en-US" dirty="0"/>
              <a:t>OC – Hand motions</a:t>
            </a:r>
          </a:p>
        </p:txBody>
      </p:sp>
      <p:sp>
        <p:nvSpPr>
          <p:cNvPr id="4" name="Slide Number Placeholder 3"/>
          <p:cNvSpPr>
            <a:spLocks noGrp="1"/>
          </p:cNvSpPr>
          <p:nvPr>
            <p:ph type="sldNum" sz="quarter" idx="10"/>
          </p:nvPr>
        </p:nvSpPr>
        <p:spPr/>
        <p:txBody>
          <a:bodyPr/>
          <a:lstStyle/>
          <a:p>
            <a:fld id="{3E8F25ED-5F2C-47E4-BF05-0C88CC91D4FE}" type="slidenum">
              <a:rPr lang="en-US" smtClean="0"/>
              <a:t>25</a:t>
            </a:fld>
            <a:endParaRPr lang="en-US"/>
          </a:p>
        </p:txBody>
      </p:sp>
    </p:spTree>
    <p:extLst>
      <p:ext uri="{BB962C8B-B14F-4D97-AF65-F5344CB8AC3E}">
        <p14:creationId xmlns:p14="http://schemas.microsoft.com/office/powerpoint/2010/main" val="3026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FB1633A-8C7D-41EC-9995-5A141E65F2B5}" type="datetimeFigureOut">
              <a:rPr lang="en-US" smtClean="0"/>
              <a:t>10/18/2018</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4646D17-EF4F-4BC5-9B53-560AC51B2E59}"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1633443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1633A-8C7D-41EC-9995-5A141E65F2B5}"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D17-EF4F-4BC5-9B53-560AC51B2E59}" type="slidenum">
              <a:rPr lang="en-US" smtClean="0"/>
              <a:t>‹#›</a:t>
            </a:fld>
            <a:endParaRPr lang="en-US"/>
          </a:p>
        </p:txBody>
      </p:sp>
    </p:spTree>
    <p:extLst>
      <p:ext uri="{BB962C8B-B14F-4D97-AF65-F5344CB8AC3E}">
        <p14:creationId xmlns:p14="http://schemas.microsoft.com/office/powerpoint/2010/main" val="101198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FB1633A-8C7D-41EC-9995-5A141E65F2B5}" type="datetimeFigureOut">
              <a:rPr lang="en-US" smtClean="0"/>
              <a:t>10/18/2018</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4646D17-EF4F-4BC5-9B53-560AC51B2E59}"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15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1633A-8C7D-41EC-9995-5A141E65F2B5}"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D17-EF4F-4BC5-9B53-560AC51B2E59}" type="slidenum">
              <a:rPr lang="en-US" smtClean="0"/>
              <a:t>‹#›</a:t>
            </a:fld>
            <a:endParaRPr lang="en-US"/>
          </a:p>
        </p:txBody>
      </p:sp>
    </p:spTree>
    <p:extLst>
      <p:ext uri="{BB962C8B-B14F-4D97-AF65-F5344CB8AC3E}">
        <p14:creationId xmlns:p14="http://schemas.microsoft.com/office/powerpoint/2010/main" val="200510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FB1633A-8C7D-41EC-9995-5A141E65F2B5}" type="datetimeFigureOut">
              <a:rPr lang="en-US" smtClean="0"/>
              <a:t>10/18/2018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4646D17-EF4F-4BC5-9B53-560AC51B2E59}"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203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B1633A-8C7D-41EC-9995-5A141E65F2B5}"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D17-EF4F-4BC5-9B53-560AC51B2E59}" type="slidenum">
              <a:rPr lang="en-US" smtClean="0"/>
              <a:t>‹#›</a:t>
            </a:fld>
            <a:endParaRPr lang="en-US"/>
          </a:p>
        </p:txBody>
      </p:sp>
    </p:spTree>
    <p:extLst>
      <p:ext uri="{BB962C8B-B14F-4D97-AF65-F5344CB8AC3E}">
        <p14:creationId xmlns:p14="http://schemas.microsoft.com/office/powerpoint/2010/main" val="193685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B1633A-8C7D-41EC-9995-5A141E65F2B5}"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46D17-EF4F-4BC5-9B53-560AC51B2E59}" type="slidenum">
              <a:rPr lang="en-US" smtClean="0"/>
              <a:t>‹#›</a:t>
            </a:fld>
            <a:endParaRPr lang="en-US"/>
          </a:p>
        </p:txBody>
      </p:sp>
    </p:spTree>
    <p:extLst>
      <p:ext uri="{BB962C8B-B14F-4D97-AF65-F5344CB8AC3E}">
        <p14:creationId xmlns:p14="http://schemas.microsoft.com/office/powerpoint/2010/main" val="188980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B1633A-8C7D-41EC-9995-5A141E65F2B5}"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46D17-EF4F-4BC5-9B53-560AC51B2E59}" type="slidenum">
              <a:rPr lang="en-US" smtClean="0"/>
              <a:t>‹#›</a:t>
            </a:fld>
            <a:endParaRPr lang="en-US"/>
          </a:p>
        </p:txBody>
      </p:sp>
    </p:spTree>
    <p:extLst>
      <p:ext uri="{BB962C8B-B14F-4D97-AF65-F5344CB8AC3E}">
        <p14:creationId xmlns:p14="http://schemas.microsoft.com/office/powerpoint/2010/main" val="241159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FB1633A-8C7D-41EC-9995-5A141E65F2B5}"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46D17-EF4F-4BC5-9B53-560AC51B2E59}" type="slidenum">
              <a:rPr lang="en-US" smtClean="0"/>
              <a:t>‹#›</a:t>
            </a:fld>
            <a:endParaRPr lang="en-US"/>
          </a:p>
        </p:txBody>
      </p:sp>
    </p:spTree>
    <p:extLst>
      <p:ext uri="{BB962C8B-B14F-4D97-AF65-F5344CB8AC3E}">
        <p14:creationId xmlns:p14="http://schemas.microsoft.com/office/powerpoint/2010/main" val="151308202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FB1633A-8C7D-41EC-9995-5A141E65F2B5}" type="datetimeFigureOut">
              <a:rPr lang="en-US" smtClean="0"/>
              <a:t>10/18/2018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4646D17-EF4F-4BC5-9B53-560AC51B2E59}" type="slidenum">
              <a:rPr lang="en-US" smtClean="0"/>
              <a:t>‹#›</a:t>
            </a:fld>
            <a:endParaRPr lang="en-US"/>
          </a:p>
        </p:txBody>
      </p:sp>
    </p:spTree>
    <p:extLst>
      <p:ext uri="{BB962C8B-B14F-4D97-AF65-F5344CB8AC3E}">
        <p14:creationId xmlns:p14="http://schemas.microsoft.com/office/powerpoint/2010/main" val="46243210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FB1633A-8C7D-41EC-9995-5A141E65F2B5}" type="datetimeFigureOut">
              <a:rPr lang="en-US" smtClean="0"/>
              <a:t>10/18/2018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4646D17-EF4F-4BC5-9B53-560AC51B2E59}" type="slidenum">
              <a:rPr lang="en-US" smtClean="0"/>
              <a:t>‹#›</a:t>
            </a:fld>
            <a:endParaRPr lang="en-US"/>
          </a:p>
        </p:txBody>
      </p:sp>
    </p:spTree>
    <p:extLst>
      <p:ext uri="{BB962C8B-B14F-4D97-AF65-F5344CB8AC3E}">
        <p14:creationId xmlns:p14="http://schemas.microsoft.com/office/powerpoint/2010/main" val="43973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FB1633A-8C7D-41EC-9995-5A141E65F2B5}" type="datetimeFigureOut">
              <a:rPr lang="en-US" smtClean="0"/>
              <a:t>10/18/2018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4646D17-EF4F-4BC5-9B53-560AC51B2E59}"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637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usscouts.org/advance/Cubscout/tiger-core.asp#bites" TargetMode="External"/><Relationship Id="rId3" Type="http://schemas.openxmlformats.org/officeDocument/2006/relationships/image" Target="../media/image2.jpeg"/><Relationship Id="rId7" Type="http://schemas.openxmlformats.org/officeDocument/2006/relationships/hyperlink" Target="http://www.usscouts.org/advance/Cubscout/tiger-core.asp#team"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usscouts.org/advance/Cubscout/tiger-core.asp#jungle" TargetMode="External"/><Relationship Id="rId5" Type="http://schemas.openxmlformats.org/officeDocument/2006/relationships/hyperlink" Target="http://www.usscouts.org/advance/Cubscout/tiger-core.asp#games" TargetMode="External"/><Relationship Id="rId10" Type="http://schemas.openxmlformats.org/officeDocument/2006/relationships/hyperlink" Target="http://www.usscouts.org/advance/Cubscout/tiger-core.asp#wild" TargetMode="External"/><Relationship Id="rId4" Type="http://schemas.openxmlformats.org/officeDocument/2006/relationships/image" Target="../media/image1.png"/><Relationship Id="rId9" Type="http://schemas.openxmlformats.org/officeDocument/2006/relationships/hyperlink" Target="http://www.usscouts.org/advance/Cubscout/tiger-core.asp#fait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boyscouttrail.com/cub-scouts/lion_adventures.php#path" TargetMode="External"/><Relationship Id="rId13" Type="http://schemas.openxmlformats.org/officeDocument/2006/relationships/hyperlink" Target="http://www.boyscouttrail.com/cub-scouts/lion_adventures.php#ready" TargetMode="External"/><Relationship Id="rId3" Type="http://schemas.openxmlformats.org/officeDocument/2006/relationships/hyperlink" Target="http://www.boyscouttrail.com/cub-scouts/lion_adventures.php#fun" TargetMode="External"/><Relationship Id="rId7" Type="http://schemas.openxmlformats.org/officeDocument/2006/relationships/hyperlink" Target="http://www.boyscouttrail.com/cub-scouts/lion_adventures.php#myself" TargetMode="External"/><Relationship Id="rId12" Type="http://schemas.openxmlformats.org/officeDocument/2006/relationships/hyperlink" Target="http://www.boyscouttrail.com/cub-scouts/lion_adventures.php#rumble" TargetMode="External"/><Relationship Id="rId2" Type="http://schemas.openxmlformats.org/officeDocument/2006/relationships/hyperlink" Target="http://www.boyscouttrail.com/cub-scouts/lion_adventures.php#honor" TargetMode="External"/><Relationship Id="rId1" Type="http://schemas.openxmlformats.org/officeDocument/2006/relationships/slideLayout" Target="../slideLayouts/slideLayout2.xml"/><Relationship Id="rId6" Type="http://schemas.openxmlformats.org/officeDocument/2006/relationships/hyperlink" Target="http://www.boyscouttrail.com/cub-scouts/lion_adventures.php#king" TargetMode="External"/><Relationship Id="rId11" Type="http://schemas.openxmlformats.org/officeDocument/2006/relationships/hyperlink" Target="http://www.boyscouttrail.com/cub-scouts/lion_adventures.php#build" TargetMode="External"/><Relationship Id="rId5" Type="http://schemas.openxmlformats.org/officeDocument/2006/relationships/hyperlink" Target="http://www.boyscouttrail.com/cub-scouts/lion_adventures.php#mountain" TargetMode="External"/><Relationship Id="rId15" Type="http://schemas.openxmlformats.org/officeDocument/2006/relationships/image" Target="../media/image2.jpeg"/><Relationship Id="rId10" Type="http://schemas.openxmlformats.org/officeDocument/2006/relationships/hyperlink" Target="http://www.boyscouttrail.com/cub-scouts/lion_adventures.php#mark" TargetMode="External"/><Relationship Id="rId4" Type="http://schemas.openxmlformats.org/officeDocument/2006/relationships/hyperlink" Target="http://www.boyscouttrail.com/cub-scouts/lion_adventures.php#animal" TargetMode="External"/><Relationship Id="rId9" Type="http://schemas.openxmlformats.org/officeDocument/2006/relationships/hyperlink" Target="http://www.boyscouttrail.com/cub-scouts/lion_adventures.php#gizmos" TargetMode="Externa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cx.images-amazon.com/images/I/41-dI1b-VrL._SS500_.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92482" y="592418"/>
            <a:ext cx="1614105" cy="17678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5009444" cy="1325563"/>
          </a:xfrm>
        </p:spPr>
        <p:txBody>
          <a:bodyPr>
            <a:normAutofit fontScale="90000"/>
          </a:bodyPr>
          <a:lstStyle/>
          <a:p>
            <a:pPr algn="ctr"/>
            <a:r>
              <a:rPr lang="en-US" b="1" dirty="0"/>
              <a:t>BSA Outdoor Ethics for Cub Scouts</a:t>
            </a:r>
          </a:p>
        </p:txBody>
      </p:sp>
      <p:sp>
        <p:nvSpPr>
          <p:cNvPr id="3" name="Content Placeholder 2"/>
          <p:cNvSpPr>
            <a:spLocks noGrp="1"/>
          </p:cNvSpPr>
          <p:nvPr>
            <p:ph idx="1"/>
          </p:nvPr>
        </p:nvSpPr>
        <p:spPr>
          <a:xfrm>
            <a:off x="7606587" y="1124200"/>
            <a:ext cx="3292642" cy="458078"/>
          </a:xfrm>
        </p:spPr>
        <p:txBody>
          <a:bodyPr>
            <a:normAutofit/>
          </a:bodyPr>
          <a:lstStyle/>
          <a:p>
            <a:pPr marL="0" indent="0" algn="ctr">
              <a:buNone/>
            </a:pPr>
            <a:r>
              <a:rPr lang="en-US" dirty="0"/>
              <a:t>The Outdoor Code</a:t>
            </a:r>
          </a:p>
        </p:txBody>
      </p:sp>
      <p:sp>
        <p:nvSpPr>
          <p:cNvPr id="5" name="Content Placeholder 2"/>
          <p:cNvSpPr txBox="1">
            <a:spLocks/>
          </p:cNvSpPr>
          <p:nvPr/>
        </p:nvSpPr>
        <p:spPr>
          <a:xfrm>
            <a:off x="7326708" y="5383589"/>
            <a:ext cx="2450432" cy="555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The Land Ethic</a:t>
            </a:r>
          </a:p>
        </p:txBody>
      </p:sp>
      <p:pic>
        <p:nvPicPr>
          <p:cNvPr id="3076" name="Picture 4" descr="http://www.australiasnorthwest.com/sfimages/ContentImages/leave_no_tra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29622" y="2771850"/>
            <a:ext cx="1991372" cy="13786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hatliesbeyond.org/logos/treadlightlyprofilepic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8778" y="2413768"/>
            <a:ext cx="1736725" cy="17367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afarisamblog.com/wp-content/uploads/2011/05/Aldo-relaxing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6797" y="4694268"/>
            <a:ext cx="1770734" cy="137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5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42A4-D84F-4CF5-9ECE-83F25D7A65E9}"/>
              </a:ext>
            </a:extLst>
          </p:cNvPr>
          <p:cNvSpPr>
            <a:spLocks noGrp="1"/>
          </p:cNvSpPr>
          <p:nvPr>
            <p:ph type="title"/>
          </p:nvPr>
        </p:nvSpPr>
        <p:spPr>
          <a:xfrm>
            <a:off x="2312811" y="105500"/>
            <a:ext cx="8770571" cy="887922"/>
          </a:xfrm>
        </p:spPr>
        <p:txBody>
          <a:bodyPr/>
          <a:lstStyle/>
          <a:p>
            <a:r>
              <a:rPr lang="en-US" b="1" dirty="0"/>
              <a:t>Lion Rank Requirements</a:t>
            </a:r>
            <a:endParaRPr lang="en-US" dirty="0"/>
          </a:p>
        </p:txBody>
      </p:sp>
      <p:sp>
        <p:nvSpPr>
          <p:cNvPr id="3" name="Content Placeholder 2">
            <a:extLst>
              <a:ext uri="{FF2B5EF4-FFF2-40B4-BE49-F238E27FC236}">
                <a16:creationId xmlns:a16="http://schemas.microsoft.com/office/drawing/2014/main" id="{50ADA7AA-9395-44A0-B27A-80640E9E2B2D}"/>
              </a:ext>
            </a:extLst>
          </p:cNvPr>
          <p:cNvSpPr>
            <a:spLocks noGrp="1"/>
          </p:cNvSpPr>
          <p:nvPr>
            <p:ph idx="1"/>
          </p:nvPr>
        </p:nvSpPr>
        <p:spPr>
          <a:xfrm>
            <a:off x="2133600" y="2099733"/>
            <a:ext cx="9570671" cy="3990171"/>
          </a:xfrm>
        </p:spPr>
        <p:txBody>
          <a:bodyPr>
            <a:normAutofit/>
          </a:bodyPr>
          <a:lstStyle/>
          <a:p>
            <a:r>
              <a:rPr lang="en-US" b="1" dirty="0"/>
              <a:t>Lion Requirement – Mountain Lion.</a:t>
            </a:r>
          </a:p>
          <a:p>
            <a:r>
              <a:rPr lang="en-US" b="1" dirty="0"/>
              <a:t>Do These: </a:t>
            </a:r>
            <a:endParaRPr lang="en-US" dirty="0"/>
          </a:p>
          <a:p>
            <a:r>
              <a:rPr lang="en-US" dirty="0"/>
              <a:t>Gather the outdoor items you need to have with you when you go on an outdoor adventure, and understand how they are used. Also understand and commit to practicing the buddy system.</a:t>
            </a:r>
          </a:p>
          <a:p>
            <a:r>
              <a:rPr lang="en-US" dirty="0"/>
              <a:t>Learn what SAW (Stay, Answer, Whistle) means. Demonstrate what you can do to stay safe if you become separated from the group when you are outdoors.</a:t>
            </a:r>
          </a:p>
          <a:p>
            <a:r>
              <a:rPr lang="en-US" dirty="0"/>
              <a:t>Demonstrate an understanding of respect for animals and nature when participating in a learning hike.</a:t>
            </a:r>
          </a:p>
          <a:p>
            <a:endParaRPr lang="en-US" dirty="0"/>
          </a:p>
        </p:txBody>
      </p:sp>
      <p:pic>
        <p:nvPicPr>
          <p:cNvPr id="4" name="Picture 2" descr="http://ecx.images-amazon.com/images/I/41-dI1b-VrL._SS500_.jpg">
            <a:extLst>
              <a:ext uri="{FF2B5EF4-FFF2-40B4-BE49-F238E27FC236}">
                <a16:creationId xmlns:a16="http://schemas.microsoft.com/office/drawing/2014/main" id="{DD55D5F7-FD0F-4C2C-A878-B2A7CA49F55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75527" y="4935702"/>
            <a:ext cx="458074" cy="501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ecx.images-amazon.com/images/I/41-dI1b-VrL._SS500_.jpg">
            <a:extLst>
              <a:ext uri="{FF2B5EF4-FFF2-40B4-BE49-F238E27FC236}">
                <a16:creationId xmlns:a16="http://schemas.microsoft.com/office/drawing/2014/main" id="{4950D045-9AE7-4FB6-BBE9-D1D2E95D39F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17413" y="4094818"/>
            <a:ext cx="516186" cy="565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cx.images-amazon.com/images/I/41-dI1b-VrL._SS500_.jpg">
            <a:extLst>
              <a:ext uri="{FF2B5EF4-FFF2-40B4-BE49-F238E27FC236}">
                <a16:creationId xmlns:a16="http://schemas.microsoft.com/office/drawing/2014/main" id="{C51CF4B1-6B35-4255-90DA-70C569B895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17413" y="2941823"/>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ustraliasnorthwest.com/sfimages/ContentImages/leave_no_trace.jpg">
            <a:extLst>
              <a:ext uri="{FF2B5EF4-FFF2-40B4-BE49-F238E27FC236}">
                <a16:creationId xmlns:a16="http://schemas.microsoft.com/office/drawing/2014/main" id="{1038F247-CD76-4F6D-85C0-4C2926EEC8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1700" y="5028892"/>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australiasnorthwest.com/sfimages/ContentImages/leave_no_trace.jpg">
            <a:extLst>
              <a:ext uri="{FF2B5EF4-FFF2-40B4-BE49-F238E27FC236}">
                <a16:creationId xmlns:a16="http://schemas.microsoft.com/office/drawing/2014/main" id="{4C08A067-01AE-4B8A-99A8-C1973360D81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1700" y="4261485"/>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australiasnorthwest.com/sfimages/ContentImages/leave_no_trace.jpg">
            <a:extLst>
              <a:ext uri="{FF2B5EF4-FFF2-40B4-BE49-F238E27FC236}">
                <a16:creationId xmlns:a16="http://schemas.microsoft.com/office/drawing/2014/main" id="{456F373B-B1E2-454D-AF57-75FAA144F51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0818" y="3030320"/>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673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927"/>
          </a:xfrm>
        </p:spPr>
        <p:txBody>
          <a:bodyPr/>
          <a:lstStyle/>
          <a:p>
            <a:pPr algn="ctr"/>
            <a:r>
              <a:rPr lang="en-US" b="1" dirty="0"/>
              <a:t>Incorporation into Tiger Program</a:t>
            </a:r>
          </a:p>
        </p:txBody>
      </p:sp>
      <p:sp>
        <p:nvSpPr>
          <p:cNvPr id="3" name="Content Placeholder 2"/>
          <p:cNvSpPr>
            <a:spLocks noGrp="1"/>
          </p:cNvSpPr>
          <p:nvPr>
            <p:ph idx="1"/>
          </p:nvPr>
        </p:nvSpPr>
        <p:spPr>
          <a:xfrm>
            <a:off x="2264536" y="2891934"/>
            <a:ext cx="2517015" cy="3330222"/>
          </a:xfrm>
        </p:spPr>
        <p:txBody>
          <a:bodyPr/>
          <a:lstStyle/>
          <a:p>
            <a:r>
              <a:rPr lang="en-US" dirty="0"/>
              <a:t>Tigers in the Wild</a:t>
            </a:r>
          </a:p>
          <a:p>
            <a:endParaRPr lang="en-US" dirty="0"/>
          </a:p>
          <a:p>
            <a:endParaRPr lang="en-US" dirty="0"/>
          </a:p>
          <a:p>
            <a:r>
              <a:rPr lang="en-US" dirty="0"/>
              <a:t>Tiger Jungle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81551" y="1209052"/>
            <a:ext cx="7298872" cy="5584484"/>
          </a:xfrm>
          <a:prstGeom prst="rect">
            <a:avLst/>
          </a:prstGeom>
        </p:spPr>
      </p:pic>
      <p:pic>
        <p:nvPicPr>
          <p:cNvPr id="6" name="Picture 4" descr="http://www.australiasnorthwest.com/sfimages/ContentImages/leave_no_tra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82047" y="3403274"/>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cx.images-amazon.com/images/I/41-dI1b-VrL._SS500_.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60783" y="3401454"/>
            <a:ext cx="547679" cy="5998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54D674-A215-4650-90D3-25077F5DF381}"/>
              </a:ext>
            </a:extLst>
          </p:cNvPr>
          <p:cNvSpPr txBox="1"/>
          <p:nvPr/>
        </p:nvSpPr>
        <p:spPr>
          <a:xfrm>
            <a:off x="5531556" y="3398632"/>
            <a:ext cx="4143022" cy="1477328"/>
          </a:xfrm>
          <a:prstGeom prst="rect">
            <a:avLst/>
          </a:prstGeom>
          <a:solidFill>
            <a:srgbClr val="FFC000"/>
          </a:solidFill>
        </p:spPr>
        <p:txBody>
          <a:bodyPr wrap="square" rtlCol="0">
            <a:spAutoFit/>
          </a:bodyPr>
          <a:lstStyle/>
          <a:p>
            <a:r>
              <a:rPr lang="en-US" dirty="0">
                <a:hlinkClick r:id="rId5">
                  <a:extLst>
                    <a:ext uri="{A12FA001-AC4F-418D-AE19-62706E023703}">
                      <ahyp:hlinkClr xmlns:ahyp="http://schemas.microsoft.com/office/drawing/2018/hyperlinkcolor" val="tx"/>
                    </a:ext>
                  </a:extLst>
                </a:hlinkClick>
              </a:rPr>
              <a:t>Games Tigers Play;   </a:t>
            </a:r>
            <a:r>
              <a:rPr lang="en-US" dirty="0">
                <a:hlinkClick r:id="rId6">
                  <a:extLst>
                    <a:ext uri="{A12FA001-AC4F-418D-AE19-62706E023703}">
                      <ahyp:hlinkClr xmlns:ahyp="http://schemas.microsoft.com/office/drawing/2018/hyperlinkcolor" val="tx"/>
                    </a:ext>
                  </a:extLst>
                </a:hlinkClick>
              </a:rPr>
              <a:t>My Tiger Jungle </a:t>
            </a:r>
            <a:endParaRPr lang="en-US" dirty="0"/>
          </a:p>
          <a:p>
            <a:r>
              <a:rPr lang="en-US" dirty="0">
                <a:hlinkClick r:id="rId7">
                  <a:extLst>
                    <a:ext uri="{A12FA001-AC4F-418D-AE19-62706E023703}">
                      <ahyp:hlinkClr xmlns:ahyp="http://schemas.microsoft.com/office/drawing/2018/hyperlinkcolor" val="tx"/>
                    </a:ext>
                  </a:extLst>
                </a:hlinkClick>
              </a:rPr>
              <a:t>Team Tiger</a:t>
            </a:r>
            <a:r>
              <a:rPr lang="en-US" dirty="0"/>
              <a:t>    </a:t>
            </a:r>
            <a:r>
              <a:rPr lang="en-US" dirty="0" err="1">
                <a:hlinkClick r:id="rId8">
                  <a:extLst>
                    <a:ext uri="{A12FA001-AC4F-418D-AE19-62706E023703}">
                      <ahyp:hlinkClr xmlns:ahyp="http://schemas.microsoft.com/office/drawing/2018/hyperlinkcolor" val="tx"/>
                    </a:ext>
                  </a:extLst>
                </a:hlinkClick>
              </a:rPr>
              <a:t>Tiger</a:t>
            </a:r>
            <a:r>
              <a:rPr lang="en-US" dirty="0">
                <a:hlinkClick r:id="rId8">
                  <a:extLst>
                    <a:ext uri="{A12FA001-AC4F-418D-AE19-62706E023703}">
                      <ahyp:hlinkClr xmlns:ahyp="http://schemas.microsoft.com/office/drawing/2018/hyperlinkcolor" val="tx"/>
                    </a:ext>
                  </a:extLst>
                </a:hlinkClick>
              </a:rPr>
              <a:t> Bites</a:t>
            </a:r>
            <a:r>
              <a:rPr lang="en-US" dirty="0"/>
              <a:t> </a:t>
            </a:r>
          </a:p>
          <a:p>
            <a:r>
              <a:rPr lang="en-US" dirty="0">
                <a:hlinkClick r:id="rId9">
                  <a:extLst>
                    <a:ext uri="{A12FA001-AC4F-418D-AE19-62706E023703}">
                      <ahyp:hlinkClr xmlns:ahyp="http://schemas.microsoft.com/office/drawing/2018/hyperlinkcolor" val="tx"/>
                    </a:ext>
                  </a:extLst>
                </a:hlinkClick>
              </a:rPr>
              <a:t>Tiger Circles: Duty to God</a:t>
            </a:r>
            <a:endParaRPr lang="en-US" dirty="0"/>
          </a:p>
          <a:p>
            <a:r>
              <a:rPr lang="en-US" u="sng" dirty="0">
                <a:hlinkClick r:id="rId10">
                  <a:extLst>
                    <a:ext uri="{A12FA001-AC4F-418D-AE19-62706E023703}">
                      <ahyp:hlinkClr xmlns:ahyp="http://schemas.microsoft.com/office/drawing/2018/hyperlinkcolor" val="tx"/>
                    </a:ext>
                  </a:extLst>
                </a:hlinkClick>
              </a:rPr>
              <a:t>Tigers in the Wild</a:t>
            </a:r>
            <a:r>
              <a:rPr lang="en-US" dirty="0"/>
              <a:t> </a:t>
            </a:r>
          </a:p>
          <a:p>
            <a:endParaRPr lang="en-US" dirty="0"/>
          </a:p>
        </p:txBody>
      </p:sp>
      <p:pic>
        <p:nvPicPr>
          <p:cNvPr id="8" name="Picture 2" descr="http://ecx.images-amazon.com/images/I/41-dI1b-VrL._SS500_.jpg">
            <a:extLst>
              <a:ext uri="{FF2B5EF4-FFF2-40B4-BE49-F238E27FC236}">
                <a16:creationId xmlns:a16="http://schemas.microsoft.com/office/drawing/2014/main" id="{2ACBF61B-64A3-4BC3-964F-2262F791398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41761" y="4693472"/>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australiasnorthwest.com/sfimages/ContentImages/leave_no_trace.jpg">
            <a:extLst>
              <a:ext uri="{FF2B5EF4-FFF2-40B4-BE49-F238E27FC236}">
                <a16:creationId xmlns:a16="http://schemas.microsoft.com/office/drawing/2014/main" id="{806B41EA-FA35-4696-8EB1-7553C0177B3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08862" y="4676620"/>
            <a:ext cx="575871" cy="3986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77950D9-C604-4941-B060-2895B40AB904}"/>
              </a:ext>
            </a:extLst>
          </p:cNvPr>
          <p:cNvSpPr txBox="1"/>
          <p:nvPr/>
        </p:nvSpPr>
        <p:spPr>
          <a:xfrm>
            <a:off x="6874933" y="2003922"/>
            <a:ext cx="1873956" cy="461665"/>
          </a:xfrm>
          <a:prstGeom prst="rect">
            <a:avLst/>
          </a:prstGeom>
          <a:solidFill>
            <a:srgbClr val="FFC000"/>
          </a:solidFill>
        </p:spPr>
        <p:txBody>
          <a:bodyPr wrap="square" rtlCol="0">
            <a:spAutoFit/>
          </a:bodyPr>
          <a:lstStyle/>
          <a:p>
            <a:r>
              <a:rPr lang="en-US" sz="2400" b="1" dirty="0"/>
              <a:t>2018 / 2019</a:t>
            </a:r>
          </a:p>
        </p:txBody>
      </p:sp>
    </p:spTree>
    <p:extLst>
      <p:ext uri="{BB962C8B-B14F-4D97-AF65-F5344CB8AC3E}">
        <p14:creationId xmlns:p14="http://schemas.microsoft.com/office/powerpoint/2010/main" val="84054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9"/>
            <a:ext cx="10515600" cy="843927"/>
          </a:xfrm>
        </p:spPr>
        <p:txBody>
          <a:bodyPr/>
          <a:lstStyle/>
          <a:p>
            <a:pPr algn="ctr"/>
            <a:r>
              <a:rPr lang="en-US" b="1" dirty="0"/>
              <a:t>Tiger Rank Requirements</a:t>
            </a:r>
          </a:p>
        </p:txBody>
      </p:sp>
      <p:sp>
        <p:nvSpPr>
          <p:cNvPr id="3" name="Content Placeholder 2"/>
          <p:cNvSpPr>
            <a:spLocks noGrp="1"/>
          </p:cNvSpPr>
          <p:nvPr>
            <p:ph idx="1"/>
          </p:nvPr>
        </p:nvSpPr>
        <p:spPr>
          <a:xfrm>
            <a:off x="838200" y="4045573"/>
            <a:ext cx="10515600" cy="2131390"/>
          </a:xfrm>
        </p:spPr>
        <p:txBody>
          <a:bodyPr>
            <a:normAutofit/>
          </a:bodyPr>
          <a:lstStyle/>
          <a:p>
            <a:r>
              <a:rPr lang="en-US" dirty="0" err="1"/>
              <a:t>Bakyard</a:t>
            </a:r>
            <a:r>
              <a:rPr lang="en-US" dirty="0"/>
              <a:t> Jungle</a:t>
            </a:r>
          </a:p>
          <a:p>
            <a:pPr lvl="1"/>
            <a:r>
              <a:rPr lang="en-US" dirty="0"/>
              <a:t>The Land Ethic</a:t>
            </a:r>
          </a:p>
          <a:p>
            <a:r>
              <a:rPr lang="en-US" dirty="0"/>
              <a:t>Tigers in the Wild</a:t>
            </a:r>
          </a:p>
          <a:p>
            <a:pPr lvl="1"/>
            <a:r>
              <a:rPr lang="en-US" dirty="0"/>
              <a:t>All</a:t>
            </a:r>
          </a:p>
        </p:txBody>
      </p:sp>
      <p:pic>
        <p:nvPicPr>
          <p:cNvPr id="5" name="Picture 4"/>
          <p:cNvPicPr>
            <a:picLocks noChangeAspect="1"/>
          </p:cNvPicPr>
          <p:nvPr/>
        </p:nvPicPr>
        <p:blipFill>
          <a:blip r:embed="rId3"/>
          <a:stretch>
            <a:fillRect/>
          </a:stretch>
        </p:blipFill>
        <p:spPr>
          <a:xfrm>
            <a:off x="302533" y="1401082"/>
            <a:ext cx="11581945" cy="2452461"/>
          </a:xfrm>
          <a:prstGeom prst="rect">
            <a:avLst/>
          </a:prstGeom>
        </p:spPr>
      </p:pic>
      <p:sp>
        <p:nvSpPr>
          <p:cNvPr id="6" name="Rectangle 5"/>
          <p:cNvSpPr/>
          <p:nvPr/>
        </p:nvSpPr>
        <p:spPr>
          <a:xfrm>
            <a:off x="1213758" y="3347357"/>
            <a:ext cx="9905999" cy="37555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8926" y="849086"/>
            <a:ext cx="12200926" cy="6008914"/>
          </a:xfrm>
          <a:prstGeom prst="rect">
            <a:avLst/>
          </a:prstGeom>
        </p:spPr>
      </p:pic>
      <p:pic>
        <p:nvPicPr>
          <p:cNvPr id="16"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1251343"/>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26" y="1852940"/>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ecx.images-amazon.com/images/I/41-dI1b-VrL._SS500_.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70856" y="2841576"/>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42664" y="3633445"/>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5822" y="4277996"/>
            <a:ext cx="575871" cy="398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878286" y="3347357"/>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78286" y="4032125"/>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40529" y="4676676"/>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85015" y="4688823"/>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27" y="5386038"/>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49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927"/>
          </a:xfrm>
        </p:spPr>
        <p:txBody>
          <a:bodyPr/>
          <a:lstStyle/>
          <a:p>
            <a:pPr algn="ctr"/>
            <a:r>
              <a:rPr lang="en-US" b="1" dirty="0"/>
              <a:t>Tiger Rank Requirements</a:t>
            </a:r>
          </a:p>
        </p:txBody>
      </p:sp>
      <p:pic>
        <p:nvPicPr>
          <p:cNvPr id="10" name="Picture 9"/>
          <p:cNvPicPr>
            <a:picLocks noChangeAspect="1"/>
          </p:cNvPicPr>
          <p:nvPr/>
        </p:nvPicPr>
        <p:blipFill>
          <a:blip r:embed="rId2"/>
          <a:stretch>
            <a:fillRect/>
          </a:stretch>
        </p:blipFill>
        <p:spPr>
          <a:xfrm>
            <a:off x="293913" y="1690197"/>
            <a:ext cx="11898087" cy="1815830"/>
          </a:xfrm>
          <a:prstGeom prst="rect">
            <a:avLst/>
          </a:prstGeom>
        </p:spPr>
      </p:pic>
    </p:spTree>
    <p:extLst>
      <p:ext uri="{BB962C8B-B14F-4D97-AF65-F5344CB8AC3E}">
        <p14:creationId xmlns:p14="http://schemas.microsoft.com/office/powerpoint/2010/main" val="395040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6651-DBAA-4103-B327-F3FF648A00F2}"/>
              </a:ext>
            </a:extLst>
          </p:cNvPr>
          <p:cNvSpPr>
            <a:spLocks noGrp="1"/>
          </p:cNvSpPr>
          <p:nvPr>
            <p:ph type="title"/>
          </p:nvPr>
        </p:nvSpPr>
        <p:spPr>
          <a:xfrm>
            <a:off x="2719211" y="0"/>
            <a:ext cx="8770571" cy="865344"/>
          </a:xfrm>
        </p:spPr>
        <p:txBody>
          <a:bodyPr/>
          <a:lstStyle/>
          <a:p>
            <a:r>
              <a:rPr lang="en-US" b="1" dirty="0"/>
              <a:t>Tiger Rank Requirements</a:t>
            </a:r>
            <a:endParaRPr lang="en-US" dirty="0"/>
          </a:p>
        </p:txBody>
      </p:sp>
      <p:sp>
        <p:nvSpPr>
          <p:cNvPr id="3" name="Content Placeholder 2">
            <a:extLst>
              <a:ext uri="{FF2B5EF4-FFF2-40B4-BE49-F238E27FC236}">
                <a16:creationId xmlns:a16="http://schemas.microsoft.com/office/drawing/2014/main" id="{EE538E53-C826-4451-A540-5F6508B8E6B8}"/>
              </a:ext>
            </a:extLst>
          </p:cNvPr>
          <p:cNvSpPr>
            <a:spLocks noGrp="1"/>
          </p:cNvSpPr>
          <p:nvPr>
            <p:ph idx="1"/>
          </p:nvPr>
        </p:nvSpPr>
        <p:spPr>
          <a:xfrm>
            <a:off x="936977" y="1061156"/>
            <a:ext cx="11085689" cy="5192888"/>
          </a:xfrm>
        </p:spPr>
        <p:txBody>
          <a:bodyPr/>
          <a:lstStyle/>
          <a:p>
            <a:pPr marL="0" indent="0">
              <a:buNone/>
            </a:pPr>
            <a:r>
              <a:rPr lang="en-US" dirty="0"/>
              <a:t>Complete Requirement 1 plus at least two others.</a:t>
            </a:r>
          </a:p>
          <a:p>
            <a:r>
              <a:rPr lang="en-US" dirty="0"/>
              <a:t>1 With your parent, guardian, or other caring adult, go for a walk outside, and pick out two or more sights or sounds of "nature" around you. Discuss with your partner or den.</a:t>
            </a:r>
          </a:p>
          <a:p>
            <a:r>
              <a:rPr lang="en-US" dirty="0"/>
              <a:t>2 Take a 1-foot hike. Make a list of the living things you find on your 1-foot hike. Discuss these plants or animals with your parent, guardian, other caring adult, or with your den. </a:t>
            </a:r>
          </a:p>
          <a:p>
            <a:r>
              <a:rPr lang="en-US" dirty="0"/>
              <a:t>3 Point out two different kinds of birds that live in your area. With your parent, guardian, or other caring adult, or with your den, find out more about one of these birds.</a:t>
            </a:r>
          </a:p>
          <a:p>
            <a:r>
              <a:rPr lang="en-US" dirty="0"/>
              <a:t>4 Be helpful to nature by planting a plant, shrub, or tree. Learn more about the needs and growth of the item you have planted. </a:t>
            </a:r>
          </a:p>
          <a:p>
            <a:r>
              <a:rPr lang="en-US" dirty="0"/>
              <a:t>5 Build and hang a birdhouse.</a:t>
            </a:r>
          </a:p>
          <a:p>
            <a:endParaRPr lang="en-US" dirty="0"/>
          </a:p>
        </p:txBody>
      </p:sp>
      <p:pic>
        <p:nvPicPr>
          <p:cNvPr id="4" name="Picture 4" descr="http://www.australiasnorthwest.com/sfimages/ContentImages/leave_no_trace.jpg">
            <a:extLst>
              <a:ext uri="{FF2B5EF4-FFF2-40B4-BE49-F238E27FC236}">
                <a16:creationId xmlns:a16="http://schemas.microsoft.com/office/drawing/2014/main" id="{78161BAA-BD01-4165-9F2B-7699227AAE7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599" y="4017309"/>
            <a:ext cx="385533" cy="39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australiasnorthwest.com/sfimages/ContentImages/leave_no_trace.jpg">
            <a:extLst>
              <a:ext uri="{FF2B5EF4-FFF2-40B4-BE49-F238E27FC236}">
                <a16:creationId xmlns:a16="http://schemas.microsoft.com/office/drawing/2014/main" id="{21FDA29A-2366-4625-9D71-11D5B3AE23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599" y="3205007"/>
            <a:ext cx="398532" cy="398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australiasnorthwest.com/sfimages/ContentImages/leave_no_trace.jpg">
            <a:extLst>
              <a:ext uri="{FF2B5EF4-FFF2-40B4-BE49-F238E27FC236}">
                <a16:creationId xmlns:a16="http://schemas.microsoft.com/office/drawing/2014/main" id="{2EB16CAA-E78C-4DA7-BE7B-E6BA07F8F35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2392705"/>
            <a:ext cx="398532" cy="398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ustraliasnorthwest.com/sfimages/ContentImages/leave_no_trace.jpg">
            <a:extLst>
              <a:ext uri="{FF2B5EF4-FFF2-40B4-BE49-F238E27FC236}">
                <a16:creationId xmlns:a16="http://schemas.microsoft.com/office/drawing/2014/main" id="{BC6063B6-4F60-48AF-84FD-46C3917432C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1550645"/>
            <a:ext cx="398532" cy="398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australiasnorthwest.com/sfimages/ContentImages/leave_no_trace.jpg">
            <a:extLst>
              <a:ext uri="{FF2B5EF4-FFF2-40B4-BE49-F238E27FC236}">
                <a16:creationId xmlns:a16="http://schemas.microsoft.com/office/drawing/2014/main" id="{2ABB9395-D737-42B3-9B47-1FAB9FB4D9A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599" y="4709336"/>
            <a:ext cx="398532" cy="39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ecx.images-amazon.com/images/I/41-dI1b-VrL._SS500_.jpg">
            <a:extLst>
              <a:ext uri="{FF2B5EF4-FFF2-40B4-BE49-F238E27FC236}">
                <a16:creationId xmlns:a16="http://schemas.microsoft.com/office/drawing/2014/main" id="{62BD7BA0-9ABA-4CB5-B779-103EDC4EF41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392706"/>
            <a:ext cx="471353" cy="516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ecx.images-amazon.com/images/I/41-dI1b-VrL._SS500_.jpg">
            <a:extLst>
              <a:ext uri="{FF2B5EF4-FFF2-40B4-BE49-F238E27FC236}">
                <a16:creationId xmlns:a16="http://schemas.microsoft.com/office/drawing/2014/main" id="{D392E295-4CDD-4C87-8549-63D3C0A8E77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860" y="1550645"/>
            <a:ext cx="442493" cy="4846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ecx.images-amazon.com/images/I/41-dI1b-VrL._SS500_.jpg">
            <a:extLst>
              <a:ext uri="{FF2B5EF4-FFF2-40B4-BE49-F238E27FC236}">
                <a16:creationId xmlns:a16="http://schemas.microsoft.com/office/drawing/2014/main" id="{6CAE9E58-0217-42B9-BB38-0B27423BFD7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821" y="3998405"/>
            <a:ext cx="398532" cy="43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1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Incorporation into Wolf Program</a:t>
            </a:r>
          </a:p>
        </p:txBody>
      </p:sp>
      <p:sp>
        <p:nvSpPr>
          <p:cNvPr id="3" name="Content Placeholder 2"/>
          <p:cNvSpPr>
            <a:spLocks noGrp="1"/>
          </p:cNvSpPr>
          <p:nvPr>
            <p:ph idx="1"/>
          </p:nvPr>
        </p:nvSpPr>
        <p:spPr>
          <a:xfrm>
            <a:off x="1964268" y="2438400"/>
            <a:ext cx="2619022" cy="3651504"/>
          </a:xfrm>
        </p:spPr>
        <p:txBody>
          <a:bodyPr/>
          <a:lstStyle/>
          <a:p>
            <a:r>
              <a:rPr lang="en-US" dirty="0"/>
              <a:t>Call of the Wild</a:t>
            </a:r>
          </a:p>
          <a:p>
            <a:pPr marL="0" indent="0">
              <a:buNone/>
            </a:pPr>
            <a:endParaRPr lang="en-US" dirty="0"/>
          </a:p>
          <a:p>
            <a:r>
              <a:rPr lang="en-US" dirty="0"/>
              <a:t>Paws on the Path</a:t>
            </a:r>
          </a:p>
          <a:p>
            <a:endParaRPr lang="en-US" dirty="0"/>
          </a:p>
          <a:p>
            <a:r>
              <a:rPr lang="en-US" dirty="0"/>
              <a:t>Electives – Spirit of Water; Grow Something;  and Finding Your Way</a:t>
            </a:r>
          </a:p>
        </p:txBody>
      </p:sp>
      <p:pic>
        <p:nvPicPr>
          <p:cNvPr id="4" name="Picture 3"/>
          <p:cNvPicPr>
            <a:picLocks noChangeAspect="1"/>
          </p:cNvPicPr>
          <p:nvPr/>
        </p:nvPicPr>
        <p:blipFill>
          <a:blip r:embed="rId2"/>
          <a:stretch>
            <a:fillRect/>
          </a:stretch>
        </p:blipFill>
        <p:spPr>
          <a:xfrm>
            <a:off x="4696962" y="1329865"/>
            <a:ext cx="7304762" cy="5342857"/>
          </a:xfrm>
          <a:prstGeom prst="rect">
            <a:avLst/>
          </a:prstGeom>
        </p:spPr>
      </p:pic>
      <p:pic>
        <p:nvPicPr>
          <p:cNvPr id="11" name="Picture 4" descr="http://www.australiasnorthwest.com/sfimages/ContentImages/leave_no_tra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34260" y="3802871"/>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ecx.images-amazon.com/images/I/41-dI1b-VrL._SS500_.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00761" y="2829161"/>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australiasnorthwest.com/sfimages/ContentImages/leave_no_tra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66752" y="2873510"/>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ecx.images-amazon.com/images/I/41-dI1b-VrL._SS500_.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80829" y="3738339"/>
            <a:ext cx="547679" cy="5998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1F619F-A4F4-4703-A67E-BF2CB3F5AC17}"/>
              </a:ext>
            </a:extLst>
          </p:cNvPr>
          <p:cNvSpPr txBox="1"/>
          <p:nvPr/>
        </p:nvSpPr>
        <p:spPr>
          <a:xfrm>
            <a:off x="6750755" y="2129061"/>
            <a:ext cx="1873956" cy="461665"/>
          </a:xfrm>
          <a:prstGeom prst="rect">
            <a:avLst/>
          </a:prstGeom>
          <a:solidFill>
            <a:srgbClr val="FF0000"/>
          </a:solidFill>
        </p:spPr>
        <p:txBody>
          <a:bodyPr wrap="square" rtlCol="0">
            <a:spAutoFit/>
          </a:bodyPr>
          <a:lstStyle/>
          <a:p>
            <a:r>
              <a:rPr lang="en-US" sz="2400" b="1" dirty="0"/>
              <a:t>2018 / 2019</a:t>
            </a:r>
          </a:p>
        </p:txBody>
      </p:sp>
      <p:pic>
        <p:nvPicPr>
          <p:cNvPr id="10" name="Picture 4" descr="http://www.australiasnorthwest.com/sfimages/ContentImages/leave_no_trace.jpg">
            <a:extLst>
              <a:ext uri="{FF2B5EF4-FFF2-40B4-BE49-F238E27FC236}">
                <a16:creationId xmlns:a16="http://schemas.microsoft.com/office/drawing/2014/main" id="{E663E1C6-9D45-400A-8681-10BA0F2C3C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29971" y="5691224"/>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ecx.images-amazon.com/images/I/41-dI1b-VrL._SS500_.jpg">
            <a:extLst>
              <a:ext uri="{FF2B5EF4-FFF2-40B4-BE49-F238E27FC236}">
                <a16:creationId xmlns:a16="http://schemas.microsoft.com/office/drawing/2014/main" id="{E94D09BA-EF20-48AD-891D-8EA49653ED3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86732" y="5691224"/>
            <a:ext cx="547679" cy="59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7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Wolf Rank Requirements</a:t>
            </a:r>
          </a:p>
        </p:txBody>
      </p:sp>
      <p:pic>
        <p:nvPicPr>
          <p:cNvPr id="3" name="Picture 2"/>
          <p:cNvPicPr>
            <a:picLocks noChangeAspect="1"/>
          </p:cNvPicPr>
          <p:nvPr/>
        </p:nvPicPr>
        <p:blipFill>
          <a:blip r:embed="rId3"/>
          <a:stretch>
            <a:fillRect/>
          </a:stretch>
        </p:blipFill>
        <p:spPr>
          <a:xfrm>
            <a:off x="541993" y="0"/>
            <a:ext cx="11404137" cy="6858000"/>
          </a:xfrm>
          <a:prstGeom prst="rect">
            <a:avLst/>
          </a:prstGeom>
        </p:spPr>
      </p:pic>
      <p:pic>
        <p:nvPicPr>
          <p:cNvPr id="7"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7766" y="365125"/>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cx.images-amazon.com/images/I/41-dI1b-VrL._SS500_.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30106" y="5278299"/>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8853" y="2171495"/>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8852" y="4468953"/>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01914" y="5853411"/>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01913" y="6337625"/>
            <a:ext cx="575871" cy="39868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3418114" y="5745813"/>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18114" y="6053719"/>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80858" y="6366101"/>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03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Wolf Rank Requirements</a:t>
            </a:r>
          </a:p>
        </p:txBody>
      </p:sp>
      <p:pic>
        <p:nvPicPr>
          <p:cNvPr id="3" name="Picture 2"/>
          <p:cNvPicPr>
            <a:picLocks noChangeAspect="1"/>
          </p:cNvPicPr>
          <p:nvPr/>
        </p:nvPicPr>
        <p:blipFill>
          <a:blip r:embed="rId3"/>
          <a:stretch>
            <a:fillRect/>
          </a:stretch>
        </p:blipFill>
        <p:spPr>
          <a:xfrm>
            <a:off x="-6879" y="1690687"/>
            <a:ext cx="12198879" cy="4955042"/>
          </a:xfrm>
          <a:prstGeom prst="rect">
            <a:avLst/>
          </a:prstGeom>
        </p:spPr>
      </p:pic>
      <p:pic>
        <p:nvPicPr>
          <p:cNvPr id="7"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0368" y="2135679"/>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cx.images-amazon.com/images/I/41-dI1b-VrL._SS500_.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190" y="3722442"/>
            <a:ext cx="446314" cy="488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159" y="3178689"/>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6164" y="4032925"/>
            <a:ext cx="390818" cy="27056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3733800" y="4174424"/>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95358" y="4174424"/>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90" y="6047710"/>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9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6169"/>
          </a:xfrm>
        </p:spPr>
        <p:txBody>
          <a:bodyPr/>
          <a:lstStyle/>
          <a:p>
            <a:pPr algn="ctr"/>
            <a:r>
              <a:rPr lang="en-US" b="1" dirty="0"/>
              <a:t>Incorporation into Bear Program</a:t>
            </a:r>
          </a:p>
        </p:txBody>
      </p:sp>
      <p:sp>
        <p:nvSpPr>
          <p:cNvPr id="3" name="Content Placeholder 2"/>
          <p:cNvSpPr>
            <a:spLocks noGrp="1"/>
          </p:cNvSpPr>
          <p:nvPr>
            <p:ph idx="1"/>
          </p:nvPr>
        </p:nvSpPr>
        <p:spPr>
          <a:xfrm>
            <a:off x="2427112" y="2438400"/>
            <a:ext cx="2506132" cy="3651504"/>
          </a:xfrm>
        </p:spPr>
        <p:txBody>
          <a:bodyPr/>
          <a:lstStyle/>
          <a:p>
            <a:pPr marL="0" indent="0">
              <a:buNone/>
            </a:pPr>
            <a:endParaRPr lang="en-US" dirty="0"/>
          </a:p>
          <a:p>
            <a:r>
              <a:rPr lang="en-US" dirty="0"/>
              <a:t>Bear Necessities</a:t>
            </a:r>
          </a:p>
          <a:p>
            <a:endParaRPr lang="en-US" dirty="0"/>
          </a:p>
          <a:p>
            <a:r>
              <a:rPr lang="en-US" dirty="0"/>
              <a:t>Fur Fin &amp; Feather</a:t>
            </a:r>
          </a:p>
          <a:p>
            <a:endParaRPr lang="en-US" dirty="0"/>
          </a:p>
          <a:p>
            <a:pPr marL="0" indent="0">
              <a:buNone/>
            </a:pPr>
            <a:r>
              <a:rPr lang="en-US" dirty="0"/>
              <a:t>Electives – Bear Goes Fishing and Bear Picnic Basket</a:t>
            </a:r>
          </a:p>
        </p:txBody>
      </p:sp>
      <p:pic>
        <p:nvPicPr>
          <p:cNvPr id="4" name="Picture 3"/>
          <p:cNvPicPr>
            <a:picLocks noChangeAspect="1"/>
          </p:cNvPicPr>
          <p:nvPr/>
        </p:nvPicPr>
        <p:blipFill>
          <a:blip r:embed="rId2"/>
          <a:stretch>
            <a:fillRect/>
          </a:stretch>
        </p:blipFill>
        <p:spPr>
          <a:xfrm>
            <a:off x="4824182" y="1301294"/>
            <a:ext cx="7180952" cy="5400000"/>
          </a:xfrm>
          <a:prstGeom prst="rect">
            <a:avLst/>
          </a:prstGeom>
        </p:spPr>
      </p:pic>
      <p:pic>
        <p:nvPicPr>
          <p:cNvPr id="10" name="Picture 4" descr="http://www.australiasnorthwest.com/sfimages/ContentImages/leave_no_tra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61731" y="3314345"/>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ecx.images-amazon.com/images/I/41-dI1b-VrL._SS500_.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72804" y="3230785"/>
            <a:ext cx="516600" cy="565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30C6D3-3CE9-4F26-86D7-D22059FA5C75}"/>
              </a:ext>
            </a:extLst>
          </p:cNvPr>
          <p:cNvSpPr txBox="1"/>
          <p:nvPr/>
        </p:nvSpPr>
        <p:spPr>
          <a:xfrm>
            <a:off x="6784622" y="2006630"/>
            <a:ext cx="1873956" cy="461665"/>
          </a:xfrm>
          <a:prstGeom prst="rect">
            <a:avLst/>
          </a:prstGeom>
          <a:solidFill>
            <a:schemeClr val="accent2">
              <a:lumMod val="60000"/>
              <a:lumOff val="40000"/>
            </a:schemeClr>
          </a:solidFill>
        </p:spPr>
        <p:txBody>
          <a:bodyPr wrap="square" rtlCol="0">
            <a:spAutoFit/>
          </a:bodyPr>
          <a:lstStyle/>
          <a:p>
            <a:r>
              <a:rPr lang="en-US" sz="2400" b="1" dirty="0"/>
              <a:t>2018 / 2019</a:t>
            </a:r>
          </a:p>
        </p:txBody>
      </p:sp>
      <p:pic>
        <p:nvPicPr>
          <p:cNvPr id="8" name="Picture 4" descr="http://www.australiasnorthwest.com/sfimages/ContentImages/leave_no_trace.jpg">
            <a:extLst>
              <a:ext uri="{FF2B5EF4-FFF2-40B4-BE49-F238E27FC236}">
                <a16:creationId xmlns:a16="http://schemas.microsoft.com/office/drawing/2014/main" id="{F6E82B28-1361-4CA3-BF46-83BAFDE6922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68858" y="4190290"/>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ecx.images-amazon.com/images/I/41-dI1b-VrL._SS500_.jpg">
            <a:extLst>
              <a:ext uri="{FF2B5EF4-FFF2-40B4-BE49-F238E27FC236}">
                <a16:creationId xmlns:a16="http://schemas.microsoft.com/office/drawing/2014/main" id="{22D6361B-A810-4F14-8384-3E6746C89F3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98640" y="4187970"/>
            <a:ext cx="516600" cy="56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0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Bear Rank Requirements</a:t>
            </a:r>
          </a:p>
        </p:txBody>
      </p:sp>
      <p:grpSp>
        <p:nvGrpSpPr>
          <p:cNvPr id="6" name="Group 5"/>
          <p:cNvGrpSpPr/>
          <p:nvPr/>
        </p:nvGrpSpPr>
        <p:grpSpPr>
          <a:xfrm>
            <a:off x="0" y="767443"/>
            <a:ext cx="12192000" cy="5927271"/>
            <a:chOff x="838200" y="1690687"/>
            <a:chExt cx="10515600" cy="5761792"/>
          </a:xfrm>
        </p:grpSpPr>
        <p:pic>
          <p:nvPicPr>
            <p:cNvPr id="4" name="Picture 3"/>
            <p:cNvPicPr>
              <a:picLocks noChangeAspect="1"/>
            </p:cNvPicPr>
            <p:nvPr/>
          </p:nvPicPr>
          <p:blipFill>
            <a:blip r:embed="rId3"/>
            <a:stretch>
              <a:fillRect/>
            </a:stretch>
          </p:blipFill>
          <p:spPr>
            <a:xfrm>
              <a:off x="838200" y="1690687"/>
              <a:ext cx="10515600" cy="4263081"/>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 y="5547091"/>
              <a:ext cx="10515599" cy="1905388"/>
            </a:xfrm>
            <a:prstGeom prst="rect">
              <a:avLst/>
            </a:prstGeom>
          </p:spPr>
        </p:pic>
      </p:grpSp>
      <p:pic>
        <p:nvPicPr>
          <p:cNvPr id="7"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584" y="1040559"/>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ecx.images-amazon.com/images/I/41-dI1b-VrL._SS500_.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2584" y="1759912"/>
            <a:ext cx="388141" cy="4251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246" y="2057867"/>
            <a:ext cx="436055" cy="3018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570" y="2315351"/>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454" y="2579699"/>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338" y="3181357"/>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338" y="4038373"/>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84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Outdoor Code</a:t>
            </a:r>
          </a:p>
        </p:txBody>
      </p:sp>
      <p:sp>
        <p:nvSpPr>
          <p:cNvPr id="3" name="Content Placeholder 2"/>
          <p:cNvSpPr>
            <a:spLocks noGrp="1"/>
          </p:cNvSpPr>
          <p:nvPr>
            <p:ph idx="1"/>
          </p:nvPr>
        </p:nvSpPr>
        <p:spPr>
          <a:xfrm>
            <a:off x="1003092" y="2503357"/>
            <a:ext cx="6831842" cy="3688596"/>
          </a:xfrm>
        </p:spPr>
        <p:txBody>
          <a:bodyPr>
            <a:normAutofit/>
          </a:bodyPr>
          <a:lstStyle/>
          <a:p>
            <a:pPr marL="0" indent="0" algn="ctr">
              <a:spcAft>
                <a:spcPts val="1200"/>
              </a:spcAft>
              <a:buNone/>
            </a:pPr>
            <a:r>
              <a:rPr lang="en-US" sz="2400" b="1" dirty="0">
                <a:latin typeface="Comic Sans MS" panose="030F0702030302020204" pitchFamily="66" charset="0"/>
              </a:rPr>
              <a:t>As an American, I will do my best to:</a:t>
            </a:r>
          </a:p>
          <a:p>
            <a:pPr marL="0" indent="0" algn="ctr">
              <a:spcAft>
                <a:spcPts val="1200"/>
              </a:spcAft>
              <a:buNone/>
            </a:pPr>
            <a:r>
              <a:rPr lang="en-US" sz="2400" b="1" dirty="0">
                <a:latin typeface="Comic Sans MS" panose="030F0702030302020204" pitchFamily="66" charset="0"/>
              </a:rPr>
              <a:t>Be Clean in my outdoor Manner,</a:t>
            </a:r>
          </a:p>
          <a:p>
            <a:pPr marL="0" indent="0" algn="ctr">
              <a:spcAft>
                <a:spcPts val="1200"/>
              </a:spcAft>
              <a:buNone/>
            </a:pPr>
            <a:r>
              <a:rPr lang="en-US" sz="2400" b="1" dirty="0">
                <a:latin typeface="Comic Sans MS" panose="030F0702030302020204" pitchFamily="66" charset="0"/>
              </a:rPr>
              <a:t>Be Careful with Fire,</a:t>
            </a:r>
          </a:p>
          <a:p>
            <a:pPr marL="0" indent="0" algn="ctr">
              <a:spcAft>
                <a:spcPts val="1200"/>
              </a:spcAft>
              <a:buNone/>
            </a:pPr>
            <a:r>
              <a:rPr lang="en-US" sz="2400" b="1" dirty="0">
                <a:latin typeface="Comic Sans MS" panose="030F0702030302020204" pitchFamily="66" charset="0"/>
              </a:rPr>
              <a:t>Be considerate of the outdoors, and </a:t>
            </a:r>
          </a:p>
          <a:p>
            <a:pPr marL="0" indent="0" algn="ctr">
              <a:spcAft>
                <a:spcPts val="1200"/>
              </a:spcAft>
              <a:buNone/>
            </a:pPr>
            <a:r>
              <a:rPr lang="en-US" sz="2400" b="1" dirty="0">
                <a:latin typeface="Comic Sans MS" panose="030F0702030302020204" pitchFamily="66" charset="0"/>
              </a:rPr>
              <a:t>Be Conservation Minded</a:t>
            </a:r>
          </a:p>
          <a:p>
            <a:pPr marL="0" indent="0">
              <a:buNone/>
            </a:pPr>
            <a:endParaRPr lang="en-US" sz="2400" b="1" dirty="0"/>
          </a:p>
        </p:txBody>
      </p:sp>
      <p:pic>
        <p:nvPicPr>
          <p:cNvPr id="1026" name="Picture 2" descr="http://usscouts.org/advance/Images/Boyscout/outdoo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1573" y="1690688"/>
            <a:ext cx="3262109" cy="497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DA3C-687C-4D36-8B2E-8DEA00DE492E}"/>
              </a:ext>
            </a:extLst>
          </p:cNvPr>
          <p:cNvSpPr>
            <a:spLocks noGrp="1"/>
          </p:cNvSpPr>
          <p:nvPr>
            <p:ph type="title"/>
          </p:nvPr>
        </p:nvSpPr>
        <p:spPr>
          <a:xfrm>
            <a:off x="2111022" y="1"/>
            <a:ext cx="9593249" cy="1467556"/>
          </a:xfrm>
        </p:spPr>
        <p:txBody>
          <a:bodyPr>
            <a:normAutofit fontScale="90000"/>
          </a:bodyPr>
          <a:lstStyle/>
          <a:p>
            <a:r>
              <a:rPr lang="en-US" b="1" u="sng" dirty="0">
                <a:solidFill>
                  <a:srgbClr val="006600"/>
                </a:solidFill>
                <a:latin typeface="Verdana" panose="020B0604030504040204" pitchFamily="34" charset="0"/>
              </a:rPr>
              <a:t>Bear Required Adventure: Fur, Feathers, and Ferns</a:t>
            </a:r>
            <a:br>
              <a:rPr lang="en-US" b="1" dirty="0">
                <a:latin typeface="Verdana" panose="020B0604030504040204" pitchFamily="34" charset="0"/>
              </a:rPr>
            </a:br>
            <a:endParaRPr lang="en-US" dirty="0"/>
          </a:p>
        </p:txBody>
      </p:sp>
      <p:graphicFrame>
        <p:nvGraphicFramePr>
          <p:cNvPr id="4" name="Content Placeholder 3">
            <a:extLst>
              <a:ext uri="{FF2B5EF4-FFF2-40B4-BE49-F238E27FC236}">
                <a16:creationId xmlns:a16="http://schemas.microsoft.com/office/drawing/2014/main" id="{94B5C410-8B27-4C34-BCA6-7CAEAF1C8C07}"/>
              </a:ext>
            </a:extLst>
          </p:cNvPr>
          <p:cNvGraphicFramePr>
            <a:graphicFrameLocks noGrp="1"/>
          </p:cNvGraphicFramePr>
          <p:nvPr>
            <p:ph idx="1"/>
            <p:extLst>
              <p:ext uri="{D42A27DB-BD31-4B8C-83A1-F6EECF244321}">
                <p14:modId xmlns:p14="http://schemas.microsoft.com/office/powerpoint/2010/main" val="2703384554"/>
              </p:ext>
            </p:extLst>
          </p:nvPr>
        </p:nvGraphicFramePr>
        <p:xfrm>
          <a:off x="1817510" y="1636889"/>
          <a:ext cx="10047111" cy="4445370"/>
        </p:xfrm>
        <a:graphic>
          <a:graphicData uri="http://schemas.openxmlformats.org/drawingml/2006/table">
            <a:tbl>
              <a:tblPr/>
              <a:tblGrid>
                <a:gridCol w="383197">
                  <a:extLst>
                    <a:ext uri="{9D8B030D-6E8A-4147-A177-3AD203B41FA5}">
                      <a16:colId xmlns:a16="http://schemas.microsoft.com/office/drawing/2014/main" val="4044345972"/>
                    </a:ext>
                  </a:extLst>
                </a:gridCol>
                <a:gridCol w="9663914">
                  <a:extLst>
                    <a:ext uri="{9D8B030D-6E8A-4147-A177-3AD203B41FA5}">
                      <a16:colId xmlns:a16="http://schemas.microsoft.com/office/drawing/2014/main" val="1403356224"/>
                    </a:ext>
                  </a:extLst>
                </a:gridCol>
              </a:tblGrid>
              <a:tr h="4445370">
                <a:tc>
                  <a:txBody>
                    <a:bodyPr/>
                    <a:lstStyle/>
                    <a:p>
                      <a:endParaRPr lang="en-US" sz="800" b="0" dirty="0">
                        <a:effectLst/>
                        <a:latin typeface="Verdana" panose="020B0604030504040204" pitchFamily="34" charset="0"/>
                      </a:endParaRPr>
                    </a:p>
                  </a:txBody>
                  <a:tcPr marL="4216" marR="4216" marT="4216" marB="4216">
                    <a:lnL>
                      <a:noFill/>
                    </a:lnL>
                    <a:lnR>
                      <a:noFill/>
                    </a:lnR>
                    <a:lnT>
                      <a:noFill/>
                    </a:lnT>
                    <a:lnB>
                      <a:noFill/>
                    </a:lnB>
                    <a:solidFill>
                      <a:schemeClr val="accent2">
                        <a:lumMod val="60000"/>
                        <a:lumOff val="40000"/>
                      </a:schemeClr>
                    </a:solidFill>
                  </a:tcPr>
                </a:tc>
                <a:tc>
                  <a:txBody>
                    <a:bodyPr/>
                    <a:lstStyle/>
                    <a:p>
                      <a:r>
                        <a:rPr lang="en-US" sz="1800" b="0" dirty="0">
                          <a:effectLst/>
                          <a:latin typeface="Verdana" panose="020B0604030504040204" pitchFamily="34" charset="0"/>
                        </a:rPr>
                        <a:t>Complete Requirement 1 plus three others.</a:t>
                      </a:r>
                    </a:p>
                    <a:p>
                      <a:pPr>
                        <a:buFont typeface="+mj-lt"/>
                        <a:buAutoNum type="arabicPeriod"/>
                      </a:pPr>
                      <a:r>
                        <a:rPr lang="en-US" sz="1800" b="0" dirty="0">
                          <a:effectLst/>
                          <a:latin typeface="Verdana" panose="020B0604030504040204" pitchFamily="34" charset="0"/>
                        </a:rPr>
                        <a:t>While hiking or walking for one mile, identify six signs that any mammals, birds, insects, reptiles, or plants are living near the place where you choose to hike or walk.</a:t>
                      </a:r>
                    </a:p>
                    <a:p>
                      <a:pPr>
                        <a:buFont typeface="+mj-lt"/>
                        <a:buAutoNum type="arabicPeriod"/>
                      </a:pPr>
                      <a:r>
                        <a:rPr lang="en-US" sz="1800" b="0" dirty="0">
                          <a:effectLst/>
                          <a:latin typeface="Verdana" panose="020B0604030504040204" pitchFamily="34" charset="0"/>
                        </a:rPr>
                        <a:t>Visit one of the following: zoo, wildlife refuge, nature center, aviary, game preserve, local conservation area, wildlife rescue group, or fish hatchery. Describe what you learned during your visit.</a:t>
                      </a:r>
                    </a:p>
                    <a:p>
                      <a:pPr>
                        <a:buFont typeface="+mj-lt"/>
                        <a:buAutoNum type="arabicPeriod"/>
                      </a:pPr>
                      <a:r>
                        <a:rPr lang="en-US" sz="1800" b="0" dirty="0">
                          <a:effectLst/>
                          <a:latin typeface="Verdana" panose="020B0604030504040204" pitchFamily="34" charset="0"/>
                        </a:rPr>
                        <a:t>Name one animal that has become extinct in the last 100 years and one animal that is currently endangered. Explain what caused their declines.</a:t>
                      </a:r>
                    </a:p>
                    <a:p>
                      <a:pPr>
                        <a:buFont typeface="+mj-lt"/>
                        <a:buAutoNum type="arabicPeriod"/>
                      </a:pPr>
                      <a:r>
                        <a:rPr lang="en-US" sz="1800" b="0" dirty="0">
                          <a:effectLst/>
                          <a:latin typeface="Verdana" panose="020B0604030504040204" pitchFamily="34" charset="0"/>
                        </a:rPr>
                        <a:t>Observe wildlife from a distance. Describe what you saw.</a:t>
                      </a:r>
                    </a:p>
                    <a:p>
                      <a:pPr>
                        <a:buFont typeface="+mj-lt"/>
                        <a:buAutoNum type="arabicPeriod"/>
                      </a:pPr>
                      <a:r>
                        <a:rPr lang="en-US" sz="1800" b="0" dirty="0">
                          <a:effectLst/>
                          <a:latin typeface="Verdana" panose="020B0604030504040204" pitchFamily="34" charset="0"/>
                        </a:rPr>
                        <a:t>Use a magnifying glass to examine plants more closely. Describe what you saw through the magnifying glass that you could not see without it.</a:t>
                      </a:r>
                    </a:p>
                    <a:p>
                      <a:pPr>
                        <a:buFont typeface="+mj-lt"/>
                        <a:buAutoNum type="arabicPeriod"/>
                      </a:pPr>
                      <a:r>
                        <a:rPr lang="en-US" sz="1800" b="0" dirty="0">
                          <a:effectLst/>
                          <a:latin typeface="Verdana" panose="020B0604030504040204" pitchFamily="34" charset="0"/>
                        </a:rPr>
                        <a:t>Learn about composting and how vegetable waste can be turned into fertilizer for plants.</a:t>
                      </a:r>
                    </a:p>
                    <a:p>
                      <a:pPr>
                        <a:buFont typeface="+mj-lt"/>
                        <a:buAutoNum type="arabicPeriod"/>
                      </a:pPr>
                      <a:r>
                        <a:rPr lang="en-US" sz="1800" b="0" dirty="0">
                          <a:effectLst/>
                          <a:latin typeface="Verdana" panose="020B0604030504040204" pitchFamily="34" charset="0"/>
                        </a:rPr>
                        <a:t>Plant a vegetable or herb garden.</a:t>
                      </a:r>
                    </a:p>
                  </a:txBody>
                  <a:tcPr marL="4216" marR="4216" marT="4216" marB="4216" anchor="ctr">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419398366"/>
                  </a:ext>
                </a:extLst>
              </a:tr>
            </a:tbl>
          </a:graphicData>
        </a:graphic>
      </p:graphicFrame>
      <p:pic>
        <p:nvPicPr>
          <p:cNvPr id="5" name="Picture 4" descr="http://www.australiasnorthwest.com/sfimages/ContentImages/leave_no_trace.jpg">
            <a:extLst>
              <a:ext uri="{FF2B5EF4-FFF2-40B4-BE49-F238E27FC236}">
                <a16:creationId xmlns:a16="http://schemas.microsoft.com/office/drawing/2014/main" id="{6312BA0F-24AD-4C6C-B9E1-EA6DFD27408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6147" y="3736913"/>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australiasnorthwest.com/sfimages/ContentImages/leave_no_trace.jpg">
            <a:extLst>
              <a:ext uri="{FF2B5EF4-FFF2-40B4-BE49-F238E27FC236}">
                <a16:creationId xmlns:a16="http://schemas.microsoft.com/office/drawing/2014/main" id="{F044F5C2-59EF-4C94-BE02-A95D5AB7D39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6147" y="2127839"/>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ustraliasnorthwest.com/sfimages/ContentImages/leave_no_trace.jpg">
            <a:extLst>
              <a:ext uri="{FF2B5EF4-FFF2-40B4-BE49-F238E27FC236}">
                <a16:creationId xmlns:a16="http://schemas.microsoft.com/office/drawing/2014/main" id="{5124E0C5-9867-4411-85E8-F4F48D467A4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6147" y="4170573"/>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australiasnorthwest.com/sfimages/ContentImages/leave_no_trace.jpg">
            <a:extLst>
              <a:ext uri="{FF2B5EF4-FFF2-40B4-BE49-F238E27FC236}">
                <a16:creationId xmlns:a16="http://schemas.microsoft.com/office/drawing/2014/main" id="{0FEC354D-C963-4679-B8A8-2739A056A7F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6147" y="4573411"/>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ecx.images-amazon.com/images/I/41-dI1b-VrL._SS500_.jpg">
            <a:extLst>
              <a:ext uri="{FF2B5EF4-FFF2-40B4-BE49-F238E27FC236}">
                <a16:creationId xmlns:a16="http://schemas.microsoft.com/office/drawing/2014/main" id="{B62C6456-4E90-4056-80DA-3872316BC55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69460" y="637395"/>
            <a:ext cx="575871" cy="63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86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Incorporation into Webelos Program</a:t>
            </a:r>
          </a:p>
        </p:txBody>
      </p:sp>
      <p:sp>
        <p:nvSpPr>
          <p:cNvPr id="3" name="Content Placeholder 2"/>
          <p:cNvSpPr>
            <a:spLocks noGrp="1"/>
          </p:cNvSpPr>
          <p:nvPr>
            <p:ph idx="1"/>
          </p:nvPr>
        </p:nvSpPr>
        <p:spPr>
          <a:xfrm>
            <a:off x="2017134" y="2438400"/>
            <a:ext cx="3774067" cy="3651504"/>
          </a:xfrm>
        </p:spPr>
        <p:txBody>
          <a:bodyPr/>
          <a:lstStyle/>
          <a:p>
            <a:pPr marL="0" indent="0">
              <a:buNone/>
            </a:pPr>
            <a:r>
              <a:rPr lang="en-US" dirty="0"/>
              <a:t>For Rank</a:t>
            </a:r>
          </a:p>
          <a:p>
            <a:r>
              <a:rPr lang="en-US" dirty="0" err="1"/>
              <a:t>Webelos</a:t>
            </a:r>
            <a:r>
              <a:rPr lang="en-US" dirty="0"/>
              <a:t> Walkabout</a:t>
            </a:r>
          </a:p>
          <a:p>
            <a:endParaRPr lang="en-US" dirty="0"/>
          </a:p>
          <a:p>
            <a:r>
              <a:rPr lang="en-US" dirty="0"/>
              <a:t>Cast Iron Chef</a:t>
            </a:r>
          </a:p>
          <a:p>
            <a:endParaRPr lang="en-US" dirty="0"/>
          </a:p>
          <a:p>
            <a:r>
              <a:rPr lang="en-US" dirty="0"/>
              <a:t>Electives -</a:t>
            </a:r>
          </a:p>
          <a:p>
            <a:pPr lvl="1"/>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3214" y="3368689"/>
            <a:ext cx="3502618" cy="336684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9147" y="3283494"/>
            <a:ext cx="3774067" cy="3452044"/>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20593" y="1825625"/>
            <a:ext cx="7425240" cy="1543064"/>
          </a:xfrm>
          <a:prstGeom prst="rect">
            <a:avLst/>
          </a:prstGeom>
        </p:spPr>
      </p:pic>
      <p:pic>
        <p:nvPicPr>
          <p:cNvPr id="7" name="Picture 4" descr="http://www.australiasnorthwest.com/sfimages/ContentImages/leave_no_trace.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729622" y="3392305"/>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ecx.images-amazon.com/images/I/41-dI1b-VrL._SS500_.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500669" y="3326841"/>
            <a:ext cx="547679" cy="599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BF126DB-3F56-48C6-857D-98AA4C19B0C2}"/>
              </a:ext>
            </a:extLst>
          </p:cNvPr>
          <p:cNvSpPr txBox="1"/>
          <p:nvPr/>
        </p:nvSpPr>
        <p:spPr>
          <a:xfrm>
            <a:off x="6863645" y="2707684"/>
            <a:ext cx="1873956" cy="461665"/>
          </a:xfrm>
          <a:prstGeom prst="rect">
            <a:avLst/>
          </a:prstGeom>
          <a:solidFill>
            <a:srgbClr val="00B050"/>
          </a:solidFill>
        </p:spPr>
        <p:txBody>
          <a:bodyPr wrap="square" rtlCol="0">
            <a:spAutoFit/>
          </a:bodyPr>
          <a:lstStyle/>
          <a:p>
            <a:r>
              <a:rPr lang="en-US" sz="2400" b="1" dirty="0"/>
              <a:t>2018 / 2019</a:t>
            </a:r>
          </a:p>
        </p:txBody>
      </p:sp>
      <p:pic>
        <p:nvPicPr>
          <p:cNvPr id="12" name="Picture 2" descr="http://ecx.images-amazon.com/images/I/41-dI1b-VrL._SS500_.jpg">
            <a:extLst>
              <a:ext uri="{FF2B5EF4-FFF2-40B4-BE49-F238E27FC236}">
                <a16:creationId xmlns:a16="http://schemas.microsoft.com/office/drawing/2014/main" id="{64B5FC89-8490-49BC-808B-2E4E5FD7652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608274" y="4105046"/>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ustraliasnorthwest.com/sfimages/ContentImages/leave_no_trace.jpg">
            <a:extLst>
              <a:ext uri="{FF2B5EF4-FFF2-40B4-BE49-F238E27FC236}">
                <a16:creationId xmlns:a16="http://schemas.microsoft.com/office/drawing/2014/main" id="{F79A53E8-79D7-4D23-810C-E3B37720F16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666911" y="4205626"/>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3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Webelos Rank Requirements</a:t>
            </a:r>
          </a:p>
        </p:txBody>
      </p:sp>
      <p:pic>
        <p:nvPicPr>
          <p:cNvPr id="3" name="Picture 2"/>
          <p:cNvPicPr>
            <a:picLocks noChangeAspect="1"/>
          </p:cNvPicPr>
          <p:nvPr/>
        </p:nvPicPr>
        <p:blipFill>
          <a:blip r:embed="rId3"/>
          <a:stretch>
            <a:fillRect/>
          </a:stretch>
        </p:blipFill>
        <p:spPr>
          <a:xfrm>
            <a:off x="0" y="1622059"/>
            <a:ext cx="12192000" cy="4913193"/>
          </a:xfrm>
          <a:prstGeom prst="rect">
            <a:avLst/>
          </a:prstGeom>
        </p:spPr>
      </p:pic>
      <p:pic>
        <p:nvPicPr>
          <p:cNvPr id="4"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4387251"/>
            <a:ext cx="652412" cy="451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ecx.images-amazon.com/images/I/41-dI1b-VrL._SS500_.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4300" y="4134486"/>
            <a:ext cx="461571" cy="5055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166257" y="4640016"/>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14900" y="4640016"/>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2907999"/>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 y="3662849"/>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2AF5-F78D-41B6-987D-589A5AA2A830}"/>
              </a:ext>
            </a:extLst>
          </p:cNvPr>
          <p:cNvSpPr>
            <a:spLocks noGrp="1"/>
          </p:cNvSpPr>
          <p:nvPr>
            <p:ph type="title"/>
          </p:nvPr>
        </p:nvSpPr>
        <p:spPr>
          <a:xfrm>
            <a:off x="2933700" y="0"/>
            <a:ext cx="8770571" cy="1185333"/>
          </a:xfrm>
        </p:spPr>
        <p:txBody>
          <a:bodyPr>
            <a:normAutofit fontScale="90000"/>
          </a:bodyPr>
          <a:lstStyle/>
          <a:p>
            <a:pPr lvl="0" eaLnBrk="0" fontAlgn="base" hangingPunct="0">
              <a:lnSpc>
                <a:spcPct val="100000"/>
              </a:lnSpc>
              <a:spcAft>
                <a:spcPct val="0"/>
              </a:spcAft>
            </a:pPr>
            <a:r>
              <a:rPr lang="en-US" altLang="en-US" sz="4000" dirty="0">
                <a:solidFill>
                  <a:srgbClr val="800000"/>
                </a:solidFill>
                <a:latin typeface="&amp;quot"/>
              </a:rPr>
              <a:t>Cast Iron Chef -  </a:t>
            </a:r>
            <a:r>
              <a:rPr lang="en-US" altLang="en-US" sz="4000" dirty="0" err="1">
                <a:solidFill>
                  <a:srgbClr val="800000"/>
                </a:solidFill>
                <a:latin typeface="&amp;quot"/>
              </a:rPr>
              <a:t>Webelos</a:t>
            </a:r>
            <a:r>
              <a:rPr lang="en-US" altLang="en-US" sz="4000" dirty="0">
                <a:solidFill>
                  <a:srgbClr val="800000"/>
                </a:solidFill>
                <a:latin typeface="&amp;quot"/>
              </a:rPr>
              <a:t> requirement</a:t>
            </a:r>
            <a:br>
              <a:rPr lang="en-US" altLang="en-US" sz="4000" dirty="0">
                <a:solidFill>
                  <a:srgbClr val="800000"/>
                </a:solidFill>
                <a:latin typeface="&amp;quot"/>
              </a:rPr>
            </a:br>
            <a:endParaRPr lang="en-US" dirty="0"/>
          </a:p>
        </p:txBody>
      </p:sp>
      <p:graphicFrame>
        <p:nvGraphicFramePr>
          <p:cNvPr id="4" name="Content Placeholder 3">
            <a:extLst>
              <a:ext uri="{FF2B5EF4-FFF2-40B4-BE49-F238E27FC236}">
                <a16:creationId xmlns:a16="http://schemas.microsoft.com/office/drawing/2014/main" id="{BFFC5183-5FDA-48DE-80C0-9A35A9DDC0E5}"/>
              </a:ext>
            </a:extLst>
          </p:cNvPr>
          <p:cNvGraphicFramePr>
            <a:graphicFrameLocks noGrp="1"/>
          </p:cNvGraphicFramePr>
          <p:nvPr>
            <p:ph idx="1"/>
            <p:extLst>
              <p:ext uri="{D42A27DB-BD31-4B8C-83A1-F6EECF244321}">
                <p14:modId xmlns:p14="http://schemas.microsoft.com/office/powerpoint/2010/main" val="511071047"/>
              </p:ext>
            </p:extLst>
          </p:nvPr>
        </p:nvGraphicFramePr>
        <p:xfrm>
          <a:off x="3025422" y="1185333"/>
          <a:ext cx="7529113" cy="4904317"/>
        </p:xfrm>
        <a:graphic>
          <a:graphicData uri="http://schemas.openxmlformats.org/drawingml/2006/table">
            <a:tbl>
              <a:tblPr/>
              <a:tblGrid>
                <a:gridCol w="111318">
                  <a:extLst>
                    <a:ext uri="{9D8B030D-6E8A-4147-A177-3AD203B41FA5}">
                      <a16:colId xmlns:a16="http://schemas.microsoft.com/office/drawing/2014/main" val="1522711668"/>
                    </a:ext>
                  </a:extLst>
                </a:gridCol>
                <a:gridCol w="246565">
                  <a:extLst>
                    <a:ext uri="{9D8B030D-6E8A-4147-A177-3AD203B41FA5}">
                      <a16:colId xmlns:a16="http://schemas.microsoft.com/office/drawing/2014/main" val="1931768269"/>
                    </a:ext>
                  </a:extLst>
                </a:gridCol>
                <a:gridCol w="7171230">
                  <a:extLst>
                    <a:ext uri="{9D8B030D-6E8A-4147-A177-3AD203B41FA5}">
                      <a16:colId xmlns:a16="http://schemas.microsoft.com/office/drawing/2014/main" val="3614214891"/>
                    </a:ext>
                  </a:extLst>
                </a:gridCol>
              </a:tblGrid>
              <a:tr h="1181717">
                <a:tc>
                  <a:txBody>
                    <a:bodyPr/>
                    <a:lstStyle/>
                    <a:p>
                      <a:pPr fontAlgn="t"/>
                      <a:endParaRPr lang="en-US" sz="1300" dirty="0">
                        <a:effectLst/>
                      </a:endParaRPr>
                    </a:p>
                  </a:txBody>
                  <a:tcPr marL="35135" marR="35135" marT="35135" marB="35135">
                    <a:lnL>
                      <a:noFill/>
                    </a:lnL>
                    <a:lnR>
                      <a:noFill/>
                    </a:lnR>
                    <a:lnT>
                      <a:noFill/>
                    </a:lnT>
                    <a:lnB>
                      <a:noFill/>
                    </a:lnB>
                  </a:tcPr>
                </a:tc>
                <a:tc>
                  <a:txBody>
                    <a:bodyPr/>
                    <a:lstStyle/>
                    <a:p>
                      <a:pPr fontAlgn="t"/>
                      <a:r>
                        <a:rPr lang="en-US" sz="2000" dirty="0">
                          <a:effectLst/>
                        </a:rPr>
                        <a:t>1.</a:t>
                      </a:r>
                    </a:p>
                  </a:txBody>
                  <a:tcPr marL="35135" marR="35135" marT="35135" marB="35135">
                    <a:lnL>
                      <a:noFill/>
                    </a:lnL>
                    <a:lnR>
                      <a:noFill/>
                    </a:lnR>
                    <a:lnT>
                      <a:noFill/>
                    </a:lnT>
                    <a:lnB>
                      <a:noFill/>
                    </a:lnB>
                  </a:tcPr>
                </a:tc>
                <a:tc>
                  <a:txBody>
                    <a:bodyPr/>
                    <a:lstStyle/>
                    <a:p>
                      <a:pPr fontAlgn="t"/>
                      <a:r>
                        <a:rPr lang="en-US" sz="2000" dirty="0">
                          <a:effectLst/>
                        </a:rPr>
                        <a:t>Plan a menu for a balanced meal for your den or family. Determine the budget for the meal. If possible, shop for the items on your menu. Stay within your budget. </a:t>
                      </a:r>
                    </a:p>
                  </a:txBody>
                  <a:tcPr marL="35135" marR="35135" marT="35135" marB="35135">
                    <a:lnL>
                      <a:noFill/>
                    </a:lnL>
                    <a:lnR>
                      <a:noFill/>
                    </a:lnR>
                    <a:lnT>
                      <a:noFill/>
                    </a:lnT>
                    <a:lnB>
                      <a:noFill/>
                    </a:lnB>
                  </a:tcPr>
                </a:tc>
                <a:extLst>
                  <a:ext uri="{0D108BD9-81ED-4DB2-BD59-A6C34878D82A}">
                    <a16:rowId xmlns:a16="http://schemas.microsoft.com/office/drawing/2014/main" val="3805049589"/>
                  </a:ext>
                </a:extLst>
              </a:tr>
              <a:tr h="1725383">
                <a:tc>
                  <a:txBody>
                    <a:bodyPr/>
                    <a:lstStyle/>
                    <a:p>
                      <a:pPr fontAlgn="t"/>
                      <a:endParaRPr lang="en-US" sz="1300">
                        <a:effectLst/>
                      </a:endParaRPr>
                    </a:p>
                  </a:txBody>
                  <a:tcPr marL="35135" marR="35135" marT="35135" marB="35135">
                    <a:lnL>
                      <a:noFill/>
                    </a:lnL>
                    <a:lnR>
                      <a:noFill/>
                    </a:lnR>
                    <a:lnT>
                      <a:noFill/>
                    </a:lnT>
                    <a:lnB>
                      <a:noFill/>
                    </a:lnB>
                  </a:tcPr>
                </a:tc>
                <a:tc>
                  <a:txBody>
                    <a:bodyPr/>
                    <a:lstStyle/>
                    <a:p>
                      <a:pPr fontAlgn="t"/>
                      <a:r>
                        <a:rPr lang="en-US" sz="2000">
                          <a:effectLst/>
                        </a:rPr>
                        <a:t>2.</a:t>
                      </a:r>
                    </a:p>
                  </a:txBody>
                  <a:tcPr marL="35135" marR="35135" marT="35135" marB="35135">
                    <a:lnL>
                      <a:noFill/>
                    </a:lnL>
                    <a:lnR>
                      <a:noFill/>
                    </a:lnR>
                    <a:lnT>
                      <a:noFill/>
                    </a:lnT>
                    <a:lnB>
                      <a:noFill/>
                    </a:lnB>
                  </a:tcPr>
                </a:tc>
                <a:tc>
                  <a:txBody>
                    <a:bodyPr/>
                    <a:lstStyle/>
                    <a:p>
                      <a:pPr fontAlgn="t"/>
                      <a:r>
                        <a:rPr lang="en-US" sz="2000" dirty="0">
                          <a:effectLst/>
                        </a:rPr>
                        <a:t>Prepare a balanced meal for your den or family. If possible, use one of these methods for preparation of part of the meal: camp stove, Dutch oven, box oven, solar oven, open campfire, or charcoal grill. Demonstrate an understanding of food safety practices while preparing the meal. </a:t>
                      </a:r>
                    </a:p>
                  </a:txBody>
                  <a:tcPr marL="35135" marR="35135" marT="35135" marB="35135">
                    <a:lnL>
                      <a:noFill/>
                    </a:lnL>
                    <a:lnR>
                      <a:noFill/>
                    </a:lnR>
                    <a:lnT>
                      <a:noFill/>
                    </a:lnT>
                    <a:lnB>
                      <a:noFill/>
                    </a:lnB>
                  </a:tcPr>
                </a:tc>
                <a:extLst>
                  <a:ext uri="{0D108BD9-81ED-4DB2-BD59-A6C34878D82A}">
                    <a16:rowId xmlns:a16="http://schemas.microsoft.com/office/drawing/2014/main" val="1778316634"/>
                  </a:ext>
                </a:extLst>
              </a:tr>
              <a:tr h="1997217">
                <a:tc>
                  <a:txBody>
                    <a:bodyPr/>
                    <a:lstStyle/>
                    <a:p>
                      <a:pPr fontAlgn="t"/>
                      <a:endParaRPr lang="en-US" sz="1300">
                        <a:effectLst/>
                      </a:endParaRPr>
                    </a:p>
                  </a:txBody>
                  <a:tcPr marL="35135" marR="35135" marT="35135" marB="35135">
                    <a:lnL>
                      <a:noFill/>
                    </a:lnL>
                    <a:lnR>
                      <a:noFill/>
                    </a:lnR>
                    <a:lnT>
                      <a:noFill/>
                    </a:lnT>
                    <a:lnB>
                      <a:noFill/>
                    </a:lnB>
                  </a:tcPr>
                </a:tc>
                <a:tc>
                  <a:txBody>
                    <a:bodyPr/>
                    <a:lstStyle/>
                    <a:p>
                      <a:pPr fontAlgn="t"/>
                      <a:r>
                        <a:rPr lang="en-US" sz="2000">
                          <a:effectLst/>
                        </a:rPr>
                        <a:t>3.</a:t>
                      </a:r>
                    </a:p>
                  </a:txBody>
                  <a:tcPr marL="35135" marR="35135" marT="35135" marB="35135">
                    <a:lnL>
                      <a:noFill/>
                    </a:lnL>
                    <a:lnR>
                      <a:noFill/>
                    </a:lnR>
                    <a:lnT>
                      <a:noFill/>
                    </a:lnT>
                    <a:lnB>
                      <a:noFill/>
                    </a:lnB>
                  </a:tcPr>
                </a:tc>
                <a:tc>
                  <a:txBody>
                    <a:bodyPr/>
                    <a:lstStyle/>
                    <a:p>
                      <a:pPr fontAlgn="t"/>
                      <a:r>
                        <a:rPr lang="en-US" sz="2000" dirty="0">
                          <a:effectLst/>
                        </a:rPr>
                        <a:t>Use tinder, kindling, and fuel wood to demonstrate how to build a fire in an appropriate outdoor location. If circumstances permit and there is no local restriction on fires, show how to safely light the fire, under the supervision of an adult. After allowing the fire to burn safely, safely extinguish the flames with minimal impact to the fire site.</a:t>
                      </a:r>
                    </a:p>
                  </a:txBody>
                  <a:tcPr marL="35135" marR="35135" marT="35135" marB="35135">
                    <a:lnL>
                      <a:noFill/>
                    </a:lnL>
                    <a:lnR>
                      <a:noFill/>
                    </a:lnR>
                    <a:lnT>
                      <a:noFill/>
                    </a:lnT>
                    <a:lnB>
                      <a:noFill/>
                    </a:lnB>
                  </a:tcPr>
                </a:tc>
                <a:extLst>
                  <a:ext uri="{0D108BD9-81ED-4DB2-BD59-A6C34878D82A}">
                    <a16:rowId xmlns:a16="http://schemas.microsoft.com/office/drawing/2014/main" val="3987389361"/>
                  </a:ext>
                </a:extLst>
              </a:tr>
            </a:tbl>
          </a:graphicData>
        </a:graphic>
      </p:graphicFrame>
      <p:pic>
        <p:nvPicPr>
          <p:cNvPr id="6" name="Picture 2" descr="http://ecx.images-amazon.com/images/I/41-dI1b-VrL._SS500_.jpg">
            <a:extLst>
              <a:ext uri="{FF2B5EF4-FFF2-40B4-BE49-F238E27FC236}">
                <a16:creationId xmlns:a16="http://schemas.microsoft.com/office/drawing/2014/main" id="{EDA19DFC-0715-4C52-AC30-40FCEB0C7E2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08274" y="4105046"/>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ustraliasnorthwest.com/sfimages/ContentImages/leave_no_trace.jpg">
            <a:extLst>
              <a:ext uri="{FF2B5EF4-FFF2-40B4-BE49-F238E27FC236}">
                <a16:creationId xmlns:a16="http://schemas.microsoft.com/office/drawing/2014/main" id="{21DF330D-CC57-4D98-B569-EED4970DD69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75686" y="4306205"/>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2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Incorporation into Webelos Program</a:t>
            </a:r>
          </a:p>
        </p:txBody>
      </p:sp>
      <p:sp>
        <p:nvSpPr>
          <p:cNvPr id="3" name="Content Placeholder 2"/>
          <p:cNvSpPr>
            <a:spLocks noGrp="1"/>
          </p:cNvSpPr>
          <p:nvPr>
            <p:ph idx="1"/>
          </p:nvPr>
        </p:nvSpPr>
        <p:spPr>
          <a:xfrm>
            <a:off x="1800424" y="2438400"/>
            <a:ext cx="3223134" cy="3651504"/>
          </a:xfrm>
        </p:spPr>
        <p:txBody>
          <a:bodyPr/>
          <a:lstStyle/>
          <a:p>
            <a:pPr marL="0" indent="0">
              <a:buNone/>
            </a:pPr>
            <a:r>
              <a:rPr lang="en-US" dirty="0"/>
              <a:t>Arrow of Light</a:t>
            </a:r>
          </a:p>
          <a:p>
            <a:r>
              <a:rPr lang="en-US" dirty="0"/>
              <a:t>Camper</a:t>
            </a:r>
          </a:p>
          <a:p>
            <a:endParaRPr lang="en-US" dirty="0"/>
          </a:p>
          <a:p>
            <a:r>
              <a:rPr lang="en-US" dirty="0"/>
              <a:t>Scouting Adventure</a:t>
            </a:r>
          </a:p>
          <a:p>
            <a:endParaRPr lang="en-US" dirty="0"/>
          </a:p>
          <a:p>
            <a:r>
              <a:rPr lang="en-US" dirty="0"/>
              <a:t>Electives – Castaway, Earth Rocks, Into the Wild, </a:t>
            </a:r>
            <a:r>
              <a:rPr lang="en-US"/>
              <a:t>and into the Woods.</a:t>
            </a:r>
            <a:endParaRPr lang="en-US" dirty="0"/>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13763" y="3234837"/>
            <a:ext cx="3702569" cy="342260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61501" y="3275601"/>
            <a:ext cx="3567659" cy="3366849"/>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3763" y="1825625"/>
            <a:ext cx="7015397" cy="1409212"/>
          </a:xfrm>
          <a:prstGeom prst="rect">
            <a:avLst/>
          </a:prstGeom>
        </p:spPr>
      </p:pic>
      <p:pic>
        <p:nvPicPr>
          <p:cNvPr id="8"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29646" y="3312926"/>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ecx.images-amazon.com/images/I/41-dI1b-VrL._SS500_.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371424" y="3212346"/>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ecx.images-amazon.com/images/I/41-dI1b-VrL._SS500_.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386021" y="4106471"/>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19793" y="4264152"/>
            <a:ext cx="575871" cy="3986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82D14B4-EC7A-4EF4-B35D-3F023A3CCB93}"/>
              </a:ext>
            </a:extLst>
          </p:cNvPr>
          <p:cNvSpPr txBox="1"/>
          <p:nvPr/>
        </p:nvSpPr>
        <p:spPr>
          <a:xfrm>
            <a:off x="7168443" y="2682291"/>
            <a:ext cx="1727201" cy="461665"/>
          </a:xfrm>
          <a:prstGeom prst="rect">
            <a:avLst/>
          </a:prstGeom>
          <a:solidFill>
            <a:srgbClr val="00B050"/>
          </a:solidFill>
        </p:spPr>
        <p:txBody>
          <a:bodyPr wrap="square" rtlCol="0">
            <a:spAutoFit/>
          </a:bodyPr>
          <a:lstStyle/>
          <a:p>
            <a:r>
              <a:rPr lang="en-US" sz="2400" b="1" dirty="0"/>
              <a:t>2018 / 2019</a:t>
            </a:r>
          </a:p>
        </p:txBody>
      </p:sp>
    </p:spTree>
    <p:extLst>
      <p:ext uri="{BB962C8B-B14F-4D97-AF65-F5344CB8AC3E}">
        <p14:creationId xmlns:p14="http://schemas.microsoft.com/office/powerpoint/2010/main" val="1011331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Arrow of Light Requirements</a:t>
            </a:r>
          </a:p>
        </p:txBody>
      </p:sp>
      <p:grpSp>
        <p:nvGrpSpPr>
          <p:cNvPr id="5" name="Group 4"/>
          <p:cNvGrpSpPr>
            <a:grpSpLocks noChangeAspect="1"/>
          </p:cNvGrpSpPr>
          <p:nvPr/>
        </p:nvGrpSpPr>
        <p:grpSpPr>
          <a:xfrm>
            <a:off x="1192364" y="0"/>
            <a:ext cx="9807272" cy="6858000"/>
            <a:chOff x="2619808" y="2062333"/>
            <a:chExt cx="6958907" cy="4840637"/>
          </a:xfrm>
        </p:grpSpPr>
        <p:pic>
          <p:nvPicPr>
            <p:cNvPr id="3" name="Picture 2"/>
            <p:cNvPicPr>
              <a:picLocks noChangeAspect="1"/>
            </p:cNvPicPr>
            <p:nvPr/>
          </p:nvPicPr>
          <p:blipFill>
            <a:blip r:embed="rId3"/>
            <a:stretch>
              <a:fillRect/>
            </a:stretch>
          </p:blipFill>
          <p:spPr>
            <a:xfrm>
              <a:off x="2619809" y="2062333"/>
              <a:ext cx="6952381" cy="273333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19808" y="4464875"/>
              <a:ext cx="6958907" cy="2438095"/>
            </a:xfrm>
            <a:prstGeom prst="rect">
              <a:avLst/>
            </a:prstGeom>
          </p:spPr>
        </p:pic>
      </p:grpSp>
      <p:pic>
        <p:nvPicPr>
          <p:cNvPr id="6"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62353" y="6100391"/>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cx.images-amazon.com/images/I/41-dI1b-VrL._SS500_.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98016" y="5699892"/>
            <a:ext cx="547679" cy="59983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688772" y="6102705"/>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56415" y="6098524"/>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69824" y="4038250"/>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62352" y="1708000"/>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ustraliasnorthwest.com/sfimages/ContentImages/leave_no_tra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03702" y="948731"/>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5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Arrow of Light Requirements</a:t>
            </a:r>
          </a:p>
        </p:txBody>
      </p:sp>
      <p:grpSp>
        <p:nvGrpSpPr>
          <p:cNvPr id="10" name="Group 9"/>
          <p:cNvGrpSpPr>
            <a:grpSpLocks noChangeAspect="1"/>
          </p:cNvGrpSpPr>
          <p:nvPr/>
        </p:nvGrpSpPr>
        <p:grpSpPr>
          <a:xfrm>
            <a:off x="0" y="121823"/>
            <a:ext cx="12192000" cy="6736177"/>
            <a:chOff x="5816184" y="0"/>
            <a:chExt cx="6375816" cy="3522689"/>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6184" y="1606784"/>
              <a:ext cx="6375816" cy="52777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16184" y="0"/>
              <a:ext cx="6375816" cy="1606784"/>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16184" y="2134554"/>
              <a:ext cx="6375816" cy="1388135"/>
            </a:xfrm>
            <a:prstGeom prst="rect">
              <a:avLst/>
            </a:prstGeom>
          </p:spPr>
        </p:pic>
      </p:grpSp>
      <p:pic>
        <p:nvPicPr>
          <p:cNvPr id="11" name="Picture 2" descr="http://ecx.images-amazon.com/images/I/41-dI1b-VrL._SS500_.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38200" y="4163383"/>
            <a:ext cx="547679" cy="59983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729843" y="4518833"/>
            <a:ext cx="16655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119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Arrow of Light Requirements</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51465"/>
            <a:ext cx="12192000" cy="6406535"/>
          </a:xfrm>
          <a:prstGeom prst="rect">
            <a:avLst/>
          </a:prstGeom>
        </p:spPr>
      </p:pic>
      <p:pic>
        <p:nvPicPr>
          <p:cNvPr id="4"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1429" y="2854873"/>
            <a:ext cx="575871" cy="39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ecx.images-amazon.com/images/I/41-dI1b-VrL._SS500_.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5784485"/>
            <a:ext cx="477897" cy="5234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ustraliasnorthwest.com/sfimages/ContentImages/leave_no_tra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974" y="3536356"/>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109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683C"/>
                </a:solidFill>
              </a:rPr>
              <a:t>ENGAGE!!!!</a:t>
            </a:r>
            <a:br>
              <a:rPr lang="en-US" altLang="en-US" b="1" dirty="0">
                <a:solidFill>
                  <a:srgbClr val="00683C"/>
                </a:solidFill>
              </a:rPr>
            </a:br>
            <a:endParaRPr lang="en-US" dirty="0"/>
          </a:p>
        </p:txBody>
      </p:sp>
      <p:sp>
        <p:nvSpPr>
          <p:cNvPr id="5" name="Rectangle 2"/>
          <p:cNvSpPr>
            <a:spLocks noChangeArrowheads="1"/>
          </p:cNvSpPr>
          <p:nvPr/>
        </p:nvSpPr>
        <p:spPr bwMode="auto">
          <a:xfrm>
            <a:off x="771525" y="1849437"/>
            <a:ext cx="4424362" cy="192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marL="377825" indent="-374650">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Noto Sans CJK SC Regular" charset="0"/>
                <a:cs typeface="Noto Sans CJK SC Regular" charset="0"/>
              </a:defRPr>
            </a:lvl9pPr>
          </a:lstStyle>
          <a:p>
            <a:pPr fontAlgn="base" hangingPunct="0">
              <a:lnSpc>
                <a:spcPct val="100000"/>
              </a:lnSpc>
              <a:spcBef>
                <a:spcPct val="0"/>
              </a:spcBef>
              <a:spcAft>
                <a:spcPct val="0"/>
              </a:spcAft>
            </a:pPr>
            <a:r>
              <a:rPr lang="en-US" altLang="en-US" sz="2600" u="sng" dirty="0">
                <a:solidFill>
                  <a:srgbClr val="000000"/>
                </a:solidFill>
                <a:latin typeface="FreeSans" charset="0"/>
              </a:rPr>
              <a:t>Hike it!</a:t>
            </a:r>
          </a:p>
          <a:p>
            <a:pPr fontAlgn="base" hangingPunct="0">
              <a:lnSpc>
                <a:spcPct val="100000"/>
              </a:lnSpc>
              <a:spcBef>
                <a:spcPct val="0"/>
              </a:spcBef>
              <a:spcAft>
                <a:spcPct val="0"/>
              </a:spcAft>
            </a:pPr>
            <a:r>
              <a:rPr lang="en-US" altLang="en-US" sz="2600" dirty="0">
                <a:solidFill>
                  <a:srgbClr val="000000"/>
                </a:solidFill>
                <a:latin typeface="FreeSans" charset="0"/>
              </a:rPr>
              <a:t>Pull out hike stuff. Say how matches with principles</a:t>
            </a:r>
          </a:p>
        </p:txBody>
      </p:sp>
      <p:sp>
        <p:nvSpPr>
          <p:cNvPr id="6" name="Rectangle 3"/>
          <p:cNvSpPr>
            <a:spLocks noChangeArrowheads="1"/>
          </p:cNvSpPr>
          <p:nvPr/>
        </p:nvSpPr>
        <p:spPr bwMode="auto">
          <a:xfrm>
            <a:off x="6131106" y="2344577"/>
            <a:ext cx="4729162"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marL="377825" indent="-374650">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Noto Sans CJK SC Regular" charset="0"/>
                <a:cs typeface="Noto Sans CJK SC Regular" charset="0"/>
              </a:defRPr>
            </a:lvl9pPr>
          </a:lstStyle>
          <a:p>
            <a:pPr fontAlgn="base" hangingPunct="0">
              <a:lnSpc>
                <a:spcPct val="100000"/>
              </a:lnSpc>
              <a:spcBef>
                <a:spcPct val="0"/>
              </a:spcBef>
              <a:spcAft>
                <a:spcPct val="0"/>
              </a:spcAft>
            </a:pPr>
            <a:r>
              <a:rPr lang="en-US" altLang="en-US" sz="2600" u="sng" dirty="0">
                <a:solidFill>
                  <a:srgbClr val="000000"/>
                </a:solidFill>
                <a:latin typeface="FreeSans" charset="0"/>
              </a:rPr>
              <a:t>Okay, No Way</a:t>
            </a:r>
          </a:p>
          <a:p>
            <a:pPr fontAlgn="base" hangingPunct="0">
              <a:lnSpc>
                <a:spcPct val="100000"/>
              </a:lnSpc>
              <a:spcBef>
                <a:spcPct val="0"/>
              </a:spcBef>
              <a:spcAft>
                <a:spcPct val="0"/>
              </a:spcAft>
            </a:pPr>
            <a:r>
              <a:rPr lang="en-US" altLang="en-US" sz="2600" dirty="0">
                <a:solidFill>
                  <a:srgbClr val="000000"/>
                </a:solidFill>
                <a:latin typeface="FreeSans" charset="0"/>
              </a:rPr>
              <a:t>Relay race, run to item. Den ids if fits principle. Run it to the okay or no way box without being caught</a:t>
            </a:r>
          </a:p>
        </p:txBody>
      </p:sp>
      <p:pic>
        <p:nvPicPr>
          <p:cNvPr id="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08791" y="4190260"/>
            <a:ext cx="2321947" cy="23219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4"/>
          <p:cNvSpPr>
            <a:spLocks noChangeArrowheads="1"/>
          </p:cNvSpPr>
          <p:nvPr/>
        </p:nvSpPr>
        <p:spPr bwMode="auto">
          <a:xfrm>
            <a:off x="503238" y="3657600"/>
            <a:ext cx="6262687" cy="237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marL="377825" indent="-374650">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Noto Sans CJK SC Regular" charset="0"/>
                <a:cs typeface="Noto Sans CJK SC Regular" charset="0"/>
              </a:defRPr>
            </a:lvl9pPr>
          </a:lstStyle>
          <a:p>
            <a:pPr fontAlgn="base" hangingPunct="0">
              <a:lnSpc>
                <a:spcPct val="100000"/>
              </a:lnSpc>
              <a:spcBef>
                <a:spcPct val="0"/>
              </a:spcBef>
              <a:spcAft>
                <a:spcPct val="0"/>
              </a:spcAft>
            </a:pPr>
            <a:r>
              <a:rPr lang="en-US" altLang="en-US" sz="2600" u="sng">
                <a:solidFill>
                  <a:srgbClr val="000000"/>
                </a:solidFill>
                <a:latin typeface="FreeSans" charset="0"/>
              </a:rPr>
              <a:t>Fire in the Hole</a:t>
            </a:r>
          </a:p>
          <a:p>
            <a:pPr fontAlgn="base" hangingPunct="0">
              <a:lnSpc>
                <a:spcPct val="100000"/>
              </a:lnSpc>
              <a:spcBef>
                <a:spcPct val="0"/>
              </a:spcBef>
              <a:spcAft>
                <a:spcPct val="0"/>
              </a:spcAft>
            </a:pPr>
            <a:r>
              <a:rPr lang="en-US" altLang="en-US" sz="2600">
                <a:solidFill>
                  <a:srgbClr val="000000"/>
                </a:solidFill>
                <a:latin typeface="FreeSans" charset="0"/>
              </a:rPr>
              <a:t>Fire Telephone game – ask why, when, where, how, how big...</a:t>
            </a:r>
          </a:p>
          <a:p>
            <a:pPr fontAlgn="base" hangingPunct="0">
              <a:lnSpc>
                <a:spcPct val="100000"/>
              </a:lnSpc>
              <a:spcBef>
                <a:spcPct val="0"/>
              </a:spcBef>
              <a:spcAft>
                <a:spcPct val="0"/>
              </a:spcAft>
            </a:pPr>
            <a:r>
              <a:rPr lang="en-US" altLang="en-US" sz="2600">
                <a:solidFill>
                  <a:srgbClr val="000000"/>
                </a:solidFill>
                <a:latin typeface="FreeSans" charset="0"/>
              </a:rPr>
              <a:t>Whisper answer to neighbor</a:t>
            </a:r>
          </a:p>
        </p:txBody>
      </p:sp>
      <p:sp>
        <p:nvSpPr>
          <p:cNvPr id="3" name="TextBox 2">
            <a:extLst>
              <a:ext uri="{FF2B5EF4-FFF2-40B4-BE49-F238E27FC236}">
                <a16:creationId xmlns:a16="http://schemas.microsoft.com/office/drawing/2014/main" id="{74989FFA-D19E-4A30-9FA4-A82A710EC78D}"/>
              </a:ext>
            </a:extLst>
          </p:cNvPr>
          <p:cNvSpPr txBox="1"/>
          <p:nvPr/>
        </p:nvSpPr>
        <p:spPr>
          <a:xfrm>
            <a:off x="5195887" y="5092505"/>
            <a:ext cx="4012904" cy="646331"/>
          </a:xfrm>
          <a:prstGeom prst="rect">
            <a:avLst/>
          </a:prstGeom>
          <a:noFill/>
        </p:spPr>
        <p:txBody>
          <a:bodyPr wrap="square" rtlCol="0">
            <a:spAutoFit/>
          </a:bodyPr>
          <a:lstStyle/>
          <a:p>
            <a:r>
              <a:rPr lang="en-US" b="1" dirty="0">
                <a:solidFill>
                  <a:srgbClr val="FF0000"/>
                </a:solidFill>
              </a:rPr>
              <a:t>Remember to debrief following ALL activity</a:t>
            </a:r>
          </a:p>
        </p:txBody>
      </p:sp>
    </p:spTree>
    <p:extLst>
      <p:ext uri="{BB962C8B-B14F-4D97-AF65-F5344CB8AC3E}">
        <p14:creationId xmlns:p14="http://schemas.microsoft.com/office/powerpoint/2010/main" val="4106724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320" y="0"/>
            <a:ext cx="8770571" cy="795506"/>
          </a:xfrm>
        </p:spPr>
        <p:txBody>
          <a:bodyPr>
            <a:normAutofit fontScale="90000"/>
          </a:bodyPr>
          <a:lstStyle/>
          <a:p>
            <a:r>
              <a:rPr lang="en-US" altLang="en-US" b="1" dirty="0">
                <a:solidFill>
                  <a:srgbClr val="00683C"/>
                </a:solidFill>
              </a:rPr>
              <a:t>Outdoor Ethics for Cub Scouts </a:t>
            </a:r>
            <a:br>
              <a:rPr lang="en-US" altLang="en-US" b="1" dirty="0">
                <a:solidFill>
                  <a:srgbClr val="00683C"/>
                </a:solidFill>
              </a:rPr>
            </a:br>
            <a:r>
              <a:rPr lang="en-US" altLang="en-US" b="1" dirty="0">
                <a:solidFill>
                  <a:srgbClr val="00683C"/>
                </a:solidFill>
              </a:rPr>
              <a:t>(and family)</a:t>
            </a:r>
            <a:br>
              <a:rPr lang="en-US" altLang="en-US" b="1" dirty="0">
                <a:solidFill>
                  <a:srgbClr val="00683C"/>
                </a:solidFill>
              </a:rPr>
            </a:br>
            <a:endParaRPr lang="en-US" dirty="0"/>
          </a:p>
        </p:txBody>
      </p:sp>
      <p:sp>
        <p:nvSpPr>
          <p:cNvPr id="3" name="Content Placeholder 2"/>
          <p:cNvSpPr>
            <a:spLocks noGrp="1"/>
          </p:cNvSpPr>
          <p:nvPr>
            <p:ph idx="1"/>
          </p:nvPr>
        </p:nvSpPr>
        <p:spPr/>
        <p:txBody>
          <a:bodyPr/>
          <a:lstStyle/>
          <a:p>
            <a:endParaRPr lang="en-US" dirty="0"/>
          </a:p>
        </p:txBody>
      </p:sp>
      <p:sp>
        <p:nvSpPr>
          <p:cNvPr id="4" name="Rectangle 2">
            <a:extLst>
              <a:ext uri="{FF2B5EF4-FFF2-40B4-BE49-F238E27FC236}">
                <a16:creationId xmlns:a16="http://schemas.microsoft.com/office/drawing/2014/main" id="{DDDC24A5-97EC-4E9A-B763-D91F2A231DDE}"/>
              </a:ext>
            </a:extLst>
          </p:cNvPr>
          <p:cNvSpPr>
            <a:spLocks noChangeArrowheads="1"/>
          </p:cNvSpPr>
          <p:nvPr/>
        </p:nvSpPr>
        <p:spPr bwMode="auto">
          <a:xfrm>
            <a:off x="2933700" y="1770063"/>
            <a:ext cx="8770570" cy="379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1pPr>
            <a:lvl2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2pPr>
            <a:lvl3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3pPr>
            <a:lvl4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4pPr>
            <a:lvl5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9pPr>
          </a:lstStyle>
          <a:p>
            <a:pPr marL="377825" indent="-374650" fontAlgn="base" hangingPunct="0">
              <a:spcBef>
                <a:spcPct val="0"/>
              </a:spcBef>
              <a:spcAft>
                <a:spcPct val="0"/>
              </a:spcAft>
              <a:buClr>
                <a:srgbClr val="000000"/>
              </a:buClr>
              <a:buSzPct val="100000"/>
              <a:buFont typeface="Times New Roman" panose="02020603050405020304" pitchFamily="18" charset="0"/>
              <a:buNone/>
              <a:defRPr/>
            </a:pPr>
            <a:r>
              <a:rPr lang="en-US" altLang="en-US" sz="2800" dirty="0">
                <a:latin typeface="Calibri" panose="020F0502020204030204" pitchFamily="34" charset="0"/>
              </a:rPr>
              <a:t>The Outdoor Code  +  Leave No Trace</a:t>
            </a:r>
          </a:p>
          <a:p>
            <a:pPr marL="377825" indent="-374650" fontAlgn="base" hangingPunct="0">
              <a:spcBef>
                <a:spcPct val="0"/>
              </a:spcBef>
              <a:spcAft>
                <a:spcPct val="0"/>
              </a:spcAft>
              <a:buClr>
                <a:srgbClr val="000000"/>
              </a:buClr>
              <a:buSzPct val="100000"/>
              <a:buFont typeface="Times New Roman" panose="02020603050405020304" pitchFamily="18" charset="0"/>
              <a:buNone/>
              <a:defRPr/>
            </a:pPr>
            <a:r>
              <a:rPr lang="en-US" altLang="en-US" sz="2800" dirty="0">
                <a:latin typeface="Calibri" panose="020F0502020204030204" pitchFamily="34" charset="0"/>
              </a:rPr>
              <a:t> </a:t>
            </a:r>
          </a:p>
          <a:p>
            <a:pPr marL="377825" indent="-374650" fontAlgn="base" hangingPunct="0">
              <a:spcBef>
                <a:spcPct val="0"/>
              </a:spcBef>
              <a:spcAft>
                <a:spcPct val="0"/>
              </a:spcAft>
              <a:buClr>
                <a:srgbClr val="000000"/>
              </a:buClr>
              <a:buSzPct val="100000"/>
              <a:buFont typeface="Times New Roman" panose="02020603050405020304" pitchFamily="18" charset="0"/>
              <a:buNone/>
              <a:defRPr/>
            </a:pPr>
            <a:r>
              <a:rPr lang="en-US" altLang="en-US" sz="2800" dirty="0">
                <a:latin typeface="Calibri" panose="020F0502020204030204" pitchFamily="34" charset="0"/>
              </a:rPr>
              <a:t>Focus on Activities in Adventures</a:t>
            </a:r>
          </a:p>
          <a:p>
            <a:pPr marL="817563" indent="-312738" fontAlgn="base" hangingPunct="0">
              <a:spcBef>
                <a:spcPct val="0"/>
              </a:spcBef>
              <a:spcAft>
                <a:spcPct val="0"/>
              </a:spcAft>
              <a:buClr>
                <a:srgbClr val="000000"/>
              </a:buClr>
              <a:buSzPct val="100000"/>
              <a:buFont typeface="Times New Roman" panose="02020603050405020304" pitchFamily="18" charset="0"/>
              <a:buNone/>
              <a:defRPr/>
            </a:pPr>
            <a:r>
              <a:rPr lang="en-US" altLang="en-US" sz="2200" dirty="0">
                <a:latin typeface="Calibri" panose="020F0502020204030204" pitchFamily="34" charset="0"/>
              </a:rPr>
              <a:t>HIKE</a:t>
            </a:r>
          </a:p>
          <a:p>
            <a:pPr marL="817563" indent="-312738" fontAlgn="base" hangingPunct="0">
              <a:spcBef>
                <a:spcPct val="0"/>
              </a:spcBef>
              <a:spcAft>
                <a:spcPct val="0"/>
              </a:spcAft>
              <a:buClr>
                <a:srgbClr val="000000"/>
              </a:buClr>
              <a:buSzPct val="100000"/>
              <a:buFont typeface="Times New Roman" panose="02020603050405020304" pitchFamily="18" charset="0"/>
              <a:buNone/>
              <a:defRPr/>
            </a:pPr>
            <a:r>
              <a:rPr lang="en-US" altLang="en-US" sz="2200" dirty="0">
                <a:latin typeface="Calibri" panose="020F0502020204030204" pitchFamily="34" charset="0"/>
              </a:rPr>
              <a:t>CAMP</a:t>
            </a:r>
          </a:p>
          <a:p>
            <a:pPr marL="817563" indent="-312738" fontAlgn="base" hangingPunct="0">
              <a:spcBef>
                <a:spcPct val="0"/>
              </a:spcBef>
              <a:spcAft>
                <a:spcPct val="0"/>
              </a:spcAft>
              <a:buClr>
                <a:srgbClr val="000000"/>
              </a:buClr>
              <a:buSzPct val="100000"/>
              <a:buFont typeface="Times New Roman" panose="02020603050405020304" pitchFamily="18" charset="0"/>
              <a:buNone/>
              <a:defRPr/>
            </a:pPr>
            <a:r>
              <a:rPr lang="en-US" altLang="en-US" sz="2200" dirty="0">
                <a:latin typeface="Calibri" panose="020F0502020204030204" pitchFamily="34" charset="0"/>
              </a:rPr>
              <a:t>COOK</a:t>
            </a:r>
          </a:p>
          <a:p>
            <a:pPr marL="377825" indent="-374650" fontAlgn="base" hangingPunct="0">
              <a:spcBef>
                <a:spcPct val="0"/>
              </a:spcBef>
              <a:spcAft>
                <a:spcPct val="0"/>
              </a:spcAft>
              <a:buClr>
                <a:srgbClr val="000000"/>
              </a:buClr>
              <a:buSzPct val="100000"/>
              <a:buFont typeface="Times New Roman" panose="02020603050405020304" pitchFamily="18" charset="0"/>
              <a:buNone/>
              <a:defRPr/>
            </a:pPr>
            <a:r>
              <a:rPr lang="en-US" altLang="en-US" sz="2400" dirty="0">
                <a:latin typeface="Calibri" panose="020F0502020204030204" pitchFamily="34" charset="0"/>
              </a:rPr>
              <a:t>Use Games to engage hearts, minds and bodies!</a:t>
            </a:r>
            <a:r>
              <a:rPr lang="en-US" altLang="en-US" sz="3500" dirty="0">
                <a:latin typeface="Calibri" panose="020F0502020204030204" pitchFamily="34" charset="0"/>
              </a:rPr>
              <a:t> </a:t>
            </a:r>
          </a:p>
        </p:txBody>
      </p:sp>
    </p:spTree>
    <p:extLst>
      <p:ext uri="{BB962C8B-B14F-4D97-AF65-F5344CB8AC3E}">
        <p14:creationId xmlns:p14="http://schemas.microsoft.com/office/powerpoint/2010/main" val="399626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Leave No Trace</a:t>
            </a:r>
          </a:p>
        </p:txBody>
      </p:sp>
      <p:sp>
        <p:nvSpPr>
          <p:cNvPr id="3" name="Content Placeholder 2"/>
          <p:cNvSpPr>
            <a:spLocks noGrp="1"/>
          </p:cNvSpPr>
          <p:nvPr>
            <p:ph sz="half" idx="1"/>
          </p:nvPr>
        </p:nvSpPr>
        <p:spPr>
          <a:xfrm>
            <a:off x="3691466" y="2163580"/>
            <a:ext cx="3335019" cy="2731912"/>
          </a:xfrm>
        </p:spPr>
        <p:txBody>
          <a:bodyPr/>
          <a:lstStyle/>
          <a:p>
            <a:r>
              <a:rPr lang="en-US" dirty="0"/>
              <a:t>Front Country</a:t>
            </a:r>
          </a:p>
          <a:p>
            <a:r>
              <a:rPr lang="en-US" dirty="0"/>
              <a:t>Back Country</a:t>
            </a:r>
          </a:p>
          <a:p>
            <a:r>
              <a:rPr lang="en-US" b="1" dirty="0"/>
              <a:t>PEAK</a:t>
            </a:r>
            <a:endParaRPr lang="en-US" sz="1600" b="1" dirty="0"/>
          </a:p>
          <a:p>
            <a:pPr lvl="1"/>
            <a:r>
              <a:rPr lang="en-US" dirty="0"/>
              <a:t>Cub Scouts</a:t>
            </a:r>
          </a:p>
          <a:p>
            <a:r>
              <a:rPr lang="en-US" dirty="0"/>
              <a:t>Activity Specific</a:t>
            </a:r>
          </a:p>
        </p:txBody>
      </p:sp>
      <p:sp>
        <p:nvSpPr>
          <p:cNvPr id="4" name="Content Placeholder 3"/>
          <p:cNvSpPr>
            <a:spLocks noGrp="1"/>
          </p:cNvSpPr>
          <p:nvPr>
            <p:ph sz="half" idx="2"/>
          </p:nvPr>
        </p:nvSpPr>
        <p:spPr>
          <a:xfrm>
            <a:off x="7193278" y="1825625"/>
            <a:ext cx="4160521" cy="4351338"/>
          </a:xfrm>
        </p:spPr>
        <p:txBody>
          <a:bodyPr/>
          <a:lstStyle/>
          <a:p>
            <a:pPr marL="0" indent="0">
              <a:buNone/>
            </a:pPr>
            <a:r>
              <a:rPr lang="en-US" dirty="0"/>
              <a:t>Know Before you Go</a:t>
            </a:r>
          </a:p>
          <a:p>
            <a:pPr marL="0" indent="0">
              <a:buNone/>
            </a:pPr>
            <a:r>
              <a:rPr lang="en-US" dirty="0"/>
              <a:t>Choose the Right Path</a:t>
            </a:r>
          </a:p>
          <a:p>
            <a:pPr marL="0" indent="0">
              <a:buNone/>
            </a:pPr>
            <a:r>
              <a:rPr lang="en-US" dirty="0"/>
              <a:t>Trash your Trash</a:t>
            </a:r>
          </a:p>
          <a:p>
            <a:pPr marL="0" indent="0">
              <a:buNone/>
            </a:pPr>
            <a:r>
              <a:rPr lang="en-US" dirty="0"/>
              <a:t>Leave What you Find</a:t>
            </a:r>
          </a:p>
          <a:p>
            <a:pPr marL="0" indent="0">
              <a:buNone/>
            </a:pPr>
            <a:r>
              <a:rPr lang="en-US" dirty="0"/>
              <a:t>Be Careful With Fire</a:t>
            </a:r>
          </a:p>
          <a:p>
            <a:pPr marL="0" indent="0">
              <a:buNone/>
            </a:pPr>
            <a:r>
              <a:rPr lang="en-US" dirty="0"/>
              <a:t>Respect Wildlife</a:t>
            </a:r>
          </a:p>
          <a:p>
            <a:pPr marL="0" indent="0">
              <a:buNone/>
            </a:pPr>
            <a:r>
              <a:rPr lang="en-US" dirty="0"/>
              <a:t>Be Considerate of Other Visitors</a:t>
            </a:r>
          </a:p>
        </p:txBody>
      </p:sp>
      <p:pic>
        <p:nvPicPr>
          <p:cNvPr id="4098" name="Picture 2" descr="https://lnt.org/sites/default/files/PEAKOnlineB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64" y="4362503"/>
            <a:ext cx="4456090" cy="230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5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816" y="0"/>
            <a:ext cx="8770571" cy="780008"/>
          </a:xfrm>
        </p:spPr>
        <p:txBody>
          <a:bodyPr>
            <a:normAutofit fontScale="90000"/>
          </a:bodyPr>
          <a:lstStyle/>
          <a:p>
            <a:r>
              <a:rPr lang="en-US" altLang="en-US" dirty="0">
                <a:solidFill>
                  <a:srgbClr val="00683C"/>
                </a:solidFill>
              </a:rPr>
              <a:t>Resources    examples</a:t>
            </a:r>
            <a:br>
              <a:rPr lang="en-US" altLang="en-US" dirty="0">
                <a:solidFill>
                  <a:srgbClr val="00683C"/>
                </a:solidFill>
              </a:rPr>
            </a:br>
            <a:endParaRPr lang="en-US" dirty="0"/>
          </a:p>
        </p:txBody>
      </p:sp>
      <p:sp>
        <p:nvSpPr>
          <p:cNvPr id="3" name="Content Placeholder 2"/>
          <p:cNvSpPr>
            <a:spLocks noGrp="1"/>
          </p:cNvSpPr>
          <p:nvPr>
            <p:ph idx="1"/>
          </p:nvPr>
        </p:nvSpPr>
        <p:spPr>
          <a:xfrm>
            <a:off x="2014780" y="1038386"/>
            <a:ext cx="9689491" cy="5051518"/>
          </a:xfrm>
        </p:spPr>
        <p:txBody>
          <a:bodyPr/>
          <a:lstStyle/>
          <a:p>
            <a:endParaRPr lang="en-US" dirty="0"/>
          </a:p>
        </p:txBody>
      </p:sp>
      <p:sp>
        <p:nvSpPr>
          <p:cNvPr id="4" name="Rectangle 2">
            <a:extLst>
              <a:ext uri="{FF2B5EF4-FFF2-40B4-BE49-F238E27FC236}">
                <a16:creationId xmlns:a16="http://schemas.microsoft.com/office/drawing/2014/main" id="{F673C363-CC11-484E-93B9-ACE60424E720}"/>
              </a:ext>
            </a:extLst>
          </p:cNvPr>
          <p:cNvSpPr>
            <a:spLocks noChangeArrowheads="1"/>
          </p:cNvSpPr>
          <p:nvPr/>
        </p:nvSpPr>
        <p:spPr bwMode="auto">
          <a:xfrm>
            <a:off x="2636471" y="1510170"/>
            <a:ext cx="9067800" cy="469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1pPr>
            <a:lvl2pPr marL="812800" indent="-3095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CJK SC Regular" charset="0"/>
              </a:defRPr>
            </a:lvl9pPr>
          </a:lstStyle>
          <a:p>
            <a:pPr fontAlgn="base" hangingPunct="0">
              <a:spcBef>
                <a:spcPct val="0"/>
              </a:spcBef>
              <a:spcAft>
                <a:spcPct val="0"/>
              </a:spcAft>
              <a:buClr>
                <a:srgbClr val="000000"/>
              </a:buClr>
              <a:buSzPct val="100000"/>
              <a:buFont typeface="Times New Roman" panose="02020603050405020304" pitchFamily="18" charset="0"/>
              <a:buNone/>
              <a:defRPr/>
            </a:pPr>
            <a:r>
              <a:rPr lang="en-US" altLang="en-US" sz="3500" dirty="0">
                <a:latin typeface="Calibri" panose="020F0502020204030204" pitchFamily="34" charset="0"/>
              </a:rPr>
              <a:t>Hike it:</a:t>
            </a:r>
          </a:p>
          <a:p>
            <a:pPr lvl="1" fontAlgn="base" hangingPunct="0">
              <a:spcBef>
                <a:spcPct val="0"/>
              </a:spcBef>
              <a:spcAft>
                <a:spcPct val="0"/>
              </a:spcAft>
              <a:buClr>
                <a:srgbClr val="000000"/>
              </a:buClr>
              <a:buSzPct val="100000"/>
              <a:buFont typeface="Times New Roman" panose="02020603050405020304" pitchFamily="18" charset="0"/>
              <a:buChar char="–"/>
              <a:defRPr/>
            </a:pPr>
            <a:r>
              <a:rPr lang="en-US" altLang="en-US" sz="2700" dirty="0">
                <a:latin typeface="Calibri" panose="020F0502020204030204" pitchFamily="34" charset="0"/>
              </a:rPr>
              <a:t>7 Principle cards and map, whistle, boot, poncho, flowers, rope, flashlight, matches, garbage bag, </a:t>
            </a:r>
            <a:r>
              <a:rPr lang="en-US" altLang="en-US" sz="2700" dirty="0" err="1">
                <a:latin typeface="Calibri" panose="020F0502020204030204" pitchFamily="34" charset="0"/>
              </a:rPr>
              <a:t>trowel,band</a:t>
            </a:r>
            <a:r>
              <a:rPr lang="en-US" altLang="en-US" sz="2700" dirty="0">
                <a:latin typeface="Calibri" panose="020F0502020204030204" pitchFamily="34" charset="0"/>
              </a:rPr>
              <a:t>--aide, water, food, frog, radio</a:t>
            </a:r>
          </a:p>
          <a:p>
            <a:pPr marL="377825" indent="-374650" fontAlgn="base" hangingPunct="0">
              <a:spcBef>
                <a:spcPct val="0"/>
              </a:spcBef>
              <a:spcAft>
                <a:spcPct val="0"/>
              </a:spcAft>
              <a:defRPr/>
            </a:pPr>
            <a:r>
              <a:rPr lang="en-US" altLang="en-US" sz="3500" dirty="0">
                <a:latin typeface="Calibri" panose="020F0502020204030204" pitchFamily="34" charset="0"/>
              </a:rPr>
              <a:t>Way No Way</a:t>
            </a:r>
          </a:p>
          <a:p>
            <a:pPr marL="817563" lvl="1" indent="-312738" fontAlgn="base" hangingPunct="0">
              <a:spcBef>
                <a:spcPct val="0"/>
              </a:spcBef>
              <a:spcAft>
                <a:spcPct val="0"/>
              </a:spcAft>
              <a:buClr>
                <a:srgbClr val="000000"/>
              </a:buClr>
              <a:buSzPct val="100000"/>
              <a:buFont typeface="Times New Roman" panose="02020603050405020304" pitchFamily="18" charset="0"/>
              <a:buChar char="–"/>
              <a:defRPr/>
            </a:pPr>
            <a:r>
              <a:rPr lang="en-US" altLang="en-US" sz="2700" dirty="0">
                <a:latin typeface="Calibri" panose="020F0502020204030204" pitchFamily="34" charset="0"/>
              </a:rPr>
              <a:t>7 Principle cards, 2 boxes: and map, whistle, boot, poncho, flowers, rope, flashlight, matches, garbage bag, </a:t>
            </a:r>
            <a:r>
              <a:rPr lang="en-US" altLang="en-US" sz="2700" dirty="0" err="1">
                <a:latin typeface="Calibri" panose="020F0502020204030204" pitchFamily="34" charset="0"/>
              </a:rPr>
              <a:t>trowel,band</a:t>
            </a:r>
            <a:r>
              <a:rPr lang="en-US" altLang="en-US" sz="2700" dirty="0">
                <a:latin typeface="Calibri" panose="020F0502020204030204" pitchFamily="34" charset="0"/>
              </a:rPr>
              <a:t>--aide, water, food, frog, radio</a:t>
            </a:r>
          </a:p>
          <a:p>
            <a:pPr marL="377825" indent="-374650" fontAlgn="base" hangingPunct="0">
              <a:spcBef>
                <a:spcPct val="0"/>
              </a:spcBef>
              <a:spcAft>
                <a:spcPct val="0"/>
              </a:spcAft>
              <a:defRPr/>
            </a:pPr>
            <a:r>
              <a:rPr lang="en-US" altLang="en-US" sz="3500" dirty="0">
                <a:latin typeface="Calibri" panose="020F0502020204030204" pitchFamily="34" charset="0"/>
              </a:rPr>
              <a:t>Fire in the Hole</a:t>
            </a:r>
          </a:p>
          <a:p>
            <a:pPr marL="817563" lvl="1" indent="-312738" fontAlgn="base" hangingPunct="0">
              <a:spcBef>
                <a:spcPct val="0"/>
              </a:spcBef>
              <a:spcAft>
                <a:spcPct val="0"/>
              </a:spcAft>
              <a:buClr>
                <a:srgbClr val="000000"/>
              </a:buClr>
              <a:buSzPct val="100000"/>
              <a:buFont typeface="Times New Roman" panose="02020603050405020304" pitchFamily="18" charset="0"/>
              <a:buChar char="–"/>
              <a:defRPr/>
            </a:pPr>
            <a:r>
              <a:rPr lang="en-US" altLang="en-US" sz="2700" dirty="0">
                <a:latin typeface="Calibri" panose="020F0502020204030204" pitchFamily="34" charset="0"/>
              </a:rPr>
              <a:t>Card with questions: why, when, where, how, how big</a:t>
            </a:r>
          </a:p>
        </p:txBody>
      </p:sp>
    </p:spTree>
    <p:extLst>
      <p:ext uri="{BB962C8B-B14F-4D97-AF65-F5344CB8AC3E}">
        <p14:creationId xmlns:p14="http://schemas.microsoft.com/office/powerpoint/2010/main" val="992754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934991"/>
          </a:xfrm>
        </p:spPr>
        <p:txBody>
          <a:bodyPr>
            <a:normAutofit fontScale="90000"/>
          </a:bodyPr>
          <a:lstStyle/>
          <a:p>
            <a:r>
              <a:rPr lang="en-US" altLang="en-US" dirty="0">
                <a:solidFill>
                  <a:srgbClr val="00683C"/>
                </a:solidFill>
              </a:rPr>
              <a:t>Outdoor Ethics for Cub Scouts</a:t>
            </a:r>
            <a:br>
              <a:rPr lang="en-US" altLang="en-US" dirty="0">
                <a:solidFill>
                  <a:srgbClr val="00683C"/>
                </a:solidFill>
              </a:rPr>
            </a:br>
            <a:endParaRPr lang="en-US" dirty="0"/>
          </a:p>
        </p:txBody>
      </p:sp>
      <p:sp>
        <p:nvSpPr>
          <p:cNvPr id="4" name="Rectangle 2"/>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marL="377825" indent="-374650">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9pPr>
          </a:lstStyle>
          <a:p>
            <a:pPr eaLnBrk="1">
              <a:lnSpc>
                <a:spcPct val="100000"/>
              </a:lnSpc>
            </a:pPr>
            <a:r>
              <a:rPr lang="en-US" altLang="en-US" sz="3500" dirty="0">
                <a:solidFill>
                  <a:srgbClr val="000000"/>
                </a:solidFill>
                <a:latin typeface="Calibri" panose="020F0502020204030204" pitchFamily="34" charset="0"/>
              </a:rPr>
              <a:t>Questions?</a:t>
            </a:r>
          </a:p>
          <a:p>
            <a:pPr eaLnBrk="1">
              <a:lnSpc>
                <a:spcPct val="100000"/>
              </a:lnSpc>
            </a:pPr>
            <a:endParaRPr lang="en-US" altLang="en-US" sz="3500" dirty="0">
              <a:solidFill>
                <a:srgbClr val="000000"/>
              </a:solidFill>
              <a:latin typeface="Calibri" panose="020F0502020204030204" pitchFamily="34" charset="0"/>
            </a:endParaRPr>
          </a:p>
          <a:p>
            <a:pPr eaLnBrk="1">
              <a:lnSpc>
                <a:spcPct val="100000"/>
              </a:lnSpc>
            </a:pPr>
            <a:r>
              <a:rPr lang="en-US" altLang="en-US" sz="3500" dirty="0">
                <a:solidFill>
                  <a:srgbClr val="000000"/>
                </a:solidFill>
                <a:latin typeface="Calibri" panose="020F0502020204030204" pitchFamily="34" charset="0"/>
              </a:rPr>
              <a:t>Thanks for coming!</a:t>
            </a:r>
          </a:p>
          <a:p>
            <a:pPr eaLnBrk="1">
              <a:lnSpc>
                <a:spcPct val="100000"/>
              </a:lnSpc>
            </a:pPr>
            <a:r>
              <a:rPr lang="en-US" altLang="en-US" sz="3500" dirty="0">
                <a:solidFill>
                  <a:srgbClr val="000000"/>
                </a:solidFill>
                <a:latin typeface="Calibri" panose="020F0502020204030204" pitchFamily="34" charset="0"/>
              </a:rPr>
              <a:t>Contact:   Shawn  Spencer</a:t>
            </a:r>
          </a:p>
          <a:p>
            <a:pPr marL="3175" indent="0" eaLnBrk="1">
              <a:lnSpc>
                <a:spcPct val="100000"/>
              </a:lnSpc>
              <a:buNone/>
            </a:pPr>
            <a:r>
              <a:rPr lang="en-US" altLang="en-US" sz="3500" dirty="0">
                <a:solidFill>
                  <a:srgbClr val="000000"/>
                </a:solidFill>
                <a:latin typeface="Calibri" panose="020F0502020204030204" pitchFamily="34" charset="0"/>
              </a:rPr>
              <a:t>                       cubpack255@Hotmail.com</a:t>
            </a:r>
          </a:p>
        </p:txBody>
      </p:sp>
    </p:spTree>
    <p:extLst>
      <p:ext uri="{BB962C8B-B14F-4D97-AF65-F5344CB8AC3E}">
        <p14:creationId xmlns:p14="http://schemas.microsoft.com/office/powerpoint/2010/main" val="388725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Incorporation into Cub Scout Program</a:t>
            </a:r>
          </a:p>
        </p:txBody>
      </p:sp>
      <p:sp>
        <p:nvSpPr>
          <p:cNvPr id="3" name="Content Placeholder 2"/>
          <p:cNvSpPr>
            <a:spLocks noGrp="1"/>
          </p:cNvSpPr>
          <p:nvPr>
            <p:ph idx="1"/>
          </p:nvPr>
        </p:nvSpPr>
        <p:spPr>
          <a:xfrm>
            <a:off x="2235200" y="2438400"/>
            <a:ext cx="3839029" cy="3651504"/>
          </a:xfrm>
        </p:spPr>
        <p:txBody>
          <a:bodyPr>
            <a:normAutofit fontScale="70000" lnSpcReduction="20000"/>
          </a:bodyPr>
          <a:lstStyle/>
          <a:p>
            <a:r>
              <a:rPr lang="en-US" dirty="0"/>
              <a:t>Use Adventures to discuss Ethics</a:t>
            </a:r>
          </a:p>
          <a:p>
            <a:r>
              <a:rPr lang="en-US" dirty="0"/>
              <a:t>Teachable Moments</a:t>
            </a:r>
          </a:p>
          <a:p>
            <a:r>
              <a:rPr lang="en-US" dirty="0"/>
              <a:t>Service Projects</a:t>
            </a:r>
          </a:p>
          <a:p>
            <a:r>
              <a:rPr lang="en-US" dirty="0"/>
              <a:t>Awards</a:t>
            </a:r>
          </a:p>
          <a:p>
            <a:r>
              <a:rPr lang="en-US" dirty="0"/>
              <a:t>Games</a:t>
            </a:r>
          </a:p>
          <a:p>
            <a:pPr lvl="1"/>
            <a:r>
              <a:rPr lang="en-US" dirty="0"/>
              <a:t>Web Of life</a:t>
            </a:r>
          </a:p>
          <a:p>
            <a:pPr lvl="1"/>
            <a:r>
              <a:rPr lang="en-US" dirty="0"/>
              <a:t>Ok-No Way</a:t>
            </a:r>
          </a:p>
          <a:p>
            <a:pPr lvl="1"/>
            <a:r>
              <a:rPr lang="en-US" dirty="0"/>
              <a:t>Surface Hopscotch</a:t>
            </a:r>
          </a:p>
          <a:p>
            <a:pPr lvl="1"/>
            <a:r>
              <a:rPr lang="en-US" dirty="0"/>
              <a:t>Trash Timeline</a:t>
            </a:r>
          </a:p>
          <a:p>
            <a:pPr lvl="1"/>
            <a:r>
              <a:rPr lang="en-US" dirty="0"/>
              <a:t>Have a Sip</a:t>
            </a:r>
          </a:p>
          <a:p>
            <a:pPr lvl="1"/>
            <a:r>
              <a:rPr lang="en-US" dirty="0"/>
              <a:t>Generations</a:t>
            </a:r>
          </a:p>
          <a:p>
            <a:pPr lvl="1"/>
            <a:r>
              <a:rPr lang="en-US" dirty="0"/>
              <a:t>Hiker, Biker, Horse</a:t>
            </a:r>
          </a:p>
          <a:p>
            <a:pPr lvl="1"/>
            <a:endParaRPr lang="en-US" dirty="0"/>
          </a:p>
          <a:p>
            <a:endParaRPr lang="en-US" dirty="0"/>
          </a:p>
        </p:txBody>
      </p:sp>
      <p:pic>
        <p:nvPicPr>
          <p:cNvPr id="4100" name="Picture 4" descr="http://blog.utahscouts.org/wp-content/uploads/2014/05/new-cub-scout-program-1-e14008890529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229" y="2015682"/>
            <a:ext cx="5797096" cy="446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2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950739"/>
          </a:xfrm>
        </p:spPr>
        <p:txBody>
          <a:bodyPr>
            <a:normAutofit fontScale="90000"/>
          </a:bodyPr>
          <a:lstStyle/>
          <a:p>
            <a:r>
              <a:rPr lang="en-US" altLang="en-US" b="1" dirty="0">
                <a:solidFill>
                  <a:srgbClr val="00683C"/>
                </a:solidFill>
              </a:rPr>
              <a:t>Outdoor Ethics For Cub Scouts</a:t>
            </a:r>
            <a:br>
              <a:rPr lang="en-US" altLang="en-US" b="1" dirty="0">
                <a:solidFill>
                  <a:srgbClr val="00683C"/>
                </a:solidFill>
              </a:rPr>
            </a:br>
            <a:endParaRPr lang="en-US" dirty="0"/>
          </a:p>
        </p:txBody>
      </p:sp>
      <p:sp>
        <p:nvSpPr>
          <p:cNvPr id="4" name="Rectangle 2"/>
          <p:cNvSpPr>
            <a:spLocks noGrp="1" noChangeArrowheads="1"/>
          </p:cNvSpPr>
          <p:nvPr>
            <p:ph idx="1"/>
          </p:nvPr>
        </p:nvSpPr>
        <p:spPr bwMode="auto">
          <a:xfrm>
            <a:off x="2402758" y="1519084"/>
            <a:ext cx="8770571" cy="3651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Noto Sans CJK SC Regular" charset="0"/>
                <a:cs typeface="Noto Sans CJK SC Regular" charset="0"/>
              </a:defRPr>
            </a:lvl9pPr>
          </a:lstStyle>
          <a:p>
            <a:pPr eaLnBrk="1">
              <a:lnSpc>
                <a:spcPct val="100000"/>
              </a:lnSpc>
            </a:pPr>
            <a:r>
              <a:rPr lang="en-US" altLang="en-US" sz="3200" dirty="0">
                <a:solidFill>
                  <a:srgbClr val="000000"/>
                </a:solidFill>
                <a:latin typeface="Calibri" panose="020F0502020204030204" pitchFamily="34" charset="0"/>
              </a:rPr>
              <a:t>Rank Advancement Format:</a:t>
            </a:r>
          </a:p>
          <a:p>
            <a:pPr eaLnBrk="1">
              <a:lnSpc>
                <a:spcPct val="100000"/>
              </a:lnSpc>
            </a:pPr>
            <a:r>
              <a:rPr lang="en-US" altLang="en-US" sz="3200" b="1" dirty="0">
                <a:solidFill>
                  <a:srgbClr val="000000"/>
                </a:solidFill>
                <a:latin typeface="Calibri" panose="020F0502020204030204" pitchFamily="34" charset="0"/>
              </a:rPr>
              <a:t>Recite</a:t>
            </a:r>
            <a:r>
              <a:rPr lang="en-US" altLang="en-US" sz="3200" dirty="0">
                <a:solidFill>
                  <a:srgbClr val="000000"/>
                </a:solidFill>
                <a:latin typeface="Calibri" panose="020F0502020204030204" pitchFamily="34" charset="0"/>
              </a:rPr>
              <a:t> </a:t>
            </a:r>
            <a:r>
              <a:rPr lang="en-US" altLang="en-US" sz="2600" dirty="0">
                <a:solidFill>
                  <a:srgbClr val="000000"/>
                </a:solidFill>
                <a:latin typeface="Calibri" panose="020F0502020204030204" pitchFamily="34" charset="0"/>
              </a:rPr>
              <a:t>Outdoor Code and </a:t>
            </a:r>
          </a:p>
          <a:p>
            <a:pPr eaLnBrk="1">
              <a:lnSpc>
                <a:spcPct val="100000"/>
              </a:lnSpc>
            </a:pPr>
            <a:r>
              <a:rPr lang="en-US" altLang="en-US" sz="2600" dirty="0">
                <a:solidFill>
                  <a:srgbClr val="000000"/>
                </a:solidFill>
                <a:latin typeface="Calibri" panose="020F0502020204030204" pitchFamily="34" charset="0"/>
              </a:rPr>
              <a:t>			  LNT principles for Kids</a:t>
            </a:r>
          </a:p>
          <a:p>
            <a:pPr eaLnBrk="1">
              <a:lnSpc>
                <a:spcPct val="100000"/>
              </a:lnSpc>
            </a:pPr>
            <a:r>
              <a:rPr lang="en-US" altLang="en-US" sz="3200" b="1" dirty="0">
                <a:solidFill>
                  <a:srgbClr val="000000"/>
                </a:solidFill>
                <a:latin typeface="Calibri" panose="020F0502020204030204" pitchFamily="34" charset="0"/>
              </a:rPr>
              <a:t>Learn</a:t>
            </a:r>
            <a:r>
              <a:rPr lang="en-US" altLang="en-US" sz="3200" dirty="0">
                <a:solidFill>
                  <a:srgbClr val="000000"/>
                </a:solidFill>
                <a:latin typeface="Calibri" panose="020F0502020204030204" pitchFamily="34" charset="0"/>
              </a:rPr>
              <a:t> </a:t>
            </a:r>
            <a:r>
              <a:rPr lang="en-US" altLang="en-US" sz="2600" dirty="0">
                <a:solidFill>
                  <a:srgbClr val="000000"/>
                </a:solidFill>
                <a:latin typeface="Calibri" panose="020F0502020204030204" pitchFamily="34" charset="0"/>
              </a:rPr>
              <a:t>a principle</a:t>
            </a:r>
          </a:p>
          <a:p>
            <a:pPr eaLnBrk="1">
              <a:lnSpc>
                <a:spcPct val="100000"/>
              </a:lnSpc>
            </a:pPr>
            <a:r>
              <a:rPr lang="en-US" altLang="en-US" sz="3200" b="1" dirty="0">
                <a:solidFill>
                  <a:srgbClr val="000000"/>
                </a:solidFill>
                <a:latin typeface="Calibri" panose="020F0502020204030204" pitchFamily="34" charset="0"/>
              </a:rPr>
              <a:t>Practice</a:t>
            </a:r>
            <a:r>
              <a:rPr lang="en-US" altLang="en-US" sz="3200" dirty="0">
                <a:solidFill>
                  <a:srgbClr val="000000"/>
                </a:solidFill>
                <a:latin typeface="Calibri" panose="020F0502020204030204" pitchFamily="34" charset="0"/>
              </a:rPr>
              <a:t> </a:t>
            </a:r>
            <a:r>
              <a:rPr lang="en-US" altLang="en-US" sz="2600" dirty="0">
                <a:solidFill>
                  <a:srgbClr val="000000"/>
                </a:solidFill>
                <a:latin typeface="Calibri" panose="020F0502020204030204" pitchFamily="34" charset="0"/>
              </a:rPr>
              <a:t>on an outing</a:t>
            </a:r>
          </a:p>
          <a:p>
            <a:pPr eaLnBrk="1">
              <a:lnSpc>
                <a:spcPct val="100000"/>
              </a:lnSpc>
            </a:pPr>
            <a:r>
              <a:rPr lang="en-US" altLang="en-US" sz="3200" b="1" dirty="0">
                <a:solidFill>
                  <a:srgbClr val="000000"/>
                </a:solidFill>
                <a:latin typeface="Calibri" panose="020F0502020204030204" pitchFamily="34" charset="0"/>
              </a:rPr>
              <a:t>Share</a:t>
            </a:r>
            <a:r>
              <a:rPr lang="en-US" altLang="en-US" sz="3200" dirty="0">
                <a:solidFill>
                  <a:srgbClr val="000000"/>
                </a:solidFill>
                <a:latin typeface="Calibri" panose="020F0502020204030204" pitchFamily="34" charset="0"/>
              </a:rPr>
              <a:t> </a:t>
            </a:r>
            <a:r>
              <a:rPr lang="en-US" altLang="en-US" sz="2600" dirty="0">
                <a:solidFill>
                  <a:srgbClr val="000000"/>
                </a:solidFill>
                <a:latin typeface="Calibri" panose="020F0502020204030204" pitchFamily="34" charset="0"/>
              </a:rPr>
              <a:t>what you did</a:t>
            </a:r>
          </a:p>
        </p:txBody>
      </p:sp>
      <p:sp>
        <p:nvSpPr>
          <p:cNvPr id="5" name="Rectangle 2"/>
          <p:cNvSpPr>
            <a:spLocks noChangeArrowheads="1"/>
          </p:cNvSpPr>
          <p:nvPr/>
        </p:nvSpPr>
        <p:spPr bwMode="auto">
          <a:xfrm>
            <a:off x="5648324" y="5305424"/>
            <a:ext cx="3922713" cy="849313"/>
          </a:xfrm>
          <a:prstGeom prst="rect">
            <a:avLst/>
          </a:prstGeom>
          <a:solidFill>
            <a:srgbClr val="92D050"/>
          </a:solidFill>
          <a:ln>
            <a:noFill/>
          </a:ln>
          <a:effectLst/>
        </p:spPr>
        <p:txBody>
          <a:bodyPr lIns="0" tIns="0" rIns="0" bIns="0" anchor="ct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9pPr>
          </a:lstStyle>
          <a:p>
            <a:pPr algn="ctr" eaLnBrk="1">
              <a:lnSpc>
                <a:spcPct val="100000"/>
              </a:lnSpc>
            </a:pPr>
            <a:r>
              <a:rPr lang="en-US" altLang="en-US" sz="4000" dirty="0">
                <a:solidFill>
                  <a:srgbClr val="000000"/>
                </a:solidFill>
                <a:latin typeface="Calibri" panose="020F0502020204030204" pitchFamily="34" charset="0"/>
              </a:rPr>
              <a:t>It’s in the Book?</a:t>
            </a:r>
          </a:p>
        </p:txBody>
      </p:sp>
    </p:spTree>
    <p:extLst>
      <p:ext uri="{BB962C8B-B14F-4D97-AF65-F5344CB8AC3E}">
        <p14:creationId xmlns:p14="http://schemas.microsoft.com/office/powerpoint/2010/main" val="373052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001375"/>
          </a:xfrm>
        </p:spPr>
        <p:txBody>
          <a:bodyPr>
            <a:normAutofit fontScale="90000"/>
          </a:bodyPr>
          <a:lstStyle/>
          <a:p>
            <a:r>
              <a:rPr lang="en-US" altLang="en-US" b="1" dirty="0">
                <a:solidFill>
                  <a:srgbClr val="00683C"/>
                </a:solidFill>
              </a:rPr>
              <a:t>Where are the Principles?</a:t>
            </a:r>
            <a:br>
              <a:rPr lang="en-US" altLang="en-US" b="1" dirty="0">
                <a:solidFill>
                  <a:srgbClr val="00683C"/>
                </a:solidFill>
              </a:rPr>
            </a:br>
            <a:endParaRPr lang="en-US" dirty="0"/>
          </a:p>
        </p:txBody>
      </p:sp>
      <p:sp>
        <p:nvSpPr>
          <p:cNvPr id="4" name="Rectangle 2">
            <a:extLst>
              <a:ext uri="{FF2B5EF4-FFF2-40B4-BE49-F238E27FC236}">
                <a16:creationId xmlns:a16="http://schemas.microsoft.com/office/drawing/2014/main" id="{F3F78199-7CC0-4754-A977-7802CF1B8121}"/>
              </a:ext>
            </a:extLst>
          </p:cNvPr>
          <p:cNvSpPr>
            <a:spLocks noGrp="1" noChangeArrowheads="1"/>
          </p:cNvSpPr>
          <p:nvPr>
            <p:ph idx="1"/>
          </p:nvPr>
        </p:nvSpPr>
        <p:spPr bwMode="auto">
          <a:xfrm>
            <a:off x="2933700" y="1767840"/>
            <a:ext cx="8770571" cy="4322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normAutofit fontScale="92500" lnSpcReduction="20000"/>
          </a:bodyPr>
          <a:lstStyle>
            <a:lvl1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1pPr>
            <a:lvl2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2pPr>
            <a:lvl3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3pPr>
            <a:lvl4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4pPr>
            <a:lvl5pPr>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CJK SC Regular" charset="0"/>
              </a:defRPr>
            </a:lvl9pPr>
          </a:lstStyle>
          <a:p>
            <a:pPr marL="377825" indent="-374650" eaLnBrk="1">
              <a:buClr>
                <a:srgbClr val="000000"/>
              </a:buClr>
              <a:buSzPct val="100000"/>
              <a:buFont typeface="Times New Roman" panose="02020603050405020304" pitchFamily="18" charset="0"/>
              <a:buNone/>
              <a:defRPr/>
            </a:pPr>
            <a:r>
              <a:rPr lang="en-US" altLang="en-US" sz="3200">
                <a:latin typeface="FreeSans" charset="0"/>
                <a:ea typeface="+mn-ea"/>
              </a:rPr>
              <a:t>Tigers:     Trash your Trash</a:t>
            </a:r>
          </a:p>
          <a:p>
            <a:pPr marL="377825" indent="-374650" eaLnBrk="1">
              <a:buClr>
                <a:srgbClr val="000000"/>
              </a:buClr>
              <a:buSzPct val="100000"/>
              <a:buFont typeface="Times New Roman" panose="02020603050405020304" pitchFamily="18" charset="0"/>
              <a:buNone/>
              <a:defRPr/>
            </a:pPr>
            <a:r>
              <a:rPr lang="en-US" altLang="en-US" sz="3200">
                <a:latin typeface="FreeSans" charset="0"/>
                <a:ea typeface="+mn-ea"/>
              </a:rPr>
              <a:t>Wolves:    Be Careful with fire.</a:t>
            </a:r>
          </a:p>
          <a:p>
            <a:pPr marL="1258888" indent="-249238" eaLnBrk="1">
              <a:buClr>
                <a:srgbClr val="000000"/>
              </a:buClr>
              <a:buSzPct val="100000"/>
              <a:buFont typeface="Times New Roman" panose="02020603050405020304" pitchFamily="18" charset="0"/>
              <a:buNone/>
              <a:defRPr/>
            </a:pPr>
            <a:r>
              <a:rPr lang="en-US" altLang="en-US" sz="3200">
                <a:latin typeface="FreeSans" charset="0"/>
                <a:ea typeface="+mn-ea"/>
              </a:rPr>
              <a:t>Respect Wildlife</a:t>
            </a:r>
          </a:p>
          <a:p>
            <a:pPr marL="377825" indent="-374650" eaLnBrk="1">
              <a:buClr>
                <a:srgbClr val="000000"/>
              </a:buClr>
              <a:buSzPct val="100000"/>
              <a:buFont typeface="Times New Roman" panose="02020603050405020304" pitchFamily="18" charset="0"/>
              <a:buNone/>
              <a:defRPr/>
            </a:pPr>
            <a:r>
              <a:rPr lang="en-US" altLang="en-US" sz="3200">
                <a:latin typeface="FreeSans" charset="0"/>
                <a:ea typeface="+mn-ea"/>
              </a:rPr>
              <a:t>Bears:       Leave What you find</a:t>
            </a:r>
          </a:p>
          <a:p>
            <a:pPr marL="377825" indent="-374650" eaLnBrk="1">
              <a:buClr>
                <a:srgbClr val="000000"/>
              </a:buClr>
              <a:buSzPct val="100000"/>
              <a:buFont typeface="Times New Roman" panose="02020603050405020304" pitchFamily="18" charset="0"/>
              <a:buNone/>
              <a:defRPr/>
            </a:pPr>
            <a:r>
              <a:rPr lang="en-US" altLang="en-US" sz="3200">
                <a:latin typeface="FreeSans" charset="0"/>
                <a:ea typeface="+mn-ea"/>
              </a:rPr>
              <a:t>                  Be kind to visitors (-)</a:t>
            </a:r>
          </a:p>
          <a:p>
            <a:pPr marL="377825" indent="-374650" eaLnBrk="1">
              <a:buClr>
                <a:srgbClr val="000000"/>
              </a:buClr>
              <a:buSzPct val="100000"/>
              <a:buFont typeface="Times New Roman" panose="02020603050405020304" pitchFamily="18" charset="0"/>
              <a:buNone/>
              <a:defRPr/>
            </a:pPr>
            <a:r>
              <a:rPr lang="en-US" altLang="en-US" sz="3200">
                <a:latin typeface="FreeSans" charset="0"/>
                <a:ea typeface="+mn-ea"/>
              </a:rPr>
              <a:t>Webelos / AOL:  </a:t>
            </a:r>
          </a:p>
          <a:p>
            <a:pPr marL="817563" indent="-312738" eaLnBrk="1">
              <a:buClr>
                <a:srgbClr val="000000"/>
              </a:buClr>
              <a:buSzPct val="100000"/>
              <a:buFont typeface="Times New Roman" panose="02020603050405020304" pitchFamily="18" charset="0"/>
              <a:buNone/>
              <a:defRPr/>
            </a:pPr>
            <a:r>
              <a:rPr lang="en-US" altLang="en-US" sz="3200">
                <a:latin typeface="FreeSans" charset="0"/>
                <a:ea typeface="+mn-ea"/>
              </a:rPr>
              <a:t>Talk about principles.</a:t>
            </a:r>
          </a:p>
          <a:p>
            <a:pPr marL="817563" indent="-312738" eaLnBrk="1">
              <a:buClr>
                <a:srgbClr val="000000"/>
              </a:buClr>
              <a:buSzPct val="100000"/>
              <a:buFont typeface="Times New Roman" panose="02020603050405020304" pitchFamily="18" charset="0"/>
              <a:buNone/>
              <a:defRPr/>
            </a:pPr>
            <a:r>
              <a:rPr lang="en-US" altLang="en-US" sz="3200">
                <a:latin typeface="FreeSans" charset="0"/>
                <a:ea typeface="+mn-ea"/>
              </a:rPr>
              <a:t>Show how demonstrated</a:t>
            </a:r>
          </a:p>
        </p:txBody>
      </p:sp>
    </p:spTree>
    <p:extLst>
      <p:ext uri="{BB962C8B-B14F-4D97-AF65-F5344CB8AC3E}">
        <p14:creationId xmlns:p14="http://schemas.microsoft.com/office/powerpoint/2010/main" val="242554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217825"/>
            <a:ext cx="8770571" cy="818495"/>
          </a:xfrm>
        </p:spPr>
        <p:txBody>
          <a:bodyPr>
            <a:normAutofit fontScale="90000"/>
          </a:bodyPr>
          <a:lstStyle/>
          <a:p>
            <a:r>
              <a:rPr lang="en-US" altLang="en-US" b="1" dirty="0">
                <a:solidFill>
                  <a:srgbClr val="00683C"/>
                </a:solidFill>
              </a:rPr>
              <a:t>When to Teach them?</a:t>
            </a:r>
            <a:br>
              <a:rPr lang="en-US" altLang="en-US" b="1" dirty="0">
                <a:solidFill>
                  <a:srgbClr val="00683C"/>
                </a:solidFill>
              </a:rPr>
            </a:br>
            <a:endParaRPr lang="en-US" dirty="0"/>
          </a:p>
        </p:txBody>
      </p:sp>
      <p:sp>
        <p:nvSpPr>
          <p:cNvPr id="4" name="Rectangle 2"/>
          <p:cNvSpPr>
            <a:spLocks noGrp="1" noChangeArrowheads="1"/>
          </p:cNvSpPr>
          <p:nvPr>
            <p:ph idx="1"/>
          </p:nvPr>
        </p:nvSpPr>
        <p:spPr bwMode="auto">
          <a:xfrm>
            <a:off x="2667000" y="1279525"/>
            <a:ext cx="903763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marL="377825" indent="-374650">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Noto Sans CJK SC Regular" charset="0"/>
                <a:cs typeface="Noto Sans CJK SC Regular" charset="0"/>
              </a:defRPr>
            </a:lvl9pPr>
          </a:lstStyle>
          <a:p>
            <a:pPr algn="ctr" eaLnBrk="1">
              <a:lnSpc>
                <a:spcPct val="100000"/>
              </a:lnSpc>
            </a:pPr>
            <a:r>
              <a:rPr lang="en-US" altLang="en-US" sz="3500" b="1" dirty="0">
                <a:solidFill>
                  <a:srgbClr val="000000"/>
                </a:solidFill>
                <a:latin typeface="Calibri" panose="020F0502020204030204" pitchFamily="34" charset="0"/>
              </a:rPr>
              <a:t>Focus on Activities</a:t>
            </a:r>
          </a:p>
        </p:txBody>
      </p:sp>
      <p:sp>
        <p:nvSpPr>
          <p:cNvPr id="5" name="Rectangle 3"/>
          <p:cNvSpPr>
            <a:spLocks noChangeArrowheads="1"/>
          </p:cNvSpPr>
          <p:nvPr/>
        </p:nvSpPr>
        <p:spPr bwMode="auto">
          <a:xfrm>
            <a:off x="1022350" y="2460625"/>
            <a:ext cx="1919288" cy="384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200" rIns="90000" bIns="45000"/>
          <a:lstStyle>
            <a:lvl1pPr marL="377825" indent="-374650">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1pPr>
            <a:lvl2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2pPr>
            <a:lvl3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3pPr>
            <a:lvl4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4pPr>
            <a:lvl5pPr>
              <a:lnSpc>
                <a:spcPct val="93000"/>
              </a:lnSpc>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77825" algn="l"/>
                <a:tab pos="457200" algn="l"/>
                <a:tab pos="914400" algn="l"/>
                <a:tab pos="1371600" algn="l"/>
                <a:tab pos="1828800" algn="l"/>
              </a:tabLst>
              <a:defRPr>
                <a:solidFill>
                  <a:schemeClr val="tx1"/>
                </a:solidFill>
                <a:latin typeface="Arial" panose="020B0604020202020204" pitchFamily="34" charset="0"/>
                <a:ea typeface="Noto Sans CJK SC Regular" charset="0"/>
                <a:cs typeface="Noto Sans CJK SC Regular" charset="0"/>
              </a:defRPr>
            </a:lvl9pPr>
          </a:lstStyle>
          <a:p>
            <a:pPr eaLnBrk="1">
              <a:lnSpc>
                <a:spcPct val="100000"/>
              </a:lnSpc>
            </a:pPr>
            <a:r>
              <a:rPr lang="en-US" altLang="en-US" sz="3500" b="1" dirty="0">
                <a:solidFill>
                  <a:srgbClr val="000000"/>
                </a:solidFill>
                <a:latin typeface="Calibri" panose="020F0502020204030204" pitchFamily="34" charset="0"/>
              </a:rPr>
              <a:t>HIKE</a:t>
            </a:r>
          </a:p>
          <a:p>
            <a:pPr eaLnBrk="1">
              <a:lnSpc>
                <a:spcPct val="100000"/>
              </a:lnSpc>
            </a:pPr>
            <a:r>
              <a:rPr lang="en-US" altLang="en-US" sz="3500" b="1" dirty="0">
                <a:solidFill>
                  <a:srgbClr val="000000"/>
                </a:solidFill>
                <a:latin typeface="Calibri" panose="020F0502020204030204" pitchFamily="34" charset="0"/>
              </a:rPr>
              <a:t> </a:t>
            </a:r>
          </a:p>
          <a:p>
            <a:pPr eaLnBrk="1">
              <a:lnSpc>
                <a:spcPct val="100000"/>
              </a:lnSpc>
            </a:pPr>
            <a:r>
              <a:rPr lang="en-US" altLang="en-US" sz="3500" b="1" dirty="0">
                <a:solidFill>
                  <a:srgbClr val="000000"/>
                </a:solidFill>
                <a:latin typeface="Calibri" panose="020F0502020204030204" pitchFamily="34" charset="0"/>
              </a:rPr>
              <a:t>CAMP</a:t>
            </a:r>
          </a:p>
          <a:p>
            <a:pPr eaLnBrk="1">
              <a:lnSpc>
                <a:spcPct val="100000"/>
              </a:lnSpc>
            </a:pPr>
            <a:r>
              <a:rPr lang="en-US" altLang="en-US" sz="3500" b="1" dirty="0">
                <a:solidFill>
                  <a:srgbClr val="000000"/>
                </a:solidFill>
                <a:latin typeface="Calibri" panose="020F0502020204030204" pitchFamily="34" charset="0"/>
              </a:rPr>
              <a:t> </a:t>
            </a:r>
          </a:p>
          <a:p>
            <a:pPr eaLnBrk="1">
              <a:lnSpc>
                <a:spcPct val="100000"/>
              </a:lnSpc>
            </a:pPr>
            <a:r>
              <a:rPr lang="en-US" altLang="en-US" sz="3500" b="1" dirty="0">
                <a:solidFill>
                  <a:srgbClr val="000000"/>
                </a:solidFill>
                <a:latin typeface="Calibri" panose="020F0502020204030204" pitchFamily="34" charset="0"/>
              </a:rPr>
              <a:t>COOK</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9325" y="2139157"/>
            <a:ext cx="1096963" cy="1096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5598" y="2068512"/>
            <a:ext cx="1274763" cy="1279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3093" y="3348037"/>
            <a:ext cx="1096963" cy="1096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763" y="3348037"/>
            <a:ext cx="1004888" cy="1006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8358" y="3256756"/>
            <a:ext cx="1189037" cy="1189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9325" y="4582318"/>
            <a:ext cx="1279525" cy="1279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1263" y="4654471"/>
            <a:ext cx="1120775" cy="1120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853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467975"/>
          </a:xfrm>
        </p:spPr>
        <p:txBody>
          <a:bodyPr>
            <a:normAutofit fontScale="90000"/>
          </a:bodyPr>
          <a:lstStyle/>
          <a:p>
            <a:endParaRPr lang="en-US" dirty="0"/>
          </a:p>
        </p:txBody>
      </p:sp>
      <p:sp>
        <p:nvSpPr>
          <p:cNvPr id="3" name="Content Placeholder 2"/>
          <p:cNvSpPr>
            <a:spLocks noGrp="1"/>
          </p:cNvSpPr>
          <p:nvPr>
            <p:ph idx="1"/>
          </p:nvPr>
        </p:nvSpPr>
        <p:spPr>
          <a:xfrm>
            <a:off x="2933700" y="1752600"/>
            <a:ext cx="8770571" cy="4337304"/>
          </a:xfrm>
        </p:spPr>
        <p:txBody>
          <a:bodyPr>
            <a:normAutofit/>
          </a:bodyPr>
          <a:lstStyle/>
          <a:p>
            <a:pPr fontAlgn="base" hangingPunct="0"/>
            <a:r>
              <a:rPr lang="en-US" dirty="0"/>
              <a:t>                                                                        Hike                 Cook                       Camp</a:t>
            </a:r>
          </a:p>
          <a:p>
            <a:pPr fontAlgn="base" hangingPunct="0"/>
            <a:r>
              <a:rPr lang="en-US" dirty="0"/>
              <a:t>Know before you Go*                                   x                         </a:t>
            </a:r>
            <a:r>
              <a:rPr lang="en-US" dirty="0" err="1"/>
              <a:t>x</a:t>
            </a:r>
            <a:r>
              <a:rPr lang="en-US" dirty="0"/>
              <a:t>                               </a:t>
            </a:r>
            <a:r>
              <a:rPr lang="en-US" dirty="0" err="1"/>
              <a:t>x</a:t>
            </a:r>
            <a:endParaRPr lang="en-US" dirty="0"/>
          </a:p>
          <a:p>
            <a:pPr fontAlgn="base" hangingPunct="0"/>
            <a:r>
              <a:rPr lang="en-US" dirty="0"/>
              <a:t>Trash your Trash                                            x                         </a:t>
            </a:r>
            <a:r>
              <a:rPr lang="en-US" dirty="0" err="1"/>
              <a:t>x</a:t>
            </a:r>
            <a:r>
              <a:rPr lang="en-US" dirty="0"/>
              <a:t>                                </a:t>
            </a:r>
            <a:r>
              <a:rPr lang="en-US" dirty="0" err="1"/>
              <a:t>x</a:t>
            </a:r>
            <a:endParaRPr lang="en-US" dirty="0"/>
          </a:p>
          <a:p>
            <a:pPr fontAlgn="base" hangingPunct="0"/>
            <a:r>
              <a:rPr lang="en-US" dirty="0"/>
              <a:t>Leave What you Find                                    x                                                           </a:t>
            </a:r>
            <a:r>
              <a:rPr lang="en-US" dirty="0" err="1"/>
              <a:t>x</a:t>
            </a:r>
            <a:endParaRPr lang="en-US" dirty="0"/>
          </a:p>
          <a:p>
            <a:pPr fontAlgn="base" hangingPunct="0"/>
            <a:r>
              <a:rPr lang="en-US" dirty="0"/>
              <a:t>Choose the Right Path * Hike or tent        x                                                          </a:t>
            </a:r>
            <a:r>
              <a:rPr lang="en-US" dirty="0" err="1"/>
              <a:t>x</a:t>
            </a:r>
            <a:endParaRPr lang="en-US" dirty="0"/>
          </a:p>
          <a:p>
            <a:pPr fontAlgn="base" hangingPunct="0"/>
            <a:r>
              <a:rPr lang="en-US" sz="3200" baseline="33000" dirty="0"/>
              <a:t>Respect Wildlife                                       x                        </a:t>
            </a:r>
            <a:r>
              <a:rPr lang="en-US" sz="3200" baseline="33000" dirty="0" err="1"/>
              <a:t>x</a:t>
            </a:r>
            <a:r>
              <a:rPr lang="en-US" sz="3200" baseline="33000" dirty="0"/>
              <a:t>                            x                                     </a:t>
            </a:r>
            <a:endParaRPr lang="en-US" sz="3200" dirty="0"/>
          </a:p>
          <a:p>
            <a:pPr fontAlgn="base" hangingPunct="0"/>
            <a:r>
              <a:rPr lang="en-US" sz="3200" baseline="33000" dirty="0"/>
              <a:t>Be careful with Fire</a:t>
            </a:r>
            <a:r>
              <a:rPr lang="en-US" sz="3200" dirty="0"/>
              <a:t>                      </a:t>
            </a:r>
            <a:r>
              <a:rPr lang="en-US" dirty="0"/>
              <a:t>/ </a:t>
            </a:r>
            <a:r>
              <a:rPr lang="en-US" sz="3200" dirty="0"/>
              <a:t>                 </a:t>
            </a:r>
            <a:r>
              <a:rPr lang="en-US" dirty="0"/>
              <a:t>x                              </a:t>
            </a:r>
            <a:r>
              <a:rPr lang="en-US" dirty="0" err="1"/>
              <a:t>x</a:t>
            </a:r>
            <a:endParaRPr lang="en-US" dirty="0"/>
          </a:p>
          <a:p>
            <a:pPr fontAlgn="base" hangingPunct="0"/>
            <a:r>
              <a:rPr lang="en-US" sz="3200" baseline="33000" dirty="0"/>
              <a:t>Be Kind to Others                                    </a:t>
            </a:r>
            <a:r>
              <a:rPr lang="en-US" baseline="33000" dirty="0"/>
              <a:t>X                                          x                                              </a:t>
            </a:r>
            <a:r>
              <a:rPr lang="en-US" baseline="33000" dirty="0" err="1"/>
              <a:t>X</a:t>
            </a:r>
            <a:endParaRPr lang="en-US" dirty="0"/>
          </a:p>
          <a:p>
            <a:endParaRPr lang="en-US" dirty="0"/>
          </a:p>
        </p:txBody>
      </p:sp>
    </p:spTree>
    <p:extLst>
      <p:ext uri="{BB962C8B-B14F-4D97-AF65-F5344CB8AC3E}">
        <p14:creationId xmlns:p14="http://schemas.microsoft.com/office/powerpoint/2010/main" val="427521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6243-05FA-4B3B-878B-1EBC45CC650D}"/>
              </a:ext>
            </a:extLst>
          </p:cNvPr>
          <p:cNvSpPr>
            <a:spLocks noGrp="1"/>
          </p:cNvSpPr>
          <p:nvPr>
            <p:ph type="title"/>
          </p:nvPr>
        </p:nvSpPr>
        <p:spPr>
          <a:xfrm>
            <a:off x="2516011" y="0"/>
            <a:ext cx="8770571" cy="1034677"/>
          </a:xfrm>
        </p:spPr>
        <p:txBody>
          <a:bodyPr/>
          <a:lstStyle/>
          <a:p>
            <a:r>
              <a:rPr lang="en-US" b="1" dirty="0"/>
              <a:t>Incorporation into Lion</a:t>
            </a:r>
            <a:endParaRPr lang="en-US" dirty="0"/>
          </a:p>
        </p:txBody>
      </p:sp>
      <p:sp>
        <p:nvSpPr>
          <p:cNvPr id="3" name="Content Placeholder 2">
            <a:extLst>
              <a:ext uri="{FF2B5EF4-FFF2-40B4-BE49-F238E27FC236}">
                <a16:creationId xmlns:a16="http://schemas.microsoft.com/office/drawing/2014/main" id="{1A54559F-08A0-4D76-8BB3-51F2485B37A6}"/>
              </a:ext>
            </a:extLst>
          </p:cNvPr>
          <p:cNvSpPr>
            <a:spLocks noGrp="1"/>
          </p:cNvSpPr>
          <p:nvPr>
            <p:ph idx="1"/>
          </p:nvPr>
        </p:nvSpPr>
        <p:spPr>
          <a:xfrm>
            <a:off x="2933700" y="1034677"/>
            <a:ext cx="8770571" cy="5823323"/>
          </a:xfrm>
          <a:solidFill>
            <a:srgbClr val="FFFF00"/>
          </a:solidFill>
        </p:spPr>
        <p:txBody>
          <a:bodyPr>
            <a:normAutofit fontScale="77500" lnSpcReduction="20000"/>
          </a:bodyPr>
          <a:lstStyle/>
          <a:p>
            <a:r>
              <a:rPr lang="en-US" b="1" dirty="0"/>
              <a:t>Lion Advancement     2018 - </a:t>
            </a:r>
            <a:br>
              <a:rPr lang="en-US" dirty="0"/>
            </a:br>
            <a:r>
              <a:rPr lang="en-US" dirty="0"/>
              <a:t>Lion Scouts have fun exploring and doing adventures that move them ahead towards their Lion rank. The Lion rank is earned by completing five adventures. The Lion's adult partner participates the whole time, but the recognition items are only for the scouts. </a:t>
            </a:r>
          </a:p>
          <a:p>
            <a:r>
              <a:rPr lang="en-US" b="1" dirty="0"/>
              <a:t>Lion Rank Requirements:</a:t>
            </a:r>
            <a:r>
              <a:rPr lang="en-US" dirty="0"/>
              <a:t> </a:t>
            </a:r>
            <a:br>
              <a:rPr lang="en-US" dirty="0"/>
            </a:br>
            <a:r>
              <a:rPr lang="en-US" dirty="0"/>
              <a:t>Complete each of the following Lion required adventures with your den or family: </a:t>
            </a:r>
          </a:p>
          <a:p>
            <a:r>
              <a:rPr lang="en-US" b="1" u="sng" dirty="0">
                <a:solidFill>
                  <a:schemeClr val="tx1"/>
                </a:solidFill>
                <a:hlinkClick r:id="rId2">
                  <a:extLst>
                    <a:ext uri="{A12FA001-AC4F-418D-AE19-62706E023703}">
                      <ahyp:hlinkClr xmlns:ahyp="http://schemas.microsoft.com/office/drawing/2018/hyperlinkcolor" val="tx"/>
                    </a:ext>
                  </a:extLst>
                </a:hlinkClick>
              </a:rPr>
              <a:t>Lion's Honor</a:t>
            </a:r>
            <a:endParaRPr lang="en-US" b="1" dirty="0">
              <a:solidFill>
                <a:schemeClr val="tx1"/>
              </a:solidFill>
            </a:endParaRPr>
          </a:p>
          <a:p>
            <a:r>
              <a:rPr lang="en-US" b="1" u="sng" dirty="0">
                <a:solidFill>
                  <a:schemeClr val="tx1"/>
                </a:solidFill>
                <a:hlinkClick r:id="rId3">
                  <a:extLst>
                    <a:ext uri="{A12FA001-AC4F-418D-AE19-62706E023703}">
                      <ahyp:hlinkClr xmlns:ahyp="http://schemas.microsoft.com/office/drawing/2018/hyperlinkcolor" val="tx"/>
                    </a:ext>
                  </a:extLst>
                </a:hlinkClick>
              </a:rPr>
              <a:t>Fun on the Run</a:t>
            </a:r>
            <a:endParaRPr lang="en-US" b="1" dirty="0">
              <a:solidFill>
                <a:schemeClr val="tx1"/>
              </a:solidFill>
            </a:endParaRPr>
          </a:p>
          <a:p>
            <a:r>
              <a:rPr lang="en-US" b="1" u="sng" dirty="0">
                <a:solidFill>
                  <a:schemeClr val="tx1"/>
                </a:solidFill>
                <a:hlinkClick r:id="rId4">
                  <a:extLst>
                    <a:ext uri="{A12FA001-AC4F-418D-AE19-62706E023703}">
                      <ahyp:hlinkClr xmlns:ahyp="http://schemas.microsoft.com/office/drawing/2018/hyperlinkcolor" val="tx"/>
                    </a:ext>
                  </a:extLst>
                </a:hlinkClick>
              </a:rPr>
              <a:t>Animal Kingdom</a:t>
            </a:r>
            <a:endParaRPr lang="en-US" b="1" dirty="0">
              <a:solidFill>
                <a:schemeClr val="tx1"/>
              </a:solidFill>
            </a:endParaRPr>
          </a:p>
          <a:p>
            <a:r>
              <a:rPr lang="en-US" b="1" u="sng" dirty="0">
                <a:solidFill>
                  <a:schemeClr val="tx1"/>
                </a:solidFill>
                <a:highlight>
                  <a:srgbClr val="00FFFF"/>
                </a:highlight>
                <a:hlinkClick r:id="rId5">
                  <a:extLst>
                    <a:ext uri="{A12FA001-AC4F-418D-AE19-62706E023703}">
                      <ahyp:hlinkClr xmlns:ahyp="http://schemas.microsoft.com/office/drawing/2018/hyperlinkcolor" val="tx"/>
                    </a:ext>
                  </a:extLst>
                </a:hlinkClick>
              </a:rPr>
              <a:t>Mountain Lion</a:t>
            </a:r>
            <a:endParaRPr lang="en-US" b="1" dirty="0">
              <a:solidFill>
                <a:schemeClr val="tx1"/>
              </a:solidFill>
              <a:highlight>
                <a:srgbClr val="00FFFF"/>
              </a:highlight>
            </a:endParaRPr>
          </a:p>
          <a:p>
            <a:r>
              <a:rPr lang="en-US" b="1" u="sng" dirty="0">
                <a:solidFill>
                  <a:schemeClr val="tx1"/>
                </a:solidFill>
                <a:hlinkClick r:id="rId6">
                  <a:extLst>
                    <a:ext uri="{A12FA001-AC4F-418D-AE19-62706E023703}">
                      <ahyp:hlinkClr xmlns:ahyp="http://schemas.microsoft.com/office/drawing/2018/hyperlinkcolor" val="tx"/>
                    </a:ext>
                  </a:extLst>
                </a:hlinkClick>
              </a:rPr>
              <a:t>King of the Jungle</a:t>
            </a:r>
            <a:endParaRPr lang="en-US" dirty="0">
              <a:solidFill>
                <a:schemeClr val="tx1"/>
              </a:solidFill>
            </a:endParaRPr>
          </a:p>
          <a:p>
            <a:r>
              <a:rPr lang="en-US" dirty="0"/>
              <a:t>After earning the Lion rank, additional optional Lion elective adventures can be done for further exploration and fun: </a:t>
            </a:r>
            <a:r>
              <a:rPr lang="en-US" b="1" u="sng" dirty="0">
                <a:hlinkClick r:id="rId7"/>
              </a:rPr>
              <a:t>I'll Do It Myself</a:t>
            </a:r>
            <a:r>
              <a:rPr lang="en-US" dirty="0"/>
              <a:t>, </a:t>
            </a:r>
            <a:r>
              <a:rPr lang="en-US" b="1" u="sng" dirty="0">
                <a:hlinkClick r:id="rId8"/>
              </a:rPr>
              <a:t>Pick My Path</a:t>
            </a:r>
            <a:r>
              <a:rPr lang="en-US" dirty="0"/>
              <a:t>, </a:t>
            </a:r>
            <a:r>
              <a:rPr lang="en-US" b="1" u="sng" dirty="0">
                <a:hlinkClick r:id="rId9"/>
              </a:rPr>
              <a:t>Gizmos and Gadgets</a:t>
            </a:r>
            <a:r>
              <a:rPr lang="en-US" dirty="0"/>
              <a:t>, </a:t>
            </a:r>
            <a:r>
              <a:rPr lang="en-US" b="1" u="sng" dirty="0">
                <a:hlinkClick r:id="rId10"/>
              </a:rPr>
              <a:t>On Your Mark</a:t>
            </a:r>
            <a:r>
              <a:rPr lang="en-US" dirty="0"/>
              <a:t>, </a:t>
            </a:r>
            <a:r>
              <a:rPr lang="en-US" b="1" u="sng" dirty="0">
                <a:hlinkClick r:id="rId11"/>
              </a:rPr>
              <a:t>Build It Up, Knock It Down</a:t>
            </a:r>
            <a:r>
              <a:rPr lang="en-US" dirty="0"/>
              <a:t>, </a:t>
            </a:r>
            <a:r>
              <a:rPr lang="en-US" b="1" u="sng" dirty="0">
                <a:hlinkClick r:id="rId12"/>
              </a:rPr>
              <a:t>Rumble in the Jungle</a:t>
            </a:r>
            <a:r>
              <a:rPr lang="en-US" dirty="0"/>
              <a:t>, </a:t>
            </a:r>
            <a:r>
              <a:rPr lang="en-US" b="1" u="sng" dirty="0">
                <a:hlinkClick r:id="rId13"/>
              </a:rPr>
              <a:t>Ready, Set, Grow</a:t>
            </a:r>
            <a:r>
              <a:rPr lang="en-US" dirty="0"/>
              <a:t> </a:t>
            </a:r>
          </a:p>
          <a:p>
            <a:r>
              <a:rPr lang="en-US" b="1" dirty="0"/>
              <a:t>Akela</a:t>
            </a:r>
            <a:r>
              <a:rPr lang="en-US" dirty="0"/>
              <a:t> is the name given to the Cub Scout's leader. This is the Lion's adult partner, and that person is responsible for helping the Lion complete each adventure and marking the Lion's Adventure Book. The first page in the Lion Adventure Book can be used by the Lion to track progress all in one place by adding stickers given by the Lion Guide.</a:t>
            </a:r>
          </a:p>
          <a:p>
            <a:r>
              <a:rPr lang="en-US" dirty="0"/>
              <a:t>Once a Lion has completed enough adventures to earn rank, there's still more to do. There are many more adventures to explore until it's time to move on to a Tiger den. Some scouts strive to earn the remaining seven adventure stickers.</a:t>
            </a:r>
          </a:p>
          <a:p>
            <a:endParaRPr lang="en-US" dirty="0"/>
          </a:p>
        </p:txBody>
      </p:sp>
      <p:pic>
        <p:nvPicPr>
          <p:cNvPr id="4" name="Picture 2" descr="http://ecx.images-amazon.com/images/I/41-dI1b-VrL._SS500_.jpg">
            <a:extLst>
              <a:ext uri="{FF2B5EF4-FFF2-40B4-BE49-F238E27FC236}">
                <a16:creationId xmlns:a16="http://schemas.microsoft.com/office/drawing/2014/main" id="{4FBC7250-119E-461B-99EA-17E4DA8E35AE}"/>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386021" y="3548210"/>
            <a:ext cx="547679" cy="599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australiasnorthwest.com/sfimages/ContentImages/leave_no_trace.jpg">
            <a:extLst>
              <a:ext uri="{FF2B5EF4-FFF2-40B4-BE49-F238E27FC236}">
                <a16:creationId xmlns:a16="http://schemas.microsoft.com/office/drawing/2014/main" id="{6845B646-0A0E-493D-8C3D-43E9CC61CA73}"/>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796054" y="3648789"/>
            <a:ext cx="575871" cy="3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95877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3454</TotalTime>
  <Words>1511</Words>
  <Application>Microsoft Office PowerPoint</Application>
  <PresentationFormat>Widescreen</PresentationFormat>
  <Paragraphs>220</Paragraphs>
  <Slides>31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&amp;quot</vt:lpstr>
      <vt:lpstr>Arial</vt:lpstr>
      <vt:lpstr>Calibri</vt:lpstr>
      <vt:lpstr>Century Schoolbook</vt:lpstr>
      <vt:lpstr>Comic Sans MS</vt:lpstr>
      <vt:lpstr>Corbel</vt:lpstr>
      <vt:lpstr>FreeSans</vt:lpstr>
      <vt:lpstr>Noto Sans CJK SC Regular</vt:lpstr>
      <vt:lpstr>Times New Roman</vt:lpstr>
      <vt:lpstr>Verdana</vt:lpstr>
      <vt:lpstr>Feathered</vt:lpstr>
      <vt:lpstr>BSA Outdoor Ethics for Cub Scouts</vt:lpstr>
      <vt:lpstr>Outdoor Code</vt:lpstr>
      <vt:lpstr>Leave No Trace</vt:lpstr>
      <vt:lpstr>Incorporation into Cub Scout Program</vt:lpstr>
      <vt:lpstr>Outdoor Ethics For Cub Scouts </vt:lpstr>
      <vt:lpstr>Where are the Principles? </vt:lpstr>
      <vt:lpstr>When to Teach them? </vt:lpstr>
      <vt:lpstr>PowerPoint Presentation</vt:lpstr>
      <vt:lpstr>Incorporation into Lion</vt:lpstr>
      <vt:lpstr>Lion Rank Requirements</vt:lpstr>
      <vt:lpstr>Incorporation into Tiger Program</vt:lpstr>
      <vt:lpstr>Tiger Rank Requirements</vt:lpstr>
      <vt:lpstr>Tiger Rank Requirements</vt:lpstr>
      <vt:lpstr>Tiger Rank Requirements</vt:lpstr>
      <vt:lpstr>Incorporation into Wolf Program</vt:lpstr>
      <vt:lpstr>Wolf Rank Requirements</vt:lpstr>
      <vt:lpstr>Wolf Rank Requirements</vt:lpstr>
      <vt:lpstr>Incorporation into Bear Program</vt:lpstr>
      <vt:lpstr>Bear Rank Requirements</vt:lpstr>
      <vt:lpstr>Bear Required Adventure: Fur, Feathers, and Ferns </vt:lpstr>
      <vt:lpstr>Incorporation into Webelos Program</vt:lpstr>
      <vt:lpstr>Webelos Rank Requirements</vt:lpstr>
      <vt:lpstr>Cast Iron Chef -  Webelos requirement </vt:lpstr>
      <vt:lpstr>Incorporation into Webelos Program</vt:lpstr>
      <vt:lpstr>Arrow of Light Requirements</vt:lpstr>
      <vt:lpstr>Arrow of Light Requirements</vt:lpstr>
      <vt:lpstr>Arrow of Light Requirements</vt:lpstr>
      <vt:lpstr>ENGAGE!!!! </vt:lpstr>
      <vt:lpstr>Outdoor Ethics for Cub Scouts  (and family) </vt:lpstr>
      <vt:lpstr>Resources    examples </vt:lpstr>
      <vt:lpstr>Outdoor Ethics for Cub Scouts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Scouts of America Outdoor Ethics</dc:title>
  <dc:creator>Josh Lamothe</dc:creator>
  <cp:lastModifiedBy>Cub Pack 255 Queens NY</cp:lastModifiedBy>
  <cp:revision>131</cp:revision>
  <dcterms:created xsi:type="dcterms:W3CDTF">2014-09-18T02:20:22Z</dcterms:created>
  <dcterms:modified xsi:type="dcterms:W3CDTF">2018-10-18T22:30:22Z</dcterms:modified>
</cp:coreProperties>
</file>