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7" r:id="rId2"/>
    <p:sldId id="258" r:id="rId3"/>
    <p:sldId id="271" r:id="rId4"/>
    <p:sldId id="272" r:id="rId5"/>
    <p:sldId id="273" r:id="rId6"/>
    <p:sldId id="311" r:id="rId7"/>
    <p:sldId id="275" r:id="rId8"/>
    <p:sldId id="279" r:id="rId9"/>
    <p:sldId id="323" r:id="rId10"/>
    <p:sldId id="308" r:id="rId11"/>
    <p:sldId id="294" r:id="rId12"/>
    <p:sldId id="335" r:id="rId13"/>
    <p:sldId id="336" r:id="rId14"/>
    <p:sldId id="295" r:id="rId15"/>
    <p:sldId id="276" r:id="rId16"/>
    <p:sldId id="277" r:id="rId17"/>
    <p:sldId id="278" r:id="rId18"/>
    <p:sldId id="280" r:id="rId19"/>
    <p:sldId id="281" r:id="rId20"/>
    <p:sldId id="282" r:id="rId21"/>
    <p:sldId id="322" r:id="rId22"/>
    <p:sldId id="283" r:id="rId23"/>
    <p:sldId id="284" r:id="rId24"/>
    <p:sldId id="290" r:id="rId25"/>
    <p:sldId id="285" r:id="rId26"/>
    <p:sldId id="288" r:id="rId27"/>
    <p:sldId id="286" r:id="rId28"/>
    <p:sldId id="289" r:id="rId29"/>
    <p:sldId id="287" r:id="rId30"/>
    <p:sldId id="337" r:id="rId31"/>
    <p:sldId id="291" r:id="rId32"/>
    <p:sldId id="320" r:id="rId33"/>
    <p:sldId id="292" r:id="rId34"/>
    <p:sldId id="293" r:id="rId35"/>
    <p:sldId id="296" r:id="rId36"/>
    <p:sldId id="307" r:id="rId37"/>
    <p:sldId id="309" r:id="rId38"/>
    <p:sldId id="297" r:id="rId39"/>
    <p:sldId id="298" r:id="rId40"/>
    <p:sldId id="299" r:id="rId41"/>
    <p:sldId id="312" r:id="rId42"/>
    <p:sldId id="317" r:id="rId43"/>
    <p:sldId id="313" r:id="rId44"/>
    <p:sldId id="338" r:id="rId45"/>
    <p:sldId id="315" r:id="rId46"/>
    <p:sldId id="318" r:id="rId47"/>
    <p:sldId id="316" r:id="rId48"/>
    <p:sldId id="319" r:id="rId49"/>
    <p:sldId id="300" r:id="rId50"/>
    <p:sldId id="301" r:id="rId51"/>
    <p:sldId id="302" r:id="rId52"/>
    <p:sldId id="303" r:id="rId53"/>
    <p:sldId id="304" r:id="rId54"/>
    <p:sldId id="305" r:id="rId55"/>
    <p:sldId id="306" r:id="rId56"/>
    <p:sldId id="310"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in Farrell" initials="KF" lastIdx="0" clrIdx="0">
    <p:extLst>
      <p:ext uri="{19B8F6BF-5375-455C-9EA6-DF929625EA0E}">
        <p15:presenceInfo xmlns:p15="http://schemas.microsoft.com/office/powerpoint/2012/main" userId="d709d06aedc46d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6004" autoAdjust="0"/>
  </p:normalViewPr>
  <p:slideViewPr>
    <p:cSldViewPr snapToGrid="0">
      <p:cViewPr varScale="1">
        <p:scale>
          <a:sx n="62" d="100"/>
          <a:sy n="62" d="100"/>
        </p:scale>
        <p:origin x="948" y="72"/>
      </p:cViewPr>
      <p:guideLst/>
    </p:cSldViewPr>
  </p:slideViewPr>
  <p:notesTextViewPr>
    <p:cViewPr>
      <p:scale>
        <a:sx n="1" d="1"/>
        <a:sy n="1" d="1"/>
      </p:scale>
      <p:origin x="0" y="0"/>
    </p:cViewPr>
  </p:notesTextViewPr>
  <p:notesViewPr>
    <p:cSldViewPr snapToGrid="0">
      <p:cViewPr varScale="1">
        <p:scale>
          <a:sx n="53" d="100"/>
          <a:sy n="53" d="100"/>
        </p:scale>
        <p:origin x="285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3A45BA1-980A-4507-BE5A-5C1E7C2FFD8F}" type="datetimeFigureOut">
              <a:rPr lang="en-US"/>
              <a:t>10/18/2018</a:t>
            </a:fld>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5A3416D-7FED-43BC-AA7C-D92DBA01ED64}" type="datetimeFigureOut">
              <a:rPr lang="en-US"/>
              <a:t>10/18/2018</a:t>
            </a:fld>
            <a:endParaRP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UTI’s occur in women significantly more than men - in fact, 40% of women will get a UTI in their lifetimes while only about 12% of men will get the same condition.</a:t>
            </a:r>
          </a:p>
          <a:p>
            <a:r>
              <a:rPr lang="en-US" sz="1200" b="0" i="0" kern="1200" dirty="0">
                <a:solidFill>
                  <a:schemeClr val="tx1"/>
                </a:solidFill>
                <a:effectLst/>
                <a:latin typeface="+mn-lt"/>
                <a:ea typeface="+mn-ea"/>
                <a:cs typeface="+mn-cs"/>
              </a:rPr>
              <a:t>A woman’s urethra is shorter than her male counterpart’s. This means that bacteria do not have to travel as far from the urethral opening outside of the body to get to the bladder or other parts of the urinary tract. Our urology experts explain that a woman’s urethra opening is located close to the anus, so it is easier for her to bring bacteria from the anus into the urethra. This is often done when wiping after urinating or passing a bowel movement, but it’s also easy to do during sexual activity. While it is possible for a man to inadvertently transfer the bacteria as well, it is less likely since a male’s urethra is further away.</a:t>
            </a:r>
          </a:p>
          <a:p>
            <a:r>
              <a:rPr lang="en-US" sz="1200" b="0" i="0" kern="1200" dirty="0">
                <a:solidFill>
                  <a:schemeClr val="tx1"/>
                </a:solidFill>
                <a:effectLst/>
                <a:latin typeface="+mn-lt"/>
                <a:ea typeface="+mn-ea"/>
                <a:cs typeface="+mn-cs"/>
              </a:rPr>
              <a:t>Women also are more prone to catching a UTI if they use a contraceptive diaphragm. Diaphragms contain spermicide, which could eliminate good bacteria living in the vagina that help fight infections. Additionally, a diaphragm could make it more difficult for the bladder to empty completely, and our experts say that urine that lingers in the bladder could cause an infection.</a:t>
            </a:r>
          </a:p>
          <a:p>
            <a:r>
              <a:rPr lang="en-US" sz="1200" b="0" i="0" kern="1200" dirty="0">
                <a:solidFill>
                  <a:schemeClr val="tx1"/>
                </a:solidFill>
                <a:effectLst/>
                <a:latin typeface="+mn-lt"/>
                <a:ea typeface="+mn-ea"/>
                <a:cs typeface="+mn-cs"/>
              </a:rPr>
              <a:t>Some studies have found that women going through menopause or post-menopause are also more likely to develop a urinary tract infection. This may be attributable to lower levels of estrogen. For this reason, a physician may prescribe estrogen cream in order to prevent chronic urinary tract infections.</a:t>
            </a:r>
          </a:p>
          <a:p>
            <a:r>
              <a:rPr lang="en-US" dirty="0"/>
              <a:t>https://www.affiliatedurologists.com/blog/why-women-get-uti-s-more-than-men</a:t>
            </a:r>
          </a:p>
        </p:txBody>
      </p:sp>
      <p:sp>
        <p:nvSpPr>
          <p:cNvPr id="4" name="Slide Number Placeholder 3"/>
          <p:cNvSpPr>
            <a:spLocks noGrp="1"/>
          </p:cNvSpPr>
          <p:nvPr>
            <p:ph type="sldNum" sz="quarter" idx="10"/>
          </p:nvPr>
        </p:nvSpPr>
        <p:spPr/>
        <p:txBody>
          <a:bodyPr/>
          <a:lstStyle/>
          <a:p>
            <a:fld id="{C8DC57A8-AE18-4654-B6AF-04B3577165BE}" type="slidenum">
              <a:rPr lang="en-US" smtClean="0"/>
              <a:t>20</a:t>
            </a:fld>
            <a:endParaRPr lang="en-US"/>
          </a:p>
        </p:txBody>
      </p:sp>
    </p:spTree>
    <p:extLst>
      <p:ext uri="{BB962C8B-B14F-4D97-AF65-F5344CB8AC3E}">
        <p14:creationId xmlns:p14="http://schemas.microsoft.com/office/powerpoint/2010/main" val="3702366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10/18/2018</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10/18/2018</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10/18/2018</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10/18/2018</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10/18/2018</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10/18/2018</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10/18/2018</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10/18/2018</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10/18/2018</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10/18/2018</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10/18/2018</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10/18/2018</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10/18/2018</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hiking-for-her.com/best-hiking-shirt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iking-for-her.com/hikinginflammation.html" TargetMode="External"/><Relationship Id="rId2" Type="http://schemas.openxmlformats.org/officeDocument/2006/relationships/hyperlink" Target="http://www.hiking-for-her.com/hikingenerg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hiking-for-her.com/hikingwater.html" TargetMode="External"/><Relationship Id="rId2" Type="http://schemas.openxmlformats.org/officeDocument/2006/relationships/hyperlink" Target="http://www.hiking-for-her.com/hikinghydration.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hyperlink" Target="https://www.amazon.com/Reliance-Products-Portable-Toilet-Chair/dp/B00477ZUJS/ref=sr_1_134?s=outdoor-recreation&amp;ie=UTF8&amp;qid=1502121265&amp;sr=1-134&amp;keywords=outdoor+hygiene"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lnt.org/learn/principle-7" TargetMode="External"/><Relationship Id="rId3" Type="http://schemas.openxmlformats.org/officeDocument/2006/relationships/hyperlink" Target="https://lnt.org/learn/principle-2" TargetMode="External"/><Relationship Id="rId7" Type="http://schemas.openxmlformats.org/officeDocument/2006/relationships/hyperlink" Target="https://lnt.org/learn/principle-6" TargetMode="External"/><Relationship Id="rId2" Type="http://schemas.openxmlformats.org/officeDocument/2006/relationships/hyperlink" Target="https://lnt.org/learn/principle-1" TargetMode="External"/><Relationship Id="rId1" Type="http://schemas.openxmlformats.org/officeDocument/2006/relationships/slideLayout" Target="../slideLayouts/slideLayout2.xml"/><Relationship Id="rId6" Type="http://schemas.openxmlformats.org/officeDocument/2006/relationships/hyperlink" Target="https://lnt.org/learn/principle-5" TargetMode="External"/><Relationship Id="rId5" Type="http://schemas.openxmlformats.org/officeDocument/2006/relationships/hyperlink" Target="https://lnt.org/learn/principle-4" TargetMode="External"/><Relationship Id="rId4" Type="http://schemas.openxmlformats.org/officeDocument/2006/relationships/hyperlink" Target="https://lnt.org/learn/principle-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afecosmetics.org/get-the-facts/healthandscience/cumulative-exposure-and-feminine-care-products/" TargetMode="External"/><Relationship Id="rId2" Type="http://schemas.openxmlformats.org/officeDocument/2006/relationships/hyperlink" Target="http://lunapads.com/learn/why-switch?geoip_country=C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hyperlink" Target="http://theultimatehang.com/2013/03/hanging-a-bear-bag-the-pct-method/" TargetMode="External"/><Relationship Id="rId2" Type="http://schemas.openxmlformats.org/officeDocument/2006/relationships/hyperlink" Target="http://www.bearstudy.org/website/images/stories/Publications/Reactions_of_Black_Bears_to_Human_Menstrual_Odors.pdf" TargetMode="External"/><Relationship Id="rId1" Type="http://schemas.openxmlformats.org/officeDocument/2006/relationships/slideLayout" Target="../slideLayouts/slideLayout2.xml"/><Relationship Id="rId6" Type="http://schemas.openxmlformats.org/officeDocument/2006/relationships/hyperlink" Target="http://www.hiking-for-her.com/bear-canister.html" TargetMode="External"/><Relationship Id="rId5" Type="http://schemas.openxmlformats.org/officeDocument/2006/relationships/hyperlink" Target="http://www.avantlink.com/click.php?tt=cl&amp;mi=10248&amp;pw=180770&amp;url=http://www.rei.com/product/895691/ursack-s29-allwhite-bear-bag" TargetMode="External"/><Relationship Id="rId4" Type="http://schemas.openxmlformats.org/officeDocument/2006/relationships/hyperlink" Target="http://www.avantlink.com/click.php?tt=cl&amp;mi=10248&amp;pw=180770&amp;url=http://www.rei.com/product/781500/sea-to-summit-ultra-sil-stuff-sack"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9435" y="962906"/>
            <a:ext cx="7402218" cy="3593596"/>
          </a:xfrm>
        </p:spPr>
        <p:txBody>
          <a:bodyPr>
            <a:normAutofit fontScale="90000"/>
          </a:bodyPr>
          <a:lstStyle/>
          <a:p>
            <a:pPr algn="ctr"/>
            <a:r>
              <a:rPr lang="en-US" dirty="0"/>
              <a:t>Women:</a:t>
            </a:r>
            <a:br>
              <a:rPr lang="en-US" dirty="0"/>
            </a:br>
            <a:r>
              <a:rPr lang="en-US" dirty="0"/>
              <a:t>Doing Outside What We Do Inside!</a:t>
            </a:r>
            <a:br>
              <a:rPr lang="en-US" dirty="0"/>
            </a:br>
            <a:br>
              <a:rPr lang="en-US" sz="3000" dirty="0"/>
            </a:br>
            <a:r>
              <a:rPr lang="en-US" sz="3000" dirty="0"/>
              <a:t>BSA National Outdoor Ethics Conference</a:t>
            </a:r>
            <a:br>
              <a:rPr lang="en-US" sz="2500" dirty="0"/>
            </a:br>
            <a:r>
              <a:rPr lang="en-US" sz="2500" dirty="0"/>
              <a:t>	</a:t>
            </a:r>
            <a:r>
              <a:rPr lang="en-US" sz="2000" dirty="0"/>
              <a:t>Theodore </a:t>
            </a:r>
            <a:r>
              <a:rPr lang="en-US" sz="2000" dirty="0" err="1"/>
              <a:t>Naish</a:t>
            </a:r>
            <a:r>
              <a:rPr lang="en-US" sz="2000" dirty="0"/>
              <a:t> Scout Reservation</a:t>
            </a:r>
            <a:br>
              <a:rPr lang="en-US" sz="2000" dirty="0"/>
            </a:br>
            <a:r>
              <a:rPr lang="en-US" sz="2000" dirty="0"/>
              <a:t>October 2018</a:t>
            </a:r>
          </a:p>
        </p:txBody>
      </p:sp>
      <p:sp>
        <p:nvSpPr>
          <p:cNvPr id="3" name="Subtitle 2"/>
          <p:cNvSpPr>
            <a:spLocks noGrp="1"/>
          </p:cNvSpPr>
          <p:nvPr>
            <p:ph type="subTitle" idx="1"/>
          </p:nvPr>
        </p:nvSpPr>
        <p:spPr>
          <a:xfrm>
            <a:off x="2849104" y="5587139"/>
            <a:ext cx="5426991" cy="1092630"/>
          </a:xfrm>
        </p:spPr>
        <p:txBody>
          <a:bodyPr>
            <a:noAutofit/>
          </a:bodyPr>
          <a:lstStyle/>
          <a:p>
            <a:r>
              <a:rPr lang="en-US" sz="2000" b="1" dirty="0">
                <a:solidFill>
                  <a:schemeClr val="tx2"/>
                </a:solidFill>
              </a:rPr>
              <a:t>Presenters:  </a:t>
            </a:r>
          </a:p>
          <a:p>
            <a:pPr algn="r"/>
            <a:r>
              <a:rPr lang="en-US" sz="2000" b="1" dirty="0" err="1">
                <a:solidFill>
                  <a:schemeClr val="tx2"/>
                </a:solidFill>
              </a:rPr>
              <a:t>Randa</a:t>
            </a:r>
            <a:r>
              <a:rPr lang="en-US" sz="2000" b="1" dirty="0">
                <a:solidFill>
                  <a:schemeClr val="tx2"/>
                </a:solidFill>
              </a:rPr>
              <a:t> Kelton	 Kerin Farrell</a:t>
            </a:r>
          </a:p>
          <a:p>
            <a:pPr algn="r"/>
            <a:r>
              <a:rPr lang="en-US" sz="2000" b="1" dirty="0">
                <a:solidFill>
                  <a:schemeClr val="tx2"/>
                </a:solidFill>
              </a:rPr>
              <a:t>   Leave No Trace-Master Educators</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pic>
        <p:nvPicPr>
          <p:cNvPr id="2" name="Picture 1">
            <a:extLst>
              <a:ext uri="{FF2B5EF4-FFF2-40B4-BE49-F238E27FC236}">
                <a16:creationId xmlns:a16="http://schemas.microsoft.com/office/drawing/2014/main" id="{BCE0E44F-349D-4355-9AB7-6E0288E06873}"/>
              </a:ext>
            </a:extLst>
          </p:cNvPr>
          <p:cNvPicPr>
            <a:picLocks noChangeAspect="1"/>
          </p:cNvPicPr>
          <p:nvPr/>
        </p:nvPicPr>
        <p:blipFill>
          <a:blip r:embed="rId2"/>
          <a:stretch>
            <a:fillRect/>
          </a:stretch>
        </p:blipFill>
        <p:spPr>
          <a:xfrm>
            <a:off x="1185353" y="-45720"/>
            <a:ext cx="9821295" cy="6949440"/>
          </a:xfrm>
          <a:prstGeom prst="rect">
            <a:avLst/>
          </a:prstGeom>
        </p:spPr>
      </p:pic>
    </p:spTree>
    <p:extLst>
      <p:ext uri="{BB962C8B-B14F-4D97-AF65-F5344CB8AC3E}">
        <p14:creationId xmlns:p14="http://schemas.microsoft.com/office/powerpoint/2010/main" val="295143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77322" y="0"/>
            <a:ext cx="7402989" cy="7223760"/>
          </a:xfrm>
          <a:prstGeom prst="rect">
            <a:avLst/>
          </a:prstGeom>
        </p:spPr>
      </p:pic>
      <p:sp>
        <p:nvSpPr>
          <p:cNvPr id="2" name="Title 1"/>
          <p:cNvSpPr>
            <a:spLocks noGrp="1"/>
          </p:cNvSpPr>
          <p:nvPr>
            <p:ph type="title"/>
          </p:nvPr>
        </p:nvSpPr>
        <p:spPr/>
        <p:txBody>
          <a:bodyPr anchor="ctr"/>
          <a:lstStyle/>
          <a:p>
            <a:pPr algn="ctr"/>
            <a:r>
              <a:rPr lang="en-US" dirty="0"/>
              <a:t>Biodegradable Textiles and Fabrics</a:t>
            </a:r>
          </a:p>
        </p:txBody>
      </p:sp>
      <p:sp>
        <p:nvSpPr>
          <p:cNvPr id="3" name="TextBox 2">
            <a:extLst>
              <a:ext uri="{FF2B5EF4-FFF2-40B4-BE49-F238E27FC236}">
                <a16:creationId xmlns:a16="http://schemas.microsoft.com/office/drawing/2014/main" id="{3016B235-2C3F-49AD-8640-5CA72A328D55}"/>
              </a:ext>
            </a:extLst>
          </p:cNvPr>
          <p:cNvSpPr txBox="1"/>
          <p:nvPr/>
        </p:nvSpPr>
        <p:spPr>
          <a:xfrm>
            <a:off x="9674087" y="4890052"/>
            <a:ext cx="2160104" cy="646331"/>
          </a:xfrm>
          <a:prstGeom prst="rect">
            <a:avLst/>
          </a:prstGeom>
          <a:noFill/>
        </p:spPr>
        <p:txBody>
          <a:bodyPr wrap="square" rtlCol="0">
            <a:spAutoFit/>
          </a:bodyPr>
          <a:lstStyle/>
          <a:p>
            <a:r>
              <a:rPr lang="en-US" sz="1200" dirty="0"/>
              <a:t>http://gpktt.weebly.com/classification-of-textile-fibers.html</a:t>
            </a:r>
          </a:p>
        </p:txBody>
      </p:sp>
    </p:spTree>
    <p:extLst>
      <p:ext uri="{BB962C8B-B14F-4D97-AF65-F5344CB8AC3E}">
        <p14:creationId xmlns:p14="http://schemas.microsoft.com/office/powerpoint/2010/main" val="375933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5FD9-ADAC-4997-AE34-2D61CFA6875D}"/>
              </a:ext>
            </a:extLst>
          </p:cNvPr>
          <p:cNvSpPr>
            <a:spLocks noGrp="1"/>
          </p:cNvSpPr>
          <p:nvPr>
            <p:ph type="title"/>
          </p:nvPr>
        </p:nvSpPr>
        <p:spPr/>
        <p:txBody>
          <a:bodyPr/>
          <a:lstStyle/>
          <a:p>
            <a:r>
              <a:rPr lang="en-US" dirty="0"/>
              <a:t>What about Wicking?</a:t>
            </a:r>
          </a:p>
        </p:txBody>
      </p:sp>
      <p:sp>
        <p:nvSpPr>
          <p:cNvPr id="3" name="Content Placeholder 2">
            <a:extLst>
              <a:ext uri="{FF2B5EF4-FFF2-40B4-BE49-F238E27FC236}">
                <a16:creationId xmlns:a16="http://schemas.microsoft.com/office/drawing/2014/main" id="{76F6B246-000D-4C87-94FF-C9A181EA7D8D}"/>
              </a:ext>
            </a:extLst>
          </p:cNvPr>
          <p:cNvSpPr>
            <a:spLocks noGrp="1"/>
          </p:cNvSpPr>
          <p:nvPr>
            <p:ph idx="1"/>
          </p:nvPr>
        </p:nvSpPr>
        <p:spPr/>
        <p:txBody>
          <a:bodyPr>
            <a:normAutofit fontScale="92500" lnSpcReduction="20000"/>
          </a:bodyPr>
          <a:lstStyle/>
          <a:p>
            <a:r>
              <a:rPr lang="en-US" dirty="0"/>
              <a:t>Natural fabrics like cotton and even wool have been better for excessive sweaters than synthetic fabrics because they breathe better</a:t>
            </a:r>
          </a:p>
          <a:p>
            <a:r>
              <a:rPr lang="en-US" dirty="0"/>
              <a:t>Light wool, like merino, helps transfer heat away from the body to provide a cooling effect.</a:t>
            </a:r>
          </a:p>
          <a:p>
            <a:r>
              <a:rPr lang="en-US" dirty="0"/>
              <a:t>Since the body cools when air hits moist skin, cotton is a good if you need to get your body temperature down in a hurry.</a:t>
            </a:r>
          </a:p>
          <a:p>
            <a:r>
              <a:rPr lang="en-US" dirty="0"/>
              <a:t>But where cotton and other natural fabrics fall short is that they all retain the excessive moisture that doesn't evaporate from the skin</a:t>
            </a:r>
          </a:p>
          <a:p>
            <a:r>
              <a:rPr lang="en-US" dirty="0"/>
              <a:t>So you stay wet</a:t>
            </a:r>
          </a:p>
        </p:txBody>
      </p:sp>
    </p:spTree>
    <p:extLst>
      <p:ext uri="{BB962C8B-B14F-4D97-AF65-F5344CB8AC3E}">
        <p14:creationId xmlns:p14="http://schemas.microsoft.com/office/powerpoint/2010/main" val="87234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9A0B7-ED7E-4271-A141-442D59A62D71}"/>
              </a:ext>
            </a:extLst>
          </p:cNvPr>
          <p:cNvSpPr>
            <a:spLocks noGrp="1"/>
          </p:cNvSpPr>
          <p:nvPr>
            <p:ph idx="1"/>
          </p:nvPr>
        </p:nvSpPr>
        <p:spPr>
          <a:xfrm>
            <a:off x="1065214" y="1736035"/>
            <a:ext cx="10058400" cy="4245664"/>
          </a:xfrm>
        </p:spPr>
        <p:txBody>
          <a:bodyPr>
            <a:normAutofit lnSpcReduction="10000"/>
          </a:bodyPr>
          <a:lstStyle/>
          <a:p>
            <a:r>
              <a:rPr lang="en-US" dirty="0"/>
              <a:t>Candles draw wax up the wick to the flame.</a:t>
            </a:r>
          </a:p>
          <a:p>
            <a:r>
              <a:rPr lang="en-US" dirty="0"/>
              <a:t>Wicking fabrics pull moisture from the body to the exterior of the shirt where it can evaporate more easily.</a:t>
            </a:r>
          </a:p>
          <a:p>
            <a:r>
              <a:rPr lang="en-US" dirty="0"/>
              <a:t>Instead of the water being absorbed by the fiber it sits in droplets on the fiber’s surface and moves around the fabric by running along the weave. Eventually, the water droplets reach the outside of the fabric where, if exposed to the air, they evaporate.</a:t>
            </a:r>
          </a:p>
          <a:p>
            <a:r>
              <a:rPr lang="en-US" dirty="0"/>
              <a:t>Wicking fabrics are made from synthetic, polyester blends which do not retain moisture like natural fabrics do.</a:t>
            </a:r>
          </a:p>
        </p:txBody>
      </p:sp>
      <p:sp>
        <p:nvSpPr>
          <p:cNvPr id="4" name="Title 1">
            <a:extLst>
              <a:ext uri="{FF2B5EF4-FFF2-40B4-BE49-F238E27FC236}">
                <a16:creationId xmlns:a16="http://schemas.microsoft.com/office/drawing/2014/main" id="{5C8A1FBB-CB52-46A9-9499-A86B8A124774}"/>
              </a:ext>
            </a:extLst>
          </p:cNvPr>
          <p:cNvSpPr>
            <a:spLocks noGrp="1"/>
          </p:cNvSpPr>
          <p:nvPr>
            <p:ph type="title"/>
          </p:nvPr>
        </p:nvSpPr>
        <p:spPr>
          <a:xfrm>
            <a:off x="1065212" y="304800"/>
            <a:ext cx="10058402" cy="1219200"/>
          </a:xfrm>
        </p:spPr>
        <p:txBody>
          <a:bodyPr/>
          <a:lstStyle/>
          <a:p>
            <a:r>
              <a:rPr lang="en-US" dirty="0"/>
              <a:t>What about Wicking?</a:t>
            </a:r>
          </a:p>
        </p:txBody>
      </p:sp>
    </p:spTree>
    <p:extLst>
      <p:ext uri="{BB962C8B-B14F-4D97-AF65-F5344CB8AC3E}">
        <p14:creationId xmlns:p14="http://schemas.microsoft.com/office/powerpoint/2010/main" val="124774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Biodegradable Textiles and Fabrics</a:t>
            </a:r>
          </a:p>
        </p:txBody>
      </p:sp>
      <p:sp>
        <p:nvSpPr>
          <p:cNvPr id="3" name="Content Placeholder 2"/>
          <p:cNvSpPr>
            <a:spLocks noGrp="1"/>
          </p:cNvSpPr>
          <p:nvPr>
            <p:ph idx="1"/>
          </p:nvPr>
        </p:nvSpPr>
        <p:spPr>
          <a:xfrm>
            <a:off x="1065214" y="1524000"/>
            <a:ext cx="10058400" cy="4457700"/>
          </a:xfrm>
        </p:spPr>
        <p:txBody>
          <a:bodyPr>
            <a:normAutofit fontScale="92500" lnSpcReduction="10000"/>
          </a:bodyPr>
          <a:lstStyle/>
          <a:p>
            <a:r>
              <a:rPr lang="en-US" b="1" dirty="0"/>
              <a:t>Types of biodegradable fabrics: </a:t>
            </a:r>
            <a:r>
              <a:rPr lang="en-US" dirty="0"/>
              <a:t>Natural textiles that can easily break down; includes cotton, silk, wool, cashmere, and hemp.</a:t>
            </a:r>
          </a:p>
          <a:p>
            <a:r>
              <a:rPr lang="en-US" b="1" dirty="0"/>
              <a:t>Cotton: On</a:t>
            </a:r>
            <a:r>
              <a:rPr lang="en-US" dirty="0"/>
              <a:t>e of the most biodegradable fabrics you can have, especially if it is 100% cotton. In a compost, cotton may biodegrade within as little as a week but usually takes about 5 months.</a:t>
            </a:r>
          </a:p>
          <a:p>
            <a:r>
              <a:rPr lang="en-US" b="1" dirty="0"/>
              <a:t>Wool: </a:t>
            </a:r>
            <a:r>
              <a:rPr lang="en-US" dirty="0"/>
              <a:t>Wool clothing will decompose in about one year but can take as long as five depending on the blend.</a:t>
            </a:r>
          </a:p>
          <a:p>
            <a:r>
              <a:rPr lang="en-US" b="1" dirty="0"/>
              <a:t>Types of non-biodegradable clothes:</a:t>
            </a:r>
            <a:r>
              <a:rPr lang="en-US" dirty="0"/>
              <a:t> Manufactured synthetic textiles including polyester, spandex, nylon, and rayon. Though these will eventually break down, it may take between 20 and 200 years to fully biodegrade these textiles.</a:t>
            </a:r>
          </a:p>
          <a:p>
            <a:endParaRPr lang="en-US" dirty="0"/>
          </a:p>
        </p:txBody>
      </p:sp>
    </p:spTree>
    <p:extLst>
      <p:ext uri="{BB962C8B-B14F-4D97-AF65-F5344CB8AC3E}">
        <p14:creationId xmlns:p14="http://schemas.microsoft.com/office/powerpoint/2010/main" val="127540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Clothing:</a:t>
            </a:r>
          </a:p>
        </p:txBody>
      </p:sp>
      <p:sp>
        <p:nvSpPr>
          <p:cNvPr id="3" name="Content Placeholder 2"/>
          <p:cNvSpPr>
            <a:spLocks noGrp="1"/>
          </p:cNvSpPr>
          <p:nvPr>
            <p:ph idx="1"/>
          </p:nvPr>
        </p:nvSpPr>
        <p:spPr/>
        <p:txBody>
          <a:bodyPr>
            <a:normAutofit fontScale="92500" lnSpcReduction="10000"/>
          </a:bodyPr>
          <a:lstStyle/>
          <a:p>
            <a:r>
              <a:rPr lang="en-US" dirty="0"/>
              <a:t>Shirts</a:t>
            </a:r>
          </a:p>
          <a:p>
            <a:pPr lvl="1"/>
            <a:r>
              <a:rPr lang="en-US" dirty="0"/>
              <a:t>Wear </a:t>
            </a:r>
            <a:r>
              <a:rPr lang="en-US" u="sng" dirty="0">
                <a:hlinkClick r:id="rId2"/>
              </a:rPr>
              <a:t>loose fitted moisture wicking shirts</a:t>
            </a:r>
            <a:r>
              <a:rPr lang="en-US" dirty="0"/>
              <a:t> with great ventilation.</a:t>
            </a:r>
          </a:p>
          <a:p>
            <a:pPr lvl="1"/>
            <a:r>
              <a:rPr lang="en-US" dirty="0"/>
              <a:t>Can be worn under or over other hiking clothing</a:t>
            </a:r>
          </a:p>
          <a:p>
            <a:pPr lvl="1"/>
            <a:r>
              <a:rPr lang="en-US" dirty="0"/>
              <a:t>SPF rated at UV 40+,</a:t>
            </a:r>
          </a:p>
          <a:p>
            <a:pPr lvl="1"/>
            <a:r>
              <a:rPr lang="en-US" dirty="0"/>
              <a:t>No cotton fibers (only nylon &amp; polyester) so will dry quickly</a:t>
            </a:r>
          </a:p>
          <a:p>
            <a:pPr lvl="1"/>
            <a:r>
              <a:rPr lang="en-US" dirty="0"/>
              <a:t>Fits well to protect you from pesky insects and creepy crawlies</a:t>
            </a:r>
          </a:p>
          <a:p>
            <a:pPr lvl="1"/>
            <a:r>
              <a:rPr lang="en-US" dirty="0"/>
              <a:t>Draws sweat away from your body and enhance evaporation</a:t>
            </a:r>
          </a:p>
          <a:p>
            <a:pPr lvl="1"/>
            <a:r>
              <a:rPr lang="en-US" dirty="0"/>
              <a:t>Wash &amp; wear</a:t>
            </a:r>
          </a:p>
          <a:p>
            <a:pPr lvl="1"/>
            <a:r>
              <a:rPr lang="en-US" dirty="0"/>
              <a:t>Has extra buttons, if that's the closure method</a:t>
            </a:r>
          </a:p>
          <a:p>
            <a:pPr lvl="1"/>
            <a:r>
              <a:rPr lang="en-US" dirty="0"/>
              <a:t>Features reinforced seams</a:t>
            </a:r>
          </a:p>
        </p:txBody>
      </p:sp>
    </p:spTree>
    <p:extLst>
      <p:ext uri="{BB962C8B-B14F-4D97-AF65-F5344CB8AC3E}">
        <p14:creationId xmlns:p14="http://schemas.microsoft.com/office/powerpoint/2010/main" val="18359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Clothing:</a:t>
            </a:r>
          </a:p>
        </p:txBody>
      </p:sp>
      <p:sp>
        <p:nvSpPr>
          <p:cNvPr id="3" name="Content Placeholder 2"/>
          <p:cNvSpPr>
            <a:spLocks noGrp="1"/>
          </p:cNvSpPr>
          <p:nvPr>
            <p:ph idx="1"/>
          </p:nvPr>
        </p:nvSpPr>
        <p:spPr/>
        <p:txBody>
          <a:bodyPr>
            <a:normAutofit fontScale="92500" lnSpcReduction="10000"/>
          </a:bodyPr>
          <a:lstStyle/>
          <a:p>
            <a:r>
              <a:rPr lang="en-US" dirty="0"/>
              <a:t>Pants</a:t>
            </a:r>
          </a:p>
          <a:p>
            <a:pPr lvl="1"/>
            <a:r>
              <a:rPr lang="en-US" dirty="0"/>
              <a:t>Quick Dry.</a:t>
            </a:r>
          </a:p>
          <a:p>
            <a:pPr lvl="1"/>
            <a:r>
              <a:rPr lang="en-US" dirty="0"/>
              <a:t>Loose enough for movement and thermals in cold weather.</a:t>
            </a:r>
          </a:p>
          <a:p>
            <a:pPr lvl="1"/>
            <a:r>
              <a:rPr lang="en-US" dirty="0"/>
              <a:t>SPF rated at UV 40+,</a:t>
            </a:r>
          </a:p>
          <a:p>
            <a:pPr lvl="1"/>
            <a:r>
              <a:rPr lang="en-US" dirty="0"/>
              <a:t>No cotton fibers</a:t>
            </a:r>
          </a:p>
          <a:p>
            <a:pPr lvl="1"/>
            <a:r>
              <a:rPr lang="en-US" dirty="0"/>
              <a:t>Fits well to protect you from pesky insects and creepy crawlies</a:t>
            </a:r>
          </a:p>
          <a:p>
            <a:pPr lvl="1"/>
            <a:r>
              <a:rPr lang="en-US" dirty="0"/>
              <a:t>Pockets!</a:t>
            </a:r>
          </a:p>
          <a:p>
            <a:pPr lvl="1"/>
            <a:r>
              <a:rPr lang="en-US" dirty="0"/>
              <a:t>Wash &amp; wear</a:t>
            </a:r>
          </a:p>
          <a:p>
            <a:pPr lvl="1"/>
            <a:r>
              <a:rPr lang="en-US" dirty="0"/>
              <a:t>Removable legs</a:t>
            </a:r>
          </a:p>
          <a:p>
            <a:pPr lvl="1"/>
            <a:r>
              <a:rPr lang="en-US" dirty="0"/>
              <a:t>Reinforced seams</a:t>
            </a:r>
          </a:p>
        </p:txBody>
      </p:sp>
      <p:pic>
        <p:nvPicPr>
          <p:cNvPr id="7" name="Picture 6">
            <a:extLst>
              <a:ext uri="{FF2B5EF4-FFF2-40B4-BE49-F238E27FC236}">
                <a16:creationId xmlns:a16="http://schemas.microsoft.com/office/drawing/2014/main" id="{43FCB695-B99D-4B1D-8DD1-B983E94F0D76}"/>
              </a:ext>
            </a:extLst>
          </p:cNvPr>
          <p:cNvPicPr>
            <a:picLocks noChangeAspect="1"/>
          </p:cNvPicPr>
          <p:nvPr/>
        </p:nvPicPr>
        <p:blipFill>
          <a:blip r:embed="rId2"/>
          <a:stretch>
            <a:fillRect/>
          </a:stretch>
        </p:blipFill>
        <p:spPr>
          <a:xfrm>
            <a:off x="5835250" y="4286250"/>
            <a:ext cx="2011680" cy="2230342"/>
          </a:xfrm>
          <a:prstGeom prst="rect">
            <a:avLst/>
          </a:prstGeom>
        </p:spPr>
      </p:pic>
      <p:pic>
        <p:nvPicPr>
          <p:cNvPr id="8" name="Picture 7">
            <a:extLst>
              <a:ext uri="{FF2B5EF4-FFF2-40B4-BE49-F238E27FC236}">
                <a16:creationId xmlns:a16="http://schemas.microsoft.com/office/drawing/2014/main" id="{D4FBAE45-EEFF-43A4-9325-5FEB2B7E5E94}"/>
              </a:ext>
            </a:extLst>
          </p:cNvPr>
          <p:cNvPicPr>
            <a:picLocks noChangeAspect="1"/>
          </p:cNvPicPr>
          <p:nvPr/>
        </p:nvPicPr>
        <p:blipFill>
          <a:blip r:embed="rId3"/>
          <a:stretch>
            <a:fillRect/>
          </a:stretch>
        </p:blipFill>
        <p:spPr>
          <a:xfrm>
            <a:off x="10277265" y="3272914"/>
            <a:ext cx="1237684" cy="2286000"/>
          </a:xfrm>
          <a:prstGeom prst="rect">
            <a:avLst/>
          </a:prstGeom>
        </p:spPr>
      </p:pic>
      <p:pic>
        <p:nvPicPr>
          <p:cNvPr id="9" name="Picture 8">
            <a:extLst>
              <a:ext uri="{FF2B5EF4-FFF2-40B4-BE49-F238E27FC236}">
                <a16:creationId xmlns:a16="http://schemas.microsoft.com/office/drawing/2014/main" id="{330D4D39-6CD0-4601-B0DD-E56FC828EDFD}"/>
              </a:ext>
            </a:extLst>
          </p:cNvPr>
          <p:cNvPicPr>
            <a:picLocks noChangeAspect="1"/>
          </p:cNvPicPr>
          <p:nvPr/>
        </p:nvPicPr>
        <p:blipFill>
          <a:blip r:embed="rId4"/>
          <a:stretch>
            <a:fillRect/>
          </a:stretch>
        </p:blipFill>
        <p:spPr>
          <a:xfrm>
            <a:off x="9909387" y="498139"/>
            <a:ext cx="1028833" cy="2377440"/>
          </a:xfrm>
          <a:prstGeom prst="rect">
            <a:avLst/>
          </a:prstGeom>
        </p:spPr>
      </p:pic>
    </p:spTree>
    <p:extLst>
      <p:ext uri="{BB962C8B-B14F-4D97-AF65-F5344CB8AC3E}">
        <p14:creationId xmlns:p14="http://schemas.microsoft.com/office/powerpoint/2010/main" val="266370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Clothing:</a:t>
            </a:r>
          </a:p>
        </p:txBody>
      </p:sp>
      <p:sp>
        <p:nvSpPr>
          <p:cNvPr id="3" name="Content Placeholder 2"/>
          <p:cNvSpPr>
            <a:spLocks noGrp="1"/>
          </p:cNvSpPr>
          <p:nvPr>
            <p:ph idx="1"/>
          </p:nvPr>
        </p:nvSpPr>
        <p:spPr/>
        <p:txBody>
          <a:bodyPr>
            <a:normAutofit/>
          </a:bodyPr>
          <a:lstStyle/>
          <a:p>
            <a:r>
              <a:rPr lang="en-US" dirty="0"/>
              <a:t>Bras, Panties, Girdles/</a:t>
            </a:r>
            <a:r>
              <a:rPr lang="en-US" dirty="0" err="1"/>
              <a:t>Spanx</a:t>
            </a:r>
            <a:r>
              <a:rPr lang="en-US" dirty="0"/>
              <a:t> &amp; Thermals</a:t>
            </a:r>
          </a:p>
          <a:p>
            <a:pPr lvl="1"/>
            <a:r>
              <a:rPr lang="en-US" dirty="0"/>
              <a:t>No cotton!</a:t>
            </a:r>
          </a:p>
          <a:p>
            <a:pPr lvl="1"/>
            <a:r>
              <a:rPr lang="en-US" dirty="0"/>
              <a:t>Wash &amp; wear</a:t>
            </a:r>
          </a:p>
          <a:p>
            <a:pPr lvl="1"/>
            <a:r>
              <a:rPr lang="en-US" dirty="0"/>
              <a:t>Odor resistance and Moisture wicking performance technology, keeps you fresh and feeling dry throughout your day</a:t>
            </a:r>
          </a:p>
          <a:p>
            <a:pPr lvl="1"/>
            <a:r>
              <a:rPr lang="en-US" dirty="0"/>
              <a:t>Tag-less labeling and no seam design eliminates chafing while minimizing no show panty lines</a:t>
            </a:r>
          </a:p>
          <a:p>
            <a:pPr lvl="1"/>
            <a:r>
              <a:rPr lang="en-US" dirty="0"/>
              <a:t>Stay in place 4 way stretch ultra-comfortable nylon </a:t>
            </a:r>
            <a:r>
              <a:rPr lang="en-US" dirty="0" err="1"/>
              <a:t>elastane</a:t>
            </a:r>
            <a:r>
              <a:rPr lang="en-US" dirty="0"/>
              <a:t> fabric allows for freedom of movement and conforms to the body for great support</a:t>
            </a:r>
          </a:p>
          <a:p>
            <a:pPr lvl="1"/>
            <a:endParaRPr lang="en-US" dirty="0"/>
          </a:p>
        </p:txBody>
      </p:sp>
    </p:spTree>
    <p:extLst>
      <p:ext uri="{BB962C8B-B14F-4D97-AF65-F5344CB8AC3E}">
        <p14:creationId xmlns:p14="http://schemas.microsoft.com/office/powerpoint/2010/main" val="5873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Clothing:</a:t>
            </a:r>
          </a:p>
        </p:txBody>
      </p:sp>
      <p:sp>
        <p:nvSpPr>
          <p:cNvPr id="3" name="Content Placeholder 2"/>
          <p:cNvSpPr>
            <a:spLocks noGrp="1"/>
          </p:cNvSpPr>
          <p:nvPr>
            <p:ph idx="1"/>
          </p:nvPr>
        </p:nvSpPr>
        <p:spPr/>
        <p:txBody>
          <a:bodyPr>
            <a:normAutofit/>
          </a:bodyPr>
          <a:lstStyle/>
          <a:p>
            <a:r>
              <a:rPr lang="en-US" dirty="0"/>
              <a:t>Socks</a:t>
            </a:r>
          </a:p>
          <a:p>
            <a:pPr lvl="1"/>
            <a:r>
              <a:rPr lang="en-US" dirty="0"/>
              <a:t>No cotton!</a:t>
            </a:r>
          </a:p>
          <a:p>
            <a:pPr lvl="1"/>
            <a:r>
              <a:rPr lang="en-US" dirty="0"/>
              <a:t>Sweaty feet and improperly fitted shoes &amp; socks cause hot spots and blisters</a:t>
            </a:r>
          </a:p>
          <a:p>
            <a:pPr lvl="1"/>
            <a:r>
              <a:rPr lang="en-US" dirty="0"/>
              <a:t>Odor resistance and Moisture wicking performance technology, keeps you fresh and feeling dry throughout your day</a:t>
            </a:r>
          </a:p>
          <a:p>
            <a:pPr lvl="1"/>
            <a:r>
              <a:rPr lang="en-US" dirty="0" err="1"/>
              <a:t>Injinji</a:t>
            </a:r>
            <a:r>
              <a:rPr lang="en-US" dirty="0"/>
              <a:t> Toe Socks</a:t>
            </a:r>
          </a:p>
          <a:p>
            <a:pPr lvl="2"/>
            <a:r>
              <a:rPr lang="sv-SE" dirty="0"/>
              <a:t>55 Polyester, 40 Nylon, 5 Lycra</a:t>
            </a:r>
          </a:p>
          <a:p>
            <a:pPr lvl="2"/>
            <a:r>
              <a:rPr lang="en-US" dirty="0"/>
              <a:t>Proper toe alignment, </a:t>
            </a:r>
          </a:p>
          <a:p>
            <a:pPr lvl="2"/>
            <a:r>
              <a:rPr lang="en-US" dirty="0"/>
              <a:t>Prevent Blisters and hotspots</a:t>
            </a:r>
          </a:p>
        </p:txBody>
      </p:sp>
      <p:pic>
        <p:nvPicPr>
          <p:cNvPr id="6" name="Picture 5">
            <a:extLst>
              <a:ext uri="{FF2B5EF4-FFF2-40B4-BE49-F238E27FC236}">
                <a16:creationId xmlns:a16="http://schemas.microsoft.com/office/drawing/2014/main" id="{67C17E31-F42B-4935-BC4A-D5AEF2CDE8CD}"/>
              </a:ext>
            </a:extLst>
          </p:cNvPr>
          <p:cNvPicPr>
            <a:picLocks noChangeAspect="1"/>
          </p:cNvPicPr>
          <p:nvPr/>
        </p:nvPicPr>
        <p:blipFill>
          <a:blip r:embed="rId2"/>
          <a:stretch>
            <a:fillRect/>
          </a:stretch>
        </p:blipFill>
        <p:spPr>
          <a:xfrm>
            <a:off x="6718943" y="4125375"/>
            <a:ext cx="3124636" cy="2295845"/>
          </a:xfrm>
          <a:prstGeom prst="rect">
            <a:avLst/>
          </a:prstGeom>
        </p:spPr>
      </p:pic>
      <p:pic>
        <p:nvPicPr>
          <p:cNvPr id="8" name="Picture 7">
            <a:extLst>
              <a:ext uri="{FF2B5EF4-FFF2-40B4-BE49-F238E27FC236}">
                <a16:creationId xmlns:a16="http://schemas.microsoft.com/office/drawing/2014/main" id="{F3FD21A0-EFE2-4E4D-9C7C-519DA2EFE6E5}"/>
              </a:ext>
            </a:extLst>
          </p:cNvPr>
          <p:cNvPicPr>
            <a:picLocks noChangeAspect="1"/>
          </p:cNvPicPr>
          <p:nvPr/>
        </p:nvPicPr>
        <p:blipFill>
          <a:blip r:embed="rId3"/>
          <a:stretch>
            <a:fillRect/>
          </a:stretch>
        </p:blipFill>
        <p:spPr>
          <a:xfrm>
            <a:off x="8609139" y="704511"/>
            <a:ext cx="2468880" cy="1883966"/>
          </a:xfrm>
          <a:prstGeom prst="rect">
            <a:avLst/>
          </a:prstGeom>
        </p:spPr>
      </p:pic>
    </p:spTree>
    <p:extLst>
      <p:ext uri="{BB962C8B-B14F-4D97-AF65-F5344CB8AC3E}">
        <p14:creationId xmlns:p14="http://schemas.microsoft.com/office/powerpoint/2010/main" val="147220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5000" dirty="0"/>
              <a:t>Cause:  Urine</a:t>
            </a:r>
          </a:p>
        </p:txBody>
      </p:sp>
      <p:sp>
        <p:nvSpPr>
          <p:cNvPr id="3" name="Content Placeholder 2"/>
          <p:cNvSpPr>
            <a:spLocks noGrp="1"/>
          </p:cNvSpPr>
          <p:nvPr>
            <p:ph idx="1"/>
          </p:nvPr>
        </p:nvSpPr>
        <p:spPr/>
        <p:txBody>
          <a:bodyPr/>
          <a:lstStyle/>
          <a:p>
            <a:pPr marL="0" indent="0">
              <a:buNone/>
            </a:pPr>
            <a:r>
              <a:rPr lang="en-US" dirty="0"/>
              <a:t>Every time you urinate (pee), you are saying good-bye to the end products of biochemical reactions your cells used to:</a:t>
            </a:r>
          </a:p>
          <a:p>
            <a:pPr marL="0" lvl="0" indent="0">
              <a:buNone/>
            </a:pPr>
            <a:r>
              <a:rPr lang="en-US" dirty="0"/>
              <a:t>produce </a:t>
            </a:r>
            <a:r>
              <a:rPr lang="en-US" u="sng" dirty="0">
                <a:hlinkClick r:id="rId2"/>
              </a:rPr>
              <a:t>energy</a:t>
            </a:r>
            <a:r>
              <a:rPr lang="en-US" dirty="0"/>
              <a:t> for your hike, </a:t>
            </a:r>
          </a:p>
          <a:p>
            <a:pPr marL="0" lvl="0" indent="0">
              <a:buNone/>
            </a:pPr>
            <a:r>
              <a:rPr lang="en-US" dirty="0"/>
              <a:t>rebuild from </a:t>
            </a:r>
            <a:r>
              <a:rPr lang="en-US" u="sng" dirty="0">
                <a:hlinkClick r:id="rId3"/>
              </a:rPr>
              <a:t>injury or stress</a:t>
            </a:r>
            <a:r>
              <a:rPr lang="en-US" dirty="0"/>
              <a:t>, and to </a:t>
            </a:r>
          </a:p>
          <a:p>
            <a:pPr marL="0" lvl="0" indent="0">
              <a:buNone/>
            </a:pPr>
            <a:r>
              <a:rPr lang="en-US" dirty="0"/>
              <a:t>replenish themselves.</a:t>
            </a:r>
          </a:p>
          <a:p>
            <a:pPr marL="0" indent="0">
              <a:buNone/>
            </a:pPr>
            <a:r>
              <a:rPr lang="en-US" dirty="0"/>
              <a:t>Urine comes from a sterile environment (your kidneys and bladder), and </a:t>
            </a:r>
            <a:r>
              <a:rPr lang="en-US" b="1" dirty="0"/>
              <a:t>should not have an offensive odor</a:t>
            </a:r>
            <a:r>
              <a:rPr lang="en-US" dirty="0"/>
              <a:t>. </a:t>
            </a:r>
          </a:p>
        </p:txBody>
      </p:sp>
    </p:spTree>
    <p:extLst>
      <p:ext uri="{BB962C8B-B14F-4D97-AF65-F5344CB8AC3E}">
        <p14:creationId xmlns:p14="http://schemas.microsoft.com/office/powerpoint/2010/main" val="259422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chor="ctr"/>
          <a:lstStyle/>
          <a:p>
            <a:r>
              <a:rPr lang="en-US" dirty="0"/>
              <a:t>Course Description</a:t>
            </a:r>
            <a:endParaRPr dirty="0"/>
          </a:p>
        </p:txBody>
      </p:sp>
      <p:sp>
        <p:nvSpPr>
          <p:cNvPr id="14" name="Content Placeholder 13"/>
          <p:cNvSpPr>
            <a:spLocks noGrp="1"/>
          </p:cNvSpPr>
          <p:nvPr>
            <p:ph idx="1"/>
          </p:nvPr>
        </p:nvSpPr>
        <p:spPr/>
        <p:txBody>
          <a:bodyPr anchor="ctr">
            <a:normAutofit/>
          </a:bodyPr>
          <a:lstStyle/>
          <a:p>
            <a:endParaRPr lang="en-US" dirty="0"/>
          </a:p>
          <a:p>
            <a:pPr marL="0" indent="0">
              <a:buNone/>
            </a:pPr>
            <a:r>
              <a:rPr lang="en-US" dirty="0"/>
              <a:t>We choose out clothes, use the bathroom, manage our temperature and intake just fine at home.  How do we manage it when we are outside?  Come gain some background knowledge, learn about products on the market, along with tricks and skills needed to make your outdoor life easier!</a:t>
            </a:r>
            <a:endParaRPr lang="en-US" sz="3200" dirty="0"/>
          </a:p>
          <a:p>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Urine Odor</a:t>
            </a:r>
          </a:p>
        </p:txBody>
      </p:sp>
      <p:sp>
        <p:nvSpPr>
          <p:cNvPr id="3" name="Content Placeholder 2"/>
          <p:cNvSpPr>
            <a:spLocks noGrp="1"/>
          </p:cNvSpPr>
          <p:nvPr>
            <p:ph idx="1"/>
          </p:nvPr>
        </p:nvSpPr>
        <p:spPr/>
        <p:txBody>
          <a:bodyPr>
            <a:normAutofit fontScale="92500" lnSpcReduction="10000"/>
          </a:bodyPr>
          <a:lstStyle/>
          <a:p>
            <a:r>
              <a:rPr lang="en-US" dirty="0"/>
              <a:t>It shouldn’t smell, but if it does, it might be a urinary tract infection. </a:t>
            </a:r>
          </a:p>
          <a:p>
            <a:pPr lvl="1">
              <a:spcBef>
                <a:spcPts val="0"/>
              </a:spcBef>
            </a:pPr>
            <a:endParaRPr lang="en-US" dirty="0"/>
          </a:p>
          <a:p>
            <a:pPr lvl="1">
              <a:spcBef>
                <a:spcPts val="0"/>
              </a:spcBef>
            </a:pPr>
            <a:r>
              <a:rPr lang="en-US" dirty="0"/>
              <a:t>Keep on eye on these problems: </a:t>
            </a:r>
          </a:p>
          <a:p>
            <a:pPr marL="457200" lvl="1" indent="0">
              <a:spcBef>
                <a:spcPts val="0"/>
              </a:spcBef>
              <a:buNone/>
            </a:pPr>
            <a:endParaRPr lang="en-US" dirty="0"/>
          </a:p>
          <a:p>
            <a:pPr lvl="1">
              <a:spcBef>
                <a:spcPts val="0"/>
              </a:spcBef>
            </a:pPr>
            <a:r>
              <a:rPr lang="en-US" dirty="0"/>
              <a:t>Burning sensations during urination, </a:t>
            </a:r>
          </a:p>
          <a:p>
            <a:pPr marL="457200" lvl="1" indent="0">
              <a:spcBef>
                <a:spcPts val="0"/>
              </a:spcBef>
              <a:buNone/>
            </a:pPr>
            <a:endParaRPr lang="en-US" dirty="0"/>
          </a:p>
          <a:p>
            <a:pPr lvl="1">
              <a:spcBef>
                <a:spcPts val="0"/>
              </a:spcBef>
            </a:pPr>
            <a:r>
              <a:rPr lang="en-US" dirty="0"/>
              <a:t>Fever and/or chills, </a:t>
            </a:r>
          </a:p>
          <a:p>
            <a:pPr marL="457200" lvl="1" indent="0">
              <a:spcBef>
                <a:spcPts val="0"/>
              </a:spcBef>
              <a:buNone/>
            </a:pPr>
            <a:endParaRPr lang="en-US" dirty="0"/>
          </a:p>
          <a:p>
            <a:pPr lvl="1">
              <a:spcBef>
                <a:spcPts val="0"/>
              </a:spcBef>
            </a:pPr>
            <a:r>
              <a:rPr lang="en-US" dirty="0"/>
              <a:t>Dull ache in your back,</a:t>
            </a:r>
          </a:p>
          <a:p>
            <a:pPr marL="457200" lvl="1" indent="0">
              <a:spcBef>
                <a:spcPts val="0"/>
              </a:spcBef>
              <a:buNone/>
            </a:pPr>
            <a:endParaRPr lang="en-US" dirty="0"/>
          </a:p>
          <a:p>
            <a:pPr lvl="1">
              <a:spcBef>
                <a:spcPts val="0"/>
              </a:spcBef>
            </a:pPr>
            <a:r>
              <a:rPr lang="en-US" dirty="0"/>
              <a:t>Dark, cloudy, stinky urine ...</a:t>
            </a:r>
          </a:p>
          <a:p>
            <a:pPr marL="457200" lvl="1" indent="0">
              <a:spcBef>
                <a:spcPts val="0"/>
              </a:spcBef>
              <a:buNone/>
            </a:pPr>
            <a:endParaRPr lang="en-US" dirty="0"/>
          </a:p>
          <a:p>
            <a:pPr lvl="1">
              <a:spcBef>
                <a:spcPts val="0"/>
              </a:spcBef>
            </a:pPr>
            <a:r>
              <a:rPr lang="en-US" dirty="0"/>
              <a:t>Definitely symptoms you want to bring to a health care provider as soon as possible after your hike.</a:t>
            </a:r>
          </a:p>
        </p:txBody>
      </p:sp>
      <p:pic>
        <p:nvPicPr>
          <p:cNvPr id="5" name="Picture 4">
            <a:extLst>
              <a:ext uri="{FF2B5EF4-FFF2-40B4-BE49-F238E27FC236}">
                <a16:creationId xmlns:a16="http://schemas.microsoft.com/office/drawing/2014/main" id="{45F56246-4B94-4D75-99DA-AE19CE867748}"/>
              </a:ext>
            </a:extLst>
          </p:cNvPr>
          <p:cNvPicPr>
            <a:picLocks noChangeAspect="1"/>
          </p:cNvPicPr>
          <p:nvPr/>
        </p:nvPicPr>
        <p:blipFill>
          <a:blip r:embed="rId3"/>
          <a:stretch>
            <a:fillRect/>
          </a:stretch>
        </p:blipFill>
        <p:spPr>
          <a:xfrm>
            <a:off x="6792480" y="2242782"/>
            <a:ext cx="4572000" cy="2835972"/>
          </a:xfrm>
          <a:prstGeom prst="rect">
            <a:avLst/>
          </a:prstGeom>
        </p:spPr>
      </p:pic>
    </p:spTree>
    <p:extLst>
      <p:ext uri="{BB962C8B-B14F-4D97-AF65-F5344CB8AC3E}">
        <p14:creationId xmlns:p14="http://schemas.microsoft.com/office/powerpoint/2010/main" val="416521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Urine Odor</a:t>
            </a:r>
          </a:p>
        </p:txBody>
      </p:sp>
      <p:sp>
        <p:nvSpPr>
          <p:cNvPr id="3" name="Content Placeholder 2"/>
          <p:cNvSpPr>
            <a:spLocks noGrp="1"/>
          </p:cNvSpPr>
          <p:nvPr>
            <p:ph idx="1"/>
          </p:nvPr>
        </p:nvSpPr>
        <p:spPr/>
        <p:txBody>
          <a:bodyPr>
            <a:normAutofit/>
          </a:bodyPr>
          <a:lstStyle/>
          <a:p>
            <a:r>
              <a:rPr lang="en-US" dirty="0"/>
              <a:t>Or it could signal dehydration.</a:t>
            </a:r>
          </a:p>
          <a:p>
            <a:pPr marL="0" indent="0">
              <a:buNone/>
            </a:pPr>
            <a:endParaRPr lang="en-US" dirty="0"/>
          </a:p>
          <a:p>
            <a:pPr lvl="1">
              <a:spcBef>
                <a:spcPts val="0"/>
              </a:spcBef>
            </a:pPr>
            <a:r>
              <a:rPr lang="en-US" dirty="0"/>
              <a:t>Darker and more smelly </a:t>
            </a:r>
            <a:r>
              <a:rPr lang="en-US" b="1" dirty="0"/>
              <a:t>urine</a:t>
            </a:r>
            <a:r>
              <a:rPr lang="en-US" dirty="0"/>
              <a:t> is immediate feedback about how </a:t>
            </a:r>
            <a:r>
              <a:rPr lang="en-US" u="sng" dirty="0">
                <a:hlinkClick r:id="rId2"/>
              </a:rPr>
              <a:t>hydrated</a:t>
            </a:r>
            <a:r>
              <a:rPr lang="en-US" dirty="0"/>
              <a:t> you are (or aren't!). </a:t>
            </a:r>
          </a:p>
          <a:p>
            <a:pPr marL="457200" lvl="1" indent="0">
              <a:spcBef>
                <a:spcPts val="0"/>
              </a:spcBef>
              <a:buNone/>
            </a:pPr>
            <a:endParaRPr lang="en-US" dirty="0"/>
          </a:p>
          <a:p>
            <a:pPr lvl="1">
              <a:spcBef>
                <a:spcPts val="0"/>
              </a:spcBef>
            </a:pPr>
            <a:r>
              <a:rPr lang="en-US" dirty="0"/>
              <a:t>Pale yellow urine without a smell and in large amounts: you have plenty of water in your bloodstream. </a:t>
            </a:r>
          </a:p>
          <a:p>
            <a:pPr marL="457200" lvl="1" indent="0">
              <a:spcBef>
                <a:spcPts val="0"/>
              </a:spcBef>
              <a:buNone/>
            </a:pPr>
            <a:endParaRPr lang="en-US" dirty="0"/>
          </a:p>
          <a:p>
            <a:pPr lvl="1">
              <a:spcBef>
                <a:spcPts val="0"/>
              </a:spcBef>
            </a:pPr>
            <a:r>
              <a:rPr lang="en-US" dirty="0"/>
              <a:t>The darker the color, the more it smells and the less there is, is an indicator that you urgently need to drink more pure, cool </a:t>
            </a:r>
            <a:r>
              <a:rPr lang="en-US" u="sng" dirty="0">
                <a:hlinkClick r:id="rId3"/>
              </a:rPr>
              <a:t>water</a:t>
            </a:r>
            <a:r>
              <a:rPr lang="en-US" dirty="0"/>
              <a:t>.</a:t>
            </a:r>
          </a:p>
          <a:p>
            <a:endParaRPr lang="en-US" dirty="0"/>
          </a:p>
        </p:txBody>
      </p:sp>
    </p:spTree>
    <p:extLst>
      <p:ext uri="{BB962C8B-B14F-4D97-AF65-F5344CB8AC3E}">
        <p14:creationId xmlns:p14="http://schemas.microsoft.com/office/powerpoint/2010/main" val="156347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So drink, hydrate, refill, repeat!</a:t>
            </a:r>
          </a:p>
        </p:txBody>
      </p:sp>
      <p:sp>
        <p:nvSpPr>
          <p:cNvPr id="3" name="Content Placeholder 2"/>
          <p:cNvSpPr>
            <a:spLocks noGrp="1"/>
          </p:cNvSpPr>
          <p:nvPr>
            <p:ph idx="1"/>
          </p:nvPr>
        </p:nvSpPr>
        <p:spPr/>
        <p:txBody>
          <a:bodyPr/>
          <a:lstStyle/>
          <a:p>
            <a:r>
              <a:rPr lang="en-US" dirty="0"/>
              <a:t>Carry Collapsible Water Bottles in addition to your regular water bottle or hydration system.</a:t>
            </a:r>
          </a:p>
          <a:p>
            <a:r>
              <a:rPr lang="en-US" dirty="0"/>
              <a:t>Refill often.</a:t>
            </a:r>
          </a:p>
          <a:p>
            <a:r>
              <a:rPr lang="en-US" dirty="0"/>
              <a:t>Drink.</a:t>
            </a:r>
          </a:p>
          <a:p>
            <a:endParaRPr lang="en-US" dirty="0"/>
          </a:p>
        </p:txBody>
      </p:sp>
      <p:pic>
        <p:nvPicPr>
          <p:cNvPr id="9" name="Picture 8">
            <a:extLst>
              <a:ext uri="{FF2B5EF4-FFF2-40B4-BE49-F238E27FC236}">
                <a16:creationId xmlns:a16="http://schemas.microsoft.com/office/drawing/2014/main" id="{51B6AC37-C92A-4FC4-B23B-F0278D3F84F7}"/>
              </a:ext>
            </a:extLst>
          </p:cNvPr>
          <p:cNvPicPr>
            <a:picLocks noChangeAspect="1"/>
          </p:cNvPicPr>
          <p:nvPr/>
        </p:nvPicPr>
        <p:blipFill>
          <a:blip r:embed="rId2"/>
          <a:stretch>
            <a:fillRect/>
          </a:stretch>
        </p:blipFill>
        <p:spPr>
          <a:xfrm>
            <a:off x="718065" y="3755151"/>
            <a:ext cx="2286000" cy="2328489"/>
          </a:xfrm>
          <a:prstGeom prst="rect">
            <a:avLst/>
          </a:prstGeom>
        </p:spPr>
      </p:pic>
      <p:pic>
        <p:nvPicPr>
          <p:cNvPr id="10" name="Picture 9">
            <a:extLst>
              <a:ext uri="{FF2B5EF4-FFF2-40B4-BE49-F238E27FC236}">
                <a16:creationId xmlns:a16="http://schemas.microsoft.com/office/drawing/2014/main" id="{7D653C64-1814-47FD-8270-3E5AB16362DD}"/>
              </a:ext>
            </a:extLst>
          </p:cNvPr>
          <p:cNvPicPr>
            <a:picLocks noChangeAspect="1"/>
          </p:cNvPicPr>
          <p:nvPr/>
        </p:nvPicPr>
        <p:blipFill>
          <a:blip r:embed="rId3"/>
          <a:stretch>
            <a:fillRect/>
          </a:stretch>
        </p:blipFill>
        <p:spPr>
          <a:xfrm>
            <a:off x="3638187" y="3022484"/>
            <a:ext cx="1554480" cy="2959216"/>
          </a:xfrm>
          <a:prstGeom prst="rect">
            <a:avLst/>
          </a:prstGeom>
        </p:spPr>
      </p:pic>
      <p:pic>
        <p:nvPicPr>
          <p:cNvPr id="11" name="Picture 10">
            <a:extLst>
              <a:ext uri="{FF2B5EF4-FFF2-40B4-BE49-F238E27FC236}">
                <a16:creationId xmlns:a16="http://schemas.microsoft.com/office/drawing/2014/main" id="{F1273C09-07A2-424F-BA5D-2CD154E995CE}"/>
              </a:ext>
            </a:extLst>
          </p:cNvPr>
          <p:cNvPicPr>
            <a:picLocks noChangeAspect="1"/>
          </p:cNvPicPr>
          <p:nvPr/>
        </p:nvPicPr>
        <p:blipFill>
          <a:blip r:embed="rId4"/>
          <a:stretch>
            <a:fillRect/>
          </a:stretch>
        </p:blipFill>
        <p:spPr>
          <a:xfrm>
            <a:off x="5671504" y="3076015"/>
            <a:ext cx="2194560" cy="3080364"/>
          </a:xfrm>
          <a:prstGeom prst="rect">
            <a:avLst/>
          </a:prstGeom>
        </p:spPr>
      </p:pic>
      <p:pic>
        <p:nvPicPr>
          <p:cNvPr id="12" name="Picture 11">
            <a:extLst>
              <a:ext uri="{FF2B5EF4-FFF2-40B4-BE49-F238E27FC236}">
                <a16:creationId xmlns:a16="http://schemas.microsoft.com/office/drawing/2014/main" id="{14599485-E189-47E1-A14B-534DCD1FC524}"/>
              </a:ext>
            </a:extLst>
          </p:cNvPr>
          <p:cNvPicPr>
            <a:picLocks noChangeAspect="1"/>
          </p:cNvPicPr>
          <p:nvPr/>
        </p:nvPicPr>
        <p:blipFill>
          <a:blip r:embed="rId5"/>
          <a:stretch>
            <a:fillRect/>
          </a:stretch>
        </p:blipFill>
        <p:spPr>
          <a:xfrm>
            <a:off x="8025420" y="2342540"/>
            <a:ext cx="3657600" cy="3049220"/>
          </a:xfrm>
          <a:prstGeom prst="rect">
            <a:avLst/>
          </a:prstGeom>
        </p:spPr>
      </p:pic>
    </p:spTree>
    <p:extLst>
      <p:ext uri="{BB962C8B-B14F-4D97-AF65-F5344CB8AC3E}">
        <p14:creationId xmlns:p14="http://schemas.microsoft.com/office/powerpoint/2010/main" val="247681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Which of course leads to evacuation</a:t>
            </a:r>
          </a:p>
        </p:txBody>
      </p:sp>
      <p:sp>
        <p:nvSpPr>
          <p:cNvPr id="3" name="Content Placeholder 2"/>
          <p:cNvSpPr>
            <a:spLocks noGrp="1"/>
          </p:cNvSpPr>
          <p:nvPr>
            <p:ph idx="1"/>
          </p:nvPr>
        </p:nvSpPr>
        <p:spPr/>
        <p:txBody>
          <a:bodyPr/>
          <a:lstStyle/>
          <a:p>
            <a:r>
              <a:rPr lang="en-US" dirty="0"/>
              <a:t>Female urinary devices</a:t>
            </a:r>
          </a:p>
          <a:p>
            <a:pPr lvl="1"/>
            <a:r>
              <a:rPr lang="en-US" dirty="0"/>
              <a:t>Pee like a guy</a:t>
            </a:r>
          </a:p>
          <a:p>
            <a:pPr lvl="1"/>
            <a:r>
              <a:rPr lang="en-US" dirty="0"/>
              <a:t>Less to disrobe</a:t>
            </a:r>
          </a:p>
          <a:p>
            <a:pPr lvl="1"/>
            <a:r>
              <a:rPr lang="en-US" dirty="0"/>
              <a:t>No Squatting</a:t>
            </a:r>
          </a:p>
          <a:p>
            <a:pPr lvl="1"/>
            <a:r>
              <a:rPr lang="en-US" dirty="0"/>
              <a:t>Requires Practice – lots and lots of practice</a:t>
            </a:r>
          </a:p>
          <a:p>
            <a:pPr lvl="1"/>
            <a:endParaRPr lang="en-US" dirty="0"/>
          </a:p>
        </p:txBody>
      </p:sp>
      <p:pic>
        <p:nvPicPr>
          <p:cNvPr id="10" name="Picture 9">
            <a:extLst>
              <a:ext uri="{FF2B5EF4-FFF2-40B4-BE49-F238E27FC236}">
                <a16:creationId xmlns:a16="http://schemas.microsoft.com/office/drawing/2014/main" id="{278A24E7-CDED-4C34-9CFD-1F117CE3CF87}"/>
              </a:ext>
            </a:extLst>
          </p:cNvPr>
          <p:cNvPicPr>
            <a:picLocks noChangeAspect="1"/>
          </p:cNvPicPr>
          <p:nvPr/>
        </p:nvPicPr>
        <p:blipFill>
          <a:blip r:embed="rId2"/>
          <a:stretch>
            <a:fillRect/>
          </a:stretch>
        </p:blipFill>
        <p:spPr>
          <a:xfrm>
            <a:off x="9362622" y="1310005"/>
            <a:ext cx="2560320" cy="2275840"/>
          </a:xfrm>
          <a:prstGeom prst="rect">
            <a:avLst/>
          </a:prstGeom>
        </p:spPr>
      </p:pic>
      <p:pic>
        <p:nvPicPr>
          <p:cNvPr id="11" name="Picture 10">
            <a:extLst>
              <a:ext uri="{FF2B5EF4-FFF2-40B4-BE49-F238E27FC236}">
                <a16:creationId xmlns:a16="http://schemas.microsoft.com/office/drawing/2014/main" id="{E08552FB-24E6-4347-845F-F186A6C09121}"/>
              </a:ext>
            </a:extLst>
          </p:cNvPr>
          <p:cNvPicPr>
            <a:picLocks noChangeAspect="1"/>
          </p:cNvPicPr>
          <p:nvPr/>
        </p:nvPicPr>
        <p:blipFill>
          <a:blip r:embed="rId3"/>
          <a:stretch>
            <a:fillRect/>
          </a:stretch>
        </p:blipFill>
        <p:spPr>
          <a:xfrm>
            <a:off x="7461027" y="1190625"/>
            <a:ext cx="1463040" cy="2514600"/>
          </a:xfrm>
          <a:prstGeom prst="rect">
            <a:avLst/>
          </a:prstGeom>
        </p:spPr>
      </p:pic>
      <p:pic>
        <p:nvPicPr>
          <p:cNvPr id="12" name="Picture 11">
            <a:extLst>
              <a:ext uri="{FF2B5EF4-FFF2-40B4-BE49-F238E27FC236}">
                <a16:creationId xmlns:a16="http://schemas.microsoft.com/office/drawing/2014/main" id="{7E38C29F-C6F9-44C9-A0CD-67906F26DAD0}"/>
              </a:ext>
            </a:extLst>
          </p:cNvPr>
          <p:cNvPicPr>
            <a:picLocks noChangeAspect="1"/>
          </p:cNvPicPr>
          <p:nvPr/>
        </p:nvPicPr>
        <p:blipFill>
          <a:blip r:embed="rId4"/>
          <a:stretch>
            <a:fillRect/>
          </a:stretch>
        </p:blipFill>
        <p:spPr>
          <a:xfrm>
            <a:off x="5429218" y="1240396"/>
            <a:ext cx="1005840" cy="2230640"/>
          </a:xfrm>
          <a:prstGeom prst="rect">
            <a:avLst/>
          </a:prstGeom>
        </p:spPr>
      </p:pic>
      <p:pic>
        <p:nvPicPr>
          <p:cNvPr id="13" name="Picture 12">
            <a:extLst>
              <a:ext uri="{FF2B5EF4-FFF2-40B4-BE49-F238E27FC236}">
                <a16:creationId xmlns:a16="http://schemas.microsoft.com/office/drawing/2014/main" id="{6348AAAE-3095-4C20-A0FC-E3EA8BB29F67}"/>
              </a:ext>
            </a:extLst>
          </p:cNvPr>
          <p:cNvPicPr>
            <a:picLocks noChangeAspect="1"/>
          </p:cNvPicPr>
          <p:nvPr/>
        </p:nvPicPr>
        <p:blipFill>
          <a:blip r:embed="rId5"/>
          <a:stretch>
            <a:fillRect/>
          </a:stretch>
        </p:blipFill>
        <p:spPr>
          <a:xfrm>
            <a:off x="6435058" y="4059585"/>
            <a:ext cx="1463040" cy="2491348"/>
          </a:xfrm>
          <a:prstGeom prst="rect">
            <a:avLst/>
          </a:prstGeom>
        </p:spPr>
      </p:pic>
      <p:pic>
        <p:nvPicPr>
          <p:cNvPr id="14" name="Picture 13">
            <a:extLst>
              <a:ext uri="{FF2B5EF4-FFF2-40B4-BE49-F238E27FC236}">
                <a16:creationId xmlns:a16="http://schemas.microsoft.com/office/drawing/2014/main" id="{858E5D8A-9ED1-4954-A928-14419CF5BE5F}"/>
              </a:ext>
            </a:extLst>
          </p:cNvPr>
          <p:cNvPicPr>
            <a:picLocks noChangeAspect="1"/>
          </p:cNvPicPr>
          <p:nvPr/>
        </p:nvPicPr>
        <p:blipFill>
          <a:blip r:embed="rId6"/>
          <a:stretch>
            <a:fillRect/>
          </a:stretch>
        </p:blipFill>
        <p:spPr>
          <a:xfrm>
            <a:off x="3612215" y="4145317"/>
            <a:ext cx="1581371" cy="2010056"/>
          </a:xfrm>
          <a:prstGeom prst="rect">
            <a:avLst/>
          </a:prstGeom>
        </p:spPr>
      </p:pic>
      <p:pic>
        <p:nvPicPr>
          <p:cNvPr id="15" name="Picture 14">
            <a:extLst>
              <a:ext uri="{FF2B5EF4-FFF2-40B4-BE49-F238E27FC236}">
                <a16:creationId xmlns:a16="http://schemas.microsoft.com/office/drawing/2014/main" id="{2382D031-6409-48B8-8BFB-D455A912BA4E}"/>
              </a:ext>
            </a:extLst>
          </p:cNvPr>
          <p:cNvPicPr>
            <a:picLocks noChangeAspect="1"/>
          </p:cNvPicPr>
          <p:nvPr/>
        </p:nvPicPr>
        <p:blipFill>
          <a:blip r:embed="rId7"/>
          <a:stretch>
            <a:fillRect/>
          </a:stretch>
        </p:blipFill>
        <p:spPr>
          <a:xfrm>
            <a:off x="1295451" y="4067827"/>
            <a:ext cx="1280160" cy="2212726"/>
          </a:xfrm>
          <a:prstGeom prst="rect">
            <a:avLst/>
          </a:prstGeom>
        </p:spPr>
      </p:pic>
      <p:pic>
        <p:nvPicPr>
          <p:cNvPr id="4" name="Picture 3">
            <a:extLst>
              <a:ext uri="{FF2B5EF4-FFF2-40B4-BE49-F238E27FC236}">
                <a16:creationId xmlns:a16="http://schemas.microsoft.com/office/drawing/2014/main" id="{453201CB-BEB1-4AFE-9625-272E7CDE02C0}"/>
              </a:ext>
            </a:extLst>
          </p:cNvPr>
          <p:cNvPicPr>
            <a:picLocks noChangeAspect="1"/>
          </p:cNvPicPr>
          <p:nvPr/>
        </p:nvPicPr>
        <p:blipFill>
          <a:blip r:embed="rId8"/>
          <a:stretch>
            <a:fillRect/>
          </a:stretch>
        </p:blipFill>
        <p:spPr>
          <a:xfrm>
            <a:off x="8480488" y="4097553"/>
            <a:ext cx="3277057" cy="1905266"/>
          </a:xfrm>
          <a:prstGeom prst="rect">
            <a:avLst/>
          </a:prstGeom>
        </p:spPr>
      </p:pic>
    </p:spTree>
    <p:extLst>
      <p:ext uri="{BB962C8B-B14F-4D97-AF65-F5344CB8AC3E}">
        <p14:creationId xmlns:p14="http://schemas.microsoft.com/office/powerpoint/2010/main" val="329610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err="1"/>
              <a:t>Catholes</a:t>
            </a:r>
            <a:endParaRPr lang="en-US" dirty="0"/>
          </a:p>
        </p:txBody>
      </p:sp>
      <p:sp>
        <p:nvSpPr>
          <p:cNvPr id="3" name="Content Placeholder 2"/>
          <p:cNvSpPr>
            <a:spLocks noGrp="1"/>
          </p:cNvSpPr>
          <p:nvPr>
            <p:ph idx="1"/>
          </p:nvPr>
        </p:nvSpPr>
        <p:spPr/>
        <p:txBody>
          <a:bodyPr/>
          <a:lstStyle/>
          <a:p>
            <a:r>
              <a:rPr lang="en-US" dirty="0"/>
              <a:t>Find a location at least 200’ from water sources, your tent, your kitchen &amp; the trail.</a:t>
            </a:r>
          </a:p>
          <a:p>
            <a:r>
              <a:rPr lang="en-US" dirty="0"/>
              <a:t>Dig a hole 6-8” deep and at least 4” wide.</a:t>
            </a:r>
          </a:p>
          <a:p>
            <a:r>
              <a:rPr lang="en-US" dirty="0"/>
              <a:t>Go for it.</a:t>
            </a:r>
          </a:p>
          <a:p>
            <a:r>
              <a:rPr lang="en-US" dirty="0"/>
              <a:t>Add some dirt.  Grab a stick &amp; stir.</a:t>
            </a:r>
          </a:p>
          <a:p>
            <a:r>
              <a:rPr lang="en-US" dirty="0"/>
              <a:t>Fill the hole, mark it with the stick, </a:t>
            </a:r>
            <a:r>
              <a:rPr lang="en-US" dirty="0" err="1"/>
              <a:t>ucky</a:t>
            </a:r>
            <a:r>
              <a:rPr lang="en-US" dirty="0"/>
              <a:t> side in the dirt.</a:t>
            </a:r>
          </a:p>
          <a:p>
            <a:r>
              <a:rPr lang="en-US" dirty="0"/>
              <a:t>Return the area to its original condition, as best you can.</a:t>
            </a:r>
          </a:p>
        </p:txBody>
      </p:sp>
      <p:pic>
        <p:nvPicPr>
          <p:cNvPr id="7" name="Picture 6">
            <a:extLst>
              <a:ext uri="{FF2B5EF4-FFF2-40B4-BE49-F238E27FC236}">
                <a16:creationId xmlns:a16="http://schemas.microsoft.com/office/drawing/2014/main" id="{B35DA86C-417A-4078-A90B-E7DEFFE25A31}"/>
              </a:ext>
            </a:extLst>
          </p:cNvPr>
          <p:cNvPicPr>
            <a:picLocks noChangeAspect="1"/>
          </p:cNvPicPr>
          <p:nvPr/>
        </p:nvPicPr>
        <p:blipFill>
          <a:blip r:embed="rId2"/>
          <a:stretch>
            <a:fillRect/>
          </a:stretch>
        </p:blipFill>
        <p:spPr>
          <a:xfrm>
            <a:off x="8594486" y="1905229"/>
            <a:ext cx="3172268" cy="1467055"/>
          </a:xfrm>
          <a:prstGeom prst="rect">
            <a:avLst/>
          </a:prstGeom>
        </p:spPr>
      </p:pic>
      <p:pic>
        <p:nvPicPr>
          <p:cNvPr id="8" name="Picture 7">
            <a:extLst>
              <a:ext uri="{FF2B5EF4-FFF2-40B4-BE49-F238E27FC236}">
                <a16:creationId xmlns:a16="http://schemas.microsoft.com/office/drawing/2014/main" id="{43C22200-24C9-43D3-B17A-4BF57A46BE0C}"/>
              </a:ext>
            </a:extLst>
          </p:cNvPr>
          <p:cNvPicPr>
            <a:picLocks noChangeAspect="1"/>
          </p:cNvPicPr>
          <p:nvPr/>
        </p:nvPicPr>
        <p:blipFill>
          <a:blip r:embed="rId3"/>
          <a:stretch>
            <a:fillRect/>
          </a:stretch>
        </p:blipFill>
        <p:spPr>
          <a:xfrm>
            <a:off x="9172511" y="2638756"/>
            <a:ext cx="2743200" cy="1823419"/>
          </a:xfrm>
          <a:prstGeom prst="rect">
            <a:avLst/>
          </a:prstGeom>
        </p:spPr>
      </p:pic>
      <p:pic>
        <p:nvPicPr>
          <p:cNvPr id="9" name="Picture 8">
            <a:extLst>
              <a:ext uri="{FF2B5EF4-FFF2-40B4-BE49-F238E27FC236}">
                <a16:creationId xmlns:a16="http://schemas.microsoft.com/office/drawing/2014/main" id="{6F5331B2-AB49-4716-A0DB-42A14EE34C43}"/>
              </a:ext>
            </a:extLst>
          </p:cNvPr>
          <p:cNvPicPr>
            <a:picLocks noChangeAspect="1"/>
          </p:cNvPicPr>
          <p:nvPr/>
        </p:nvPicPr>
        <p:blipFill>
          <a:blip r:embed="rId4"/>
          <a:stretch>
            <a:fillRect/>
          </a:stretch>
        </p:blipFill>
        <p:spPr>
          <a:xfrm>
            <a:off x="10879582" y="4105811"/>
            <a:ext cx="640080" cy="1710761"/>
          </a:xfrm>
          <a:prstGeom prst="rect">
            <a:avLst/>
          </a:prstGeom>
        </p:spPr>
      </p:pic>
    </p:spTree>
    <p:extLst>
      <p:ext uri="{BB962C8B-B14F-4D97-AF65-F5344CB8AC3E}">
        <p14:creationId xmlns:p14="http://schemas.microsoft.com/office/powerpoint/2010/main" val="212715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Need to sit?</a:t>
            </a:r>
          </a:p>
        </p:txBody>
      </p:sp>
      <p:sp>
        <p:nvSpPr>
          <p:cNvPr id="3" name="Content Placeholder 2"/>
          <p:cNvSpPr>
            <a:spLocks noGrp="1"/>
          </p:cNvSpPr>
          <p:nvPr>
            <p:ph idx="1"/>
          </p:nvPr>
        </p:nvSpPr>
        <p:spPr>
          <a:xfrm>
            <a:off x="1065214" y="1524000"/>
            <a:ext cx="10058400" cy="4457700"/>
          </a:xfrm>
        </p:spPr>
        <p:txBody>
          <a:bodyPr>
            <a:normAutofit/>
          </a:bodyPr>
          <a:lstStyle/>
          <a:p>
            <a:r>
              <a:rPr lang="en-US" dirty="0"/>
              <a:t>Luggable Loo 5-gallon bucket</a:t>
            </a:r>
          </a:p>
          <a:p>
            <a:pPr lvl="1"/>
            <a:r>
              <a:rPr lang="en-US" dirty="0"/>
              <a:t>Pool Noodle is a lot cheaper</a:t>
            </a:r>
          </a:p>
          <a:p>
            <a:r>
              <a:rPr lang="en-US" dirty="0"/>
              <a:t>Portable Toilets</a:t>
            </a:r>
          </a:p>
          <a:p>
            <a:r>
              <a:rPr lang="en-US" dirty="0"/>
              <a:t>Portable Folding Toilets</a:t>
            </a:r>
          </a:p>
          <a:p>
            <a:r>
              <a:rPr lang="en-US" dirty="0"/>
              <a:t>Biffy Bag</a:t>
            </a:r>
          </a:p>
          <a:p>
            <a:r>
              <a:rPr lang="en-US" dirty="0"/>
              <a:t>Try-to-Go Camping Chair/Portable Toilet</a:t>
            </a:r>
            <a:endParaRPr lang="en-US" dirty="0">
              <a:hlinkClick r:id="rId2" tooltip="Reliance Tri45;To45;Go Camping Chair/Portable Toilet"/>
            </a:endParaRPr>
          </a:p>
          <a:p>
            <a:pPr lvl="1">
              <a:spcBef>
                <a:spcPts val="0"/>
              </a:spcBef>
            </a:pPr>
            <a:r>
              <a:rPr lang="en-US" dirty="0"/>
              <a:t>Dual Functionality</a:t>
            </a:r>
          </a:p>
          <a:p>
            <a:pPr lvl="1">
              <a:spcBef>
                <a:spcPts val="0"/>
              </a:spcBef>
            </a:pPr>
            <a:r>
              <a:rPr lang="en-US" dirty="0"/>
              <a:t>Weight capacity of 300 lbs</a:t>
            </a:r>
          </a:p>
          <a:p>
            <a:endParaRPr lang="en-US" dirty="0"/>
          </a:p>
        </p:txBody>
      </p:sp>
      <p:pic>
        <p:nvPicPr>
          <p:cNvPr id="4" name="Picture 3">
            <a:extLst>
              <a:ext uri="{FF2B5EF4-FFF2-40B4-BE49-F238E27FC236}">
                <a16:creationId xmlns:a16="http://schemas.microsoft.com/office/drawing/2014/main" id="{CE2700A1-A4B0-4642-85C4-BC0937D09B2C}"/>
              </a:ext>
            </a:extLst>
          </p:cNvPr>
          <p:cNvPicPr>
            <a:picLocks noChangeAspect="1"/>
          </p:cNvPicPr>
          <p:nvPr/>
        </p:nvPicPr>
        <p:blipFill>
          <a:blip r:embed="rId3"/>
          <a:stretch>
            <a:fillRect/>
          </a:stretch>
        </p:blipFill>
        <p:spPr>
          <a:xfrm>
            <a:off x="8074591" y="3383633"/>
            <a:ext cx="2019582" cy="2857899"/>
          </a:xfrm>
          <a:prstGeom prst="rect">
            <a:avLst/>
          </a:prstGeom>
        </p:spPr>
      </p:pic>
      <p:pic>
        <p:nvPicPr>
          <p:cNvPr id="5" name="Picture 4">
            <a:extLst>
              <a:ext uri="{FF2B5EF4-FFF2-40B4-BE49-F238E27FC236}">
                <a16:creationId xmlns:a16="http://schemas.microsoft.com/office/drawing/2014/main" id="{12599305-41DA-4536-88BD-A9DD45D77DAB}"/>
              </a:ext>
            </a:extLst>
          </p:cNvPr>
          <p:cNvPicPr>
            <a:picLocks noChangeAspect="1"/>
          </p:cNvPicPr>
          <p:nvPr/>
        </p:nvPicPr>
        <p:blipFill>
          <a:blip r:embed="rId4"/>
          <a:stretch>
            <a:fillRect/>
          </a:stretch>
        </p:blipFill>
        <p:spPr>
          <a:xfrm>
            <a:off x="9889237" y="2655664"/>
            <a:ext cx="1920240" cy="2680335"/>
          </a:xfrm>
          <a:prstGeom prst="rect">
            <a:avLst/>
          </a:prstGeom>
        </p:spPr>
      </p:pic>
      <p:pic>
        <p:nvPicPr>
          <p:cNvPr id="7" name="Picture 6">
            <a:extLst>
              <a:ext uri="{FF2B5EF4-FFF2-40B4-BE49-F238E27FC236}">
                <a16:creationId xmlns:a16="http://schemas.microsoft.com/office/drawing/2014/main" id="{2ABFF34D-6919-4BF8-B51F-AC6EAB6946B1}"/>
              </a:ext>
            </a:extLst>
          </p:cNvPr>
          <p:cNvPicPr>
            <a:picLocks noChangeAspect="1"/>
          </p:cNvPicPr>
          <p:nvPr/>
        </p:nvPicPr>
        <p:blipFill>
          <a:blip r:embed="rId5"/>
          <a:stretch>
            <a:fillRect/>
          </a:stretch>
        </p:blipFill>
        <p:spPr>
          <a:xfrm>
            <a:off x="7547659" y="304801"/>
            <a:ext cx="1463040" cy="2311880"/>
          </a:xfrm>
          <a:prstGeom prst="rect">
            <a:avLst/>
          </a:prstGeom>
        </p:spPr>
      </p:pic>
      <p:pic>
        <p:nvPicPr>
          <p:cNvPr id="12" name="Picture 11">
            <a:extLst>
              <a:ext uri="{FF2B5EF4-FFF2-40B4-BE49-F238E27FC236}">
                <a16:creationId xmlns:a16="http://schemas.microsoft.com/office/drawing/2014/main" id="{527D0DBA-ED1C-41A5-8CF6-15B2BC90E206}"/>
              </a:ext>
            </a:extLst>
          </p:cNvPr>
          <p:cNvPicPr>
            <a:picLocks noChangeAspect="1"/>
          </p:cNvPicPr>
          <p:nvPr/>
        </p:nvPicPr>
        <p:blipFill>
          <a:blip r:embed="rId6"/>
          <a:stretch>
            <a:fillRect/>
          </a:stretch>
        </p:blipFill>
        <p:spPr>
          <a:xfrm>
            <a:off x="9268844" y="617688"/>
            <a:ext cx="2286000" cy="1902678"/>
          </a:xfrm>
          <a:prstGeom prst="rect">
            <a:avLst/>
          </a:prstGeom>
        </p:spPr>
      </p:pic>
      <p:pic>
        <p:nvPicPr>
          <p:cNvPr id="13" name="Picture 12">
            <a:extLst>
              <a:ext uri="{FF2B5EF4-FFF2-40B4-BE49-F238E27FC236}">
                <a16:creationId xmlns:a16="http://schemas.microsoft.com/office/drawing/2014/main" id="{2EFC2646-B0A4-40B3-9A6C-EEC0D4B42662}"/>
              </a:ext>
            </a:extLst>
          </p:cNvPr>
          <p:cNvPicPr>
            <a:picLocks noChangeAspect="1"/>
          </p:cNvPicPr>
          <p:nvPr/>
        </p:nvPicPr>
        <p:blipFill>
          <a:blip r:embed="rId7"/>
          <a:stretch>
            <a:fillRect/>
          </a:stretch>
        </p:blipFill>
        <p:spPr>
          <a:xfrm>
            <a:off x="5810725" y="2246395"/>
            <a:ext cx="1645920" cy="1749436"/>
          </a:xfrm>
          <a:prstGeom prst="rect">
            <a:avLst/>
          </a:prstGeom>
        </p:spPr>
      </p:pic>
    </p:spTree>
    <p:extLst>
      <p:ext uri="{BB962C8B-B14F-4D97-AF65-F5344CB8AC3E}">
        <p14:creationId xmlns:p14="http://schemas.microsoft.com/office/powerpoint/2010/main" val="231634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What to do with solid waste? - Retail</a:t>
            </a:r>
          </a:p>
        </p:txBody>
      </p:sp>
      <p:sp>
        <p:nvSpPr>
          <p:cNvPr id="3" name="Content Placeholder 2"/>
          <p:cNvSpPr>
            <a:spLocks noGrp="1"/>
          </p:cNvSpPr>
          <p:nvPr>
            <p:ph idx="1"/>
          </p:nvPr>
        </p:nvSpPr>
        <p:spPr>
          <a:xfrm>
            <a:off x="450927" y="1653722"/>
            <a:ext cx="10058400" cy="3550556"/>
          </a:xfrm>
        </p:spPr>
        <p:txBody>
          <a:bodyPr>
            <a:normAutofit lnSpcReduction="10000"/>
          </a:bodyPr>
          <a:lstStyle/>
          <a:p>
            <a:r>
              <a:rPr lang="en-US" dirty="0"/>
              <a:t>Poo Powder</a:t>
            </a:r>
          </a:p>
          <a:p>
            <a:pPr lvl="1">
              <a:spcBef>
                <a:spcPts val="0"/>
              </a:spcBef>
            </a:pPr>
            <a:endParaRPr lang="en-US" dirty="0"/>
          </a:p>
          <a:p>
            <a:pPr lvl="1">
              <a:spcBef>
                <a:spcPts val="0"/>
              </a:spcBef>
            </a:pPr>
            <a:r>
              <a:rPr lang="en-US" dirty="0"/>
              <a:t>Use a scoop in any plastic bag to make your own waste bags.</a:t>
            </a:r>
          </a:p>
          <a:p>
            <a:pPr lvl="1">
              <a:spcBef>
                <a:spcPts val="0"/>
              </a:spcBef>
            </a:pPr>
            <a:endParaRPr lang="en-US" dirty="0"/>
          </a:p>
          <a:p>
            <a:pPr lvl="1">
              <a:spcBef>
                <a:spcPts val="0"/>
              </a:spcBef>
            </a:pPr>
            <a:r>
              <a:rPr lang="en-US" dirty="0"/>
              <a:t>Prevents backsplash and turns liquid waste to solid in seconds</a:t>
            </a:r>
          </a:p>
          <a:p>
            <a:pPr lvl="1">
              <a:spcBef>
                <a:spcPts val="0"/>
              </a:spcBef>
            </a:pPr>
            <a:endParaRPr lang="en-US" dirty="0"/>
          </a:p>
          <a:p>
            <a:pPr lvl="1">
              <a:spcBef>
                <a:spcPts val="0"/>
              </a:spcBef>
            </a:pPr>
            <a:r>
              <a:rPr lang="en-US" dirty="0"/>
              <a:t>Odor neutralizer and decay catalyst help with smell and breaking down solid waste</a:t>
            </a:r>
          </a:p>
          <a:p>
            <a:pPr marL="457200" lvl="1" indent="0">
              <a:spcBef>
                <a:spcPts val="0"/>
              </a:spcBef>
              <a:buNone/>
            </a:pPr>
            <a:endParaRPr lang="en-US" dirty="0"/>
          </a:p>
          <a:p>
            <a:r>
              <a:rPr lang="en-US" dirty="0"/>
              <a:t>Go Anywhere</a:t>
            </a:r>
          </a:p>
          <a:p>
            <a:pPr lvl="1">
              <a:spcBef>
                <a:spcPts val="0"/>
              </a:spcBef>
            </a:pPr>
            <a:r>
              <a:rPr lang="en-US" dirty="0"/>
              <a:t>Pre-loaded with Poo Powder, TP &amp; hand sanitizer</a:t>
            </a:r>
          </a:p>
          <a:p>
            <a:pPr lvl="1">
              <a:spcBef>
                <a:spcPts val="0"/>
              </a:spcBef>
            </a:pPr>
            <a:endParaRPr lang="en-US" dirty="0"/>
          </a:p>
          <a:p>
            <a:pPr>
              <a:spcBef>
                <a:spcPts val="0"/>
              </a:spcBef>
            </a:pPr>
            <a:endParaRPr lang="en-US" dirty="0"/>
          </a:p>
          <a:p>
            <a:pPr lvl="1">
              <a:spcBef>
                <a:spcPts val="0"/>
              </a:spcBef>
            </a:pPr>
            <a:endParaRPr lang="en-US" dirty="0"/>
          </a:p>
          <a:p>
            <a:endParaRPr lang="en-US" dirty="0"/>
          </a:p>
        </p:txBody>
      </p:sp>
      <p:pic>
        <p:nvPicPr>
          <p:cNvPr id="6" name="Picture 5">
            <a:extLst>
              <a:ext uri="{FF2B5EF4-FFF2-40B4-BE49-F238E27FC236}">
                <a16:creationId xmlns:a16="http://schemas.microsoft.com/office/drawing/2014/main" id="{A1D3E044-230F-471B-B989-DA8B844262EC}"/>
              </a:ext>
            </a:extLst>
          </p:cNvPr>
          <p:cNvPicPr>
            <a:picLocks noChangeAspect="1"/>
          </p:cNvPicPr>
          <p:nvPr/>
        </p:nvPicPr>
        <p:blipFill>
          <a:blip r:embed="rId2"/>
          <a:stretch>
            <a:fillRect/>
          </a:stretch>
        </p:blipFill>
        <p:spPr>
          <a:xfrm>
            <a:off x="9727966" y="1157171"/>
            <a:ext cx="1723244" cy="2194560"/>
          </a:xfrm>
          <a:prstGeom prst="rect">
            <a:avLst/>
          </a:prstGeom>
        </p:spPr>
      </p:pic>
      <p:pic>
        <p:nvPicPr>
          <p:cNvPr id="7" name="Picture 6">
            <a:extLst>
              <a:ext uri="{FF2B5EF4-FFF2-40B4-BE49-F238E27FC236}">
                <a16:creationId xmlns:a16="http://schemas.microsoft.com/office/drawing/2014/main" id="{78C44883-34DC-4B57-AE4A-9257CB3C1B19}"/>
              </a:ext>
            </a:extLst>
          </p:cNvPr>
          <p:cNvPicPr>
            <a:picLocks noChangeAspect="1"/>
          </p:cNvPicPr>
          <p:nvPr/>
        </p:nvPicPr>
        <p:blipFill>
          <a:blip r:embed="rId3"/>
          <a:stretch>
            <a:fillRect/>
          </a:stretch>
        </p:blipFill>
        <p:spPr>
          <a:xfrm>
            <a:off x="8173486" y="4489776"/>
            <a:ext cx="3108960" cy="1429003"/>
          </a:xfrm>
          <a:prstGeom prst="rect">
            <a:avLst/>
          </a:prstGeom>
        </p:spPr>
      </p:pic>
    </p:spTree>
    <p:extLst>
      <p:ext uri="{BB962C8B-B14F-4D97-AF65-F5344CB8AC3E}">
        <p14:creationId xmlns:p14="http://schemas.microsoft.com/office/powerpoint/2010/main" val="341049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And when you have to carry it out…</a:t>
            </a:r>
          </a:p>
        </p:txBody>
      </p:sp>
      <p:sp>
        <p:nvSpPr>
          <p:cNvPr id="3" name="Content Placeholder 2"/>
          <p:cNvSpPr>
            <a:spLocks noGrp="1"/>
          </p:cNvSpPr>
          <p:nvPr>
            <p:ph idx="1"/>
          </p:nvPr>
        </p:nvSpPr>
        <p:spPr>
          <a:xfrm>
            <a:off x="761279" y="1736804"/>
            <a:ext cx="5333134" cy="3458817"/>
          </a:xfrm>
        </p:spPr>
        <p:txBody>
          <a:bodyPr/>
          <a:lstStyle/>
          <a:p>
            <a:r>
              <a:rPr lang="en-US" dirty="0"/>
              <a:t>Poop Tube</a:t>
            </a:r>
          </a:p>
          <a:p>
            <a:pPr lvl="1">
              <a:spcBef>
                <a:spcPts val="0"/>
              </a:spcBef>
            </a:pPr>
            <a:endParaRPr lang="en-US" dirty="0"/>
          </a:p>
          <a:p>
            <a:pPr>
              <a:spcBef>
                <a:spcPts val="0"/>
              </a:spcBef>
            </a:pPr>
            <a:endParaRPr lang="en-US" dirty="0"/>
          </a:p>
          <a:p>
            <a:r>
              <a:rPr lang="en-US" dirty="0"/>
              <a:t>Duct Taped Zip Top Bags</a:t>
            </a:r>
          </a:p>
          <a:p>
            <a:pPr lvl="1">
              <a:spcBef>
                <a:spcPts val="0"/>
              </a:spcBef>
            </a:pPr>
            <a:endParaRPr lang="en-US" dirty="0"/>
          </a:p>
          <a:p>
            <a:pPr lvl="1">
              <a:spcBef>
                <a:spcPts val="0"/>
              </a:spcBef>
            </a:pPr>
            <a:endParaRPr lang="en-US" dirty="0"/>
          </a:p>
          <a:p>
            <a:pPr>
              <a:spcBef>
                <a:spcPts val="0"/>
              </a:spcBef>
            </a:pPr>
            <a:endParaRPr lang="en-US" dirty="0"/>
          </a:p>
          <a:p>
            <a:pPr>
              <a:spcBef>
                <a:spcPts val="0"/>
              </a:spcBef>
            </a:pPr>
            <a:r>
              <a:rPr lang="en-US" dirty="0"/>
              <a:t>The limit is your creativity</a:t>
            </a:r>
          </a:p>
          <a:p>
            <a:pPr>
              <a:spcBef>
                <a:spcPts val="0"/>
              </a:spcBef>
            </a:pPr>
            <a:endParaRPr lang="en-US" dirty="0"/>
          </a:p>
          <a:p>
            <a:pPr lvl="1">
              <a:spcBef>
                <a:spcPts val="0"/>
              </a:spcBef>
            </a:pPr>
            <a:endParaRPr lang="en-US" dirty="0"/>
          </a:p>
          <a:p>
            <a:endParaRPr lang="en-US" dirty="0"/>
          </a:p>
        </p:txBody>
      </p:sp>
      <p:pic>
        <p:nvPicPr>
          <p:cNvPr id="13" name="Picture 12"/>
          <p:cNvPicPr>
            <a:picLocks noChangeAspect="1"/>
          </p:cNvPicPr>
          <p:nvPr/>
        </p:nvPicPr>
        <p:blipFill>
          <a:blip r:embed="rId2"/>
          <a:stretch>
            <a:fillRect/>
          </a:stretch>
        </p:blipFill>
        <p:spPr>
          <a:xfrm>
            <a:off x="8657865" y="1733550"/>
            <a:ext cx="2515463" cy="1645920"/>
          </a:xfrm>
          <a:prstGeom prst="rect">
            <a:avLst/>
          </a:prstGeom>
        </p:spPr>
      </p:pic>
      <p:pic>
        <p:nvPicPr>
          <p:cNvPr id="4" name="Picture 3">
            <a:extLst>
              <a:ext uri="{FF2B5EF4-FFF2-40B4-BE49-F238E27FC236}">
                <a16:creationId xmlns:a16="http://schemas.microsoft.com/office/drawing/2014/main" id="{D543B18A-D0E9-4DA9-9CF4-45FF58BBAE5D}"/>
              </a:ext>
            </a:extLst>
          </p:cNvPr>
          <p:cNvPicPr>
            <a:picLocks noChangeAspect="1"/>
          </p:cNvPicPr>
          <p:nvPr/>
        </p:nvPicPr>
        <p:blipFill>
          <a:blip r:embed="rId3"/>
          <a:stretch>
            <a:fillRect/>
          </a:stretch>
        </p:blipFill>
        <p:spPr>
          <a:xfrm>
            <a:off x="6345472" y="1524000"/>
            <a:ext cx="1007396" cy="4297680"/>
          </a:xfrm>
          <a:prstGeom prst="rect">
            <a:avLst/>
          </a:prstGeom>
        </p:spPr>
      </p:pic>
      <p:pic>
        <p:nvPicPr>
          <p:cNvPr id="5" name="Picture 4">
            <a:extLst>
              <a:ext uri="{FF2B5EF4-FFF2-40B4-BE49-F238E27FC236}">
                <a16:creationId xmlns:a16="http://schemas.microsoft.com/office/drawing/2014/main" id="{DF1C8D20-BC01-4309-B99B-30D82C113EF4}"/>
              </a:ext>
            </a:extLst>
          </p:cNvPr>
          <p:cNvPicPr>
            <a:picLocks noChangeAspect="1"/>
          </p:cNvPicPr>
          <p:nvPr/>
        </p:nvPicPr>
        <p:blipFill>
          <a:blip r:embed="rId4"/>
          <a:stretch>
            <a:fillRect/>
          </a:stretch>
        </p:blipFill>
        <p:spPr>
          <a:xfrm>
            <a:off x="8154422" y="3992880"/>
            <a:ext cx="2459914" cy="1828800"/>
          </a:xfrm>
          <a:prstGeom prst="rect">
            <a:avLst/>
          </a:prstGeom>
        </p:spPr>
      </p:pic>
    </p:spTree>
    <p:extLst>
      <p:ext uri="{BB962C8B-B14F-4D97-AF65-F5344CB8AC3E}">
        <p14:creationId xmlns:p14="http://schemas.microsoft.com/office/powerpoint/2010/main" val="266044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Wiping</a:t>
            </a:r>
          </a:p>
        </p:txBody>
      </p:sp>
      <p:sp>
        <p:nvSpPr>
          <p:cNvPr id="3" name="Content Placeholder 2"/>
          <p:cNvSpPr>
            <a:spLocks noGrp="1"/>
          </p:cNvSpPr>
          <p:nvPr>
            <p:ph idx="1"/>
          </p:nvPr>
        </p:nvSpPr>
        <p:spPr/>
        <p:txBody>
          <a:bodyPr/>
          <a:lstStyle/>
          <a:p>
            <a:r>
              <a:rPr lang="en-US" dirty="0"/>
              <a:t>Toilet Paper</a:t>
            </a:r>
          </a:p>
          <a:p>
            <a:r>
              <a:rPr lang="en-US" dirty="0"/>
              <a:t>Baby Wipes</a:t>
            </a:r>
          </a:p>
          <a:p>
            <a:r>
              <a:rPr lang="en-US" dirty="0"/>
              <a:t>“Flushable” Wipes</a:t>
            </a:r>
          </a:p>
          <a:p>
            <a:r>
              <a:rPr lang="en-US" dirty="0"/>
              <a:t>Bandanas</a:t>
            </a:r>
          </a:p>
        </p:txBody>
      </p:sp>
      <p:pic>
        <p:nvPicPr>
          <p:cNvPr id="7" name="Picture 6">
            <a:extLst>
              <a:ext uri="{FF2B5EF4-FFF2-40B4-BE49-F238E27FC236}">
                <a16:creationId xmlns:a16="http://schemas.microsoft.com/office/drawing/2014/main" id="{1CDB6809-8A8F-4D3F-BB3F-DBB075B34B56}"/>
              </a:ext>
            </a:extLst>
          </p:cNvPr>
          <p:cNvPicPr>
            <a:picLocks noChangeAspect="1"/>
          </p:cNvPicPr>
          <p:nvPr/>
        </p:nvPicPr>
        <p:blipFill>
          <a:blip r:embed="rId2"/>
          <a:stretch>
            <a:fillRect/>
          </a:stretch>
        </p:blipFill>
        <p:spPr>
          <a:xfrm>
            <a:off x="5800594" y="3319128"/>
            <a:ext cx="3152636" cy="3017520"/>
          </a:xfrm>
          <a:prstGeom prst="rect">
            <a:avLst/>
          </a:prstGeom>
        </p:spPr>
      </p:pic>
      <p:pic>
        <p:nvPicPr>
          <p:cNvPr id="8" name="Picture 7">
            <a:extLst>
              <a:ext uri="{FF2B5EF4-FFF2-40B4-BE49-F238E27FC236}">
                <a16:creationId xmlns:a16="http://schemas.microsoft.com/office/drawing/2014/main" id="{5A609309-D078-41FE-B3F9-322A47C6B5C2}"/>
              </a:ext>
            </a:extLst>
          </p:cNvPr>
          <p:cNvPicPr>
            <a:picLocks noChangeAspect="1"/>
          </p:cNvPicPr>
          <p:nvPr/>
        </p:nvPicPr>
        <p:blipFill>
          <a:blip r:embed="rId3"/>
          <a:stretch>
            <a:fillRect/>
          </a:stretch>
        </p:blipFill>
        <p:spPr>
          <a:xfrm>
            <a:off x="8640016" y="1064300"/>
            <a:ext cx="2796813" cy="2743200"/>
          </a:xfrm>
          <a:prstGeom prst="rect">
            <a:avLst/>
          </a:prstGeom>
        </p:spPr>
      </p:pic>
      <p:pic>
        <p:nvPicPr>
          <p:cNvPr id="9" name="Picture 8">
            <a:extLst>
              <a:ext uri="{FF2B5EF4-FFF2-40B4-BE49-F238E27FC236}">
                <a16:creationId xmlns:a16="http://schemas.microsoft.com/office/drawing/2014/main" id="{835145CE-3454-47A6-84A4-C55C4D4A90BB}"/>
              </a:ext>
            </a:extLst>
          </p:cNvPr>
          <p:cNvPicPr>
            <a:picLocks noChangeAspect="1"/>
          </p:cNvPicPr>
          <p:nvPr/>
        </p:nvPicPr>
        <p:blipFill>
          <a:blip r:embed="rId4"/>
          <a:stretch>
            <a:fillRect/>
          </a:stretch>
        </p:blipFill>
        <p:spPr>
          <a:xfrm>
            <a:off x="4718946" y="1284588"/>
            <a:ext cx="1667573" cy="1920240"/>
          </a:xfrm>
          <a:prstGeom prst="rect">
            <a:avLst/>
          </a:prstGeom>
        </p:spPr>
      </p:pic>
    </p:spTree>
    <p:extLst>
      <p:ext uri="{BB962C8B-B14F-4D97-AF65-F5344CB8AC3E}">
        <p14:creationId xmlns:p14="http://schemas.microsoft.com/office/powerpoint/2010/main" val="1080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Cause:  Blood</a:t>
            </a:r>
          </a:p>
        </p:txBody>
      </p:sp>
      <p:sp>
        <p:nvSpPr>
          <p:cNvPr id="3" name="Content Placeholder 2"/>
          <p:cNvSpPr>
            <a:spLocks noGrp="1"/>
          </p:cNvSpPr>
          <p:nvPr>
            <p:ph idx="1"/>
          </p:nvPr>
        </p:nvSpPr>
        <p:spPr/>
        <p:txBody>
          <a:bodyPr>
            <a:normAutofit/>
          </a:bodyPr>
          <a:lstStyle/>
          <a:p>
            <a:r>
              <a:rPr lang="en-US" dirty="0"/>
              <a:t>The body's river of life, delivers oxygen to trillions of cells. </a:t>
            </a:r>
          </a:p>
          <a:p>
            <a:r>
              <a:rPr lang="en-US" dirty="0"/>
              <a:t>It carries away waste products, too: </a:t>
            </a:r>
          </a:p>
          <a:p>
            <a:pPr lvl="0"/>
            <a:r>
              <a:rPr lang="en-US" dirty="0"/>
              <a:t>Carries carbon dioxide to the lungs as you exhale, </a:t>
            </a:r>
          </a:p>
          <a:p>
            <a:pPr lvl="0"/>
            <a:r>
              <a:rPr lang="en-US" dirty="0"/>
              <a:t>Carries toxic nitrogen compounds to the kidney for urinary excretion, </a:t>
            </a:r>
          </a:p>
          <a:p>
            <a:pPr lvl="0"/>
            <a:r>
              <a:rPr lang="en-US" dirty="0"/>
              <a:t>Carries other ingested toxins to your liver for processing, </a:t>
            </a:r>
          </a:p>
          <a:p>
            <a:pPr lvl="0"/>
            <a:r>
              <a:rPr lang="en-US" dirty="0"/>
              <a:t>Carries infectious organisms to the lymph nodes...</a:t>
            </a:r>
          </a:p>
        </p:txBody>
      </p:sp>
    </p:spTree>
    <p:extLst>
      <p:ext uri="{BB962C8B-B14F-4D97-AF65-F5344CB8AC3E}">
        <p14:creationId xmlns:p14="http://schemas.microsoft.com/office/powerpoint/2010/main" val="40638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chor="ctr"/>
          <a:lstStyle/>
          <a:p>
            <a:r>
              <a:rPr lang="en-US" dirty="0"/>
              <a:t>7 Principles of Leave No Trace</a:t>
            </a:r>
            <a:endParaRPr dirty="0"/>
          </a:p>
        </p:txBody>
      </p:sp>
      <p:sp>
        <p:nvSpPr>
          <p:cNvPr id="14" name="Content Placeholder 13"/>
          <p:cNvSpPr>
            <a:spLocks noGrp="1"/>
          </p:cNvSpPr>
          <p:nvPr>
            <p:ph idx="1"/>
          </p:nvPr>
        </p:nvSpPr>
        <p:spPr>
          <a:xfrm>
            <a:off x="2041450" y="1524000"/>
            <a:ext cx="9082161" cy="3918984"/>
          </a:xfrm>
        </p:spPr>
        <p:txBody>
          <a:bodyPr anchor="ctr">
            <a:normAutofit fontScale="92500" lnSpcReduction="20000"/>
          </a:bodyPr>
          <a:lstStyle/>
          <a:p>
            <a:endParaRPr lang="en-US" dirty="0"/>
          </a:p>
          <a:p>
            <a:pPr marL="457200" indent="-457200">
              <a:buFont typeface="+mj-lt"/>
              <a:buAutoNum type="arabicPeriod"/>
            </a:pPr>
            <a:r>
              <a:rPr lang="en-US" b="1" u="sng" dirty="0">
                <a:hlinkClick r:id="rId2"/>
              </a:rPr>
              <a:t>Plan Ahead and Prepare</a:t>
            </a:r>
            <a:endParaRPr lang="en-US" b="1" dirty="0"/>
          </a:p>
          <a:p>
            <a:pPr marL="457200" indent="-457200">
              <a:buFont typeface="+mj-lt"/>
              <a:buAutoNum type="arabicPeriod"/>
            </a:pPr>
            <a:r>
              <a:rPr lang="en-US" b="1" dirty="0">
                <a:hlinkClick r:id="rId3"/>
              </a:rPr>
              <a:t>Travel and Camp on Durable Surfaces</a:t>
            </a:r>
            <a:endParaRPr lang="en-US" b="1" dirty="0"/>
          </a:p>
          <a:p>
            <a:pPr marL="457200" indent="-457200">
              <a:buFont typeface="+mj-lt"/>
              <a:buAutoNum type="arabicPeriod"/>
            </a:pPr>
            <a:r>
              <a:rPr lang="en-US" b="1" u="sng" dirty="0">
                <a:hlinkClick r:id="rId4"/>
              </a:rPr>
              <a:t>Dispose of Waste Properly</a:t>
            </a:r>
            <a:endParaRPr lang="en-US" b="1" dirty="0"/>
          </a:p>
          <a:p>
            <a:pPr marL="457200" indent="-457200">
              <a:buFont typeface="+mj-lt"/>
              <a:buAutoNum type="arabicPeriod"/>
            </a:pPr>
            <a:r>
              <a:rPr lang="en-US" b="1" u="sng" dirty="0">
                <a:hlinkClick r:id="rId5"/>
              </a:rPr>
              <a:t>Leave What You Find</a:t>
            </a:r>
            <a:endParaRPr lang="en-US" b="1" dirty="0"/>
          </a:p>
          <a:p>
            <a:pPr marL="457200" indent="-457200">
              <a:buFont typeface="+mj-lt"/>
              <a:buAutoNum type="arabicPeriod"/>
            </a:pPr>
            <a:r>
              <a:rPr lang="en-US" b="1" u="sng" dirty="0">
                <a:hlinkClick r:id="rId6"/>
              </a:rPr>
              <a:t>Minimize Campfire Impacts</a:t>
            </a:r>
            <a:endParaRPr lang="en-US" b="1" dirty="0"/>
          </a:p>
          <a:p>
            <a:pPr marL="457200" indent="-457200">
              <a:buFont typeface="+mj-lt"/>
              <a:buAutoNum type="arabicPeriod"/>
            </a:pPr>
            <a:r>
              <a:rPr lang="en-US" b="1" u="sng" dirty="0">
                <a:hlinkClick r:id="rId7"/>
              </a:rPr>
              <a:t>Respect Wildlife</a:t>
            </a:r>
            <a:endParaRPr lang="en-US" b="1" dirty="0"/>
          </a:p>
          <a:p>
            <a:pPr marL="457200" indent="-457200">
              <a:buFont typeface="+mj-lt"/>
              <a:buAutoNum type="arabicPeriod"/>
            </a:pPr>
            <a:r>
              <a:rPr lang="en-US" b="1" u="sng" dirty="0">
                <a:hlinkClick r:id="rId8"/>
              </a:rPr>
              <a:t>Be Considerate of Other Visitors</a:t>
            </a:r>
            <a:endParaRPr lang="en-US" b="1" dirty="0"/>
          </a:p>
        </p:txBody>
      </p:sp>
    </p:spTree>
    <p:extLst>
      <p:ext uri="{BB962C8B-B14F-4D97-AF65-F5344CB8AC3E}">
        <p14:creationId xmlns:p14="http://schemas.microsoft.com/office/powerpoint/2010/main" val="383683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fade">
                                      <p:cBhvr>
                                        <p:cTn id="32" dur="5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fade">
                                      <p:cBhvr>
                                        <p:cTn id="37"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5CCB-C693-4DD9-A1C1-FC46AFF3F825}"/>
              </a:ext>
            </a:extLst>
          </p:cNvPr>
          <p:cNvSpPr>
            <a:spLocks noGrp="1"/>
          </p:cNvSpPr>
          <p:nvPr>
            <p:ph type="title"/>
          </p:nvPr>
        </p:nvSpPr>
        <p:spPr/>
        <p:txBody>
          <a:bodyPr/>
          <a:lstStyle/>
          <a:p>
            <a:r>
              <a:rPr lang="en-US" dirty="0"/>
              <a:t>A Menstrual Primer</a:t>
            </a:r>
          </a:p>
        </p:txBody>
      </p:sp>
      <p:sp>
        <p:nvSpPr>
          <p:cNvPr id="3" name="Content Placeholder 2">
            <a:extLst>
              <a:ext uri="{FF2B5EF4-FFF2-40B4-BE49-F238E27FC236}">
                <a16:creationId xmlns:a16="http://schemas.microsoft.com/office/drawing/2014/main" id="{E9DA2D3D-BA2E-4B1C-A011-8B0F369C5EAE}"/>
              </a:ext>
            </a:extLst>
          </p:cNvPr>
          <p:cNvSpPr>
            <a:spLocks noGrp="1"/>
          </p:cNvSpPr>
          <p:nvPr>
            <p:ph idx="1"/>
          </p:nvPr>
        </p:nvSpPr>
        <p:spPr/>
        <p:txBody>
          <a:bodyPr>
            <a:normAutofit/>
          </a:bodyPr>
          <a:lstStyle/>
          <a:p>
            <a:r>
              <a:rPr lang="en-US" dirty="0"/>
              <a:t>Every month or so, a woman’s uterus lining gets thicker to prepare for a fertilized </a:t>
            </a:r>
            <a:r>
              <a:rPr lang="en-US" b="1" dirty="0"/>
              <a:t>egg.</a:t>
            </a:r>
            <a:r>
              <a:rPr lang="en-US" dirty="0"/>
              <a:t>  </a:t>
            </a:r>
          </a:p>
          <a:p>
            <a:r>
              <a:rPr lang="en-US" dirty="0"/>
              <a:t>Her body chemicals, hormones, cause her ovaries to release one egg about once a month. </a:t>
            </a:r>
          </a:p>
          <a:p>
            <a:r>
              <a:rPr lang="en-US" dirty="0"/>
              <a:t>If the egg is not fertilized, the egg and the lining of </a:t>
            </a:r>
            <a:r>
              <a:rPr lang="en-US" b="1" dirty="0"/>
              <a:t>her</a:t>
            </a:r>
            <a:r>
              <a:rPr lang="en-US" dirty="0"/>
              <a:t> uterus pass through the cervix and out the</a:t>
            </a:r>
            <a:r>
              <a:rPr lang="en-US" b="1" dirty="0"/>
              <a:t> </a:t>
            </a:r>
            <a:r>
              <a:rPr lang="en-US" dirty="0"/>
              <a:t>vagina as her</a:t>
            </a:r>
            <a:r>
              <a:rPr lang="en-US" b="1" dirty="0"/>
              <a:t> “period”</a:t>
            </a:r>
            <a:r>
              <a:rPr lang="en-US" dirty="0"/>
              <a:t>. </a:t>
            </a:r>
          </a:p>
          <a:p>
            <a:r>
              <a:rPr lang="en-US" dirty="0"/>
              <a:t>This is part of </a:t>
            </a:r>
            <a:r>
              <a:rPr lang="en-US" b="1" dirty="0"/>
              <a:t>the</a:t>
            </a:r>
            <a:r>
              <a:rPr lang="en-US" dirty="0"/>
              <a:t> menstrual cycle, which is what makes it possible for a woman to have a baby.</a:t>
            </a:r>
          </a:p>
          <a:p>
            <a:endParaRPr lang="en-US" dirty="0"/>
          </a:p>
        </p:txBody>
      </p:sp>
    </p:spTree>
    <p:extLst>
      <p:ext uri="{BB962C8B-B14F-4D97-AF65-F5344CB8AC3E}">
        <p14:creationId xmlns:p14="http://schemas.microsoft.com/office/powerpoint/2010/main" val="425735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Menstrual Blood</a:t>
            </a:r>
          </a:p>
        </p:txBody>
      </p:sp>
      <p:sp>
        <p:nvSpPr>
          <p:cNvPr id="3" name="Content Placeholder 2"/>
          <p:cNvSpPr>
            <a:spLocks noGrp="1"/>
          </p:cNvSpPr>
          <p:nvPr>
            <p:ph idx="1"/>
          </p:nvPr>
        </p:nvSpPr>
        <p:spPr/>
        <p:txBody>
          <a:bodyPr>
            <a:normAutofit/>
          </a:bodyPr>
          <a:lstStyle/>
          <a:p>
            <a:r>
              <a:rPr lang="en-US" dirty="0"/>
              <a:t>It’s not odorless, but you shouldn't smell ammonia or other strong odors</a:t>
            </a:r>
          </a:p>
          <a:p>
            <a:r>
              <a:rPr lang="en-US" dirty="0"/>
              <a:t>Sanitary Options:</a:t>
            </a:r>
          </a:p>
          <a:p>
            <a:pPr lvl="1">
              <a:spcBef>
                <a:spcPts val="0"/>
              </a:spcBef>
            </a:pPr>
            <a:r>
              <a:rPr lang="en-US" dirty="0"/>
              <a:t>Pads</a:t>
            </a:r>
          </a:p>
          <a:p>
            <a:pPr lvl="2">
              <a:spcBef>
                <a:spcPts val="0"/>
              </a:spcBef>
            </a:pPr>
            <a:r>
              <a:rPr lang="en-US" dirty="0"/>
              <a:t>Sizes</a:t>
            </a:r>
          </a:p>
          <a:p>
            <a:pPr lvl="2">
              <a:spcBef>
                <a:spcPts val="0"/>
              </a:spcBef>
            </a:pPr>
            <a:r>
              <a:rPr lang="en-US" dirty="0"/>
              <a:t>Disposable or re-usable</a:t>
            </a:r>
          </a:p>
          <a:p>
            <a:pPr lvl="1">
              <a:spcBef>
                <a:spcPts val="0"/>
              </a:spcBef>
            </a:pPr>
            <a:r>
              <a:rPr lang="en-US" dirty="0"/>
              <a:t>Tampons</a:t>
            </a:r>
          </a:p>
          <a:p>
            <a:pPr lvl="2">
              <a:spcBef>
                <a:spcPts val="0"/>
              </a:spcBef>
            </a:pPr>
            <a:r>
              <a:rPr lang="en-US" dirty="0"/>
              <a:t>Cotton or Polyester</a:t>
            </a:r>
          </a:p>
          <a:p>
            <a:pPr lvl="2">
              <a:spcBef>
                <a:spcPts val="0"/>
              </a:spcBef>
            </a:pPr>
            <a:r>
              <a:rPr lang="en-US" dirty="0"/>
              <a:t>Applicator or not?</a:t>
            </a:r>
          </a:p>
          <a:p>
            <a:pPr lvl="2">
              <a:spcBef>
                <a:spcPts val="0"/>
              </a:spcBef>
            </a:pPr>
            <a:r>
              <a:rPr lang="en-US" dirty="0"/>
              <a:t>Size?</a:t>
            </a:r>
          </a:p>
          <a:p>
            <a:pPr lvl="1">
              <a:spcBef>
                <a:spcPts val="0"/>
              </a:spcBef>
            </a:pPr>
            <a:r>
              <a:rPr lang="en-US" dirty="0"/>
              <a:t>Internal Cups</a:t>
            </a:r>
          </a:p>
          <a:p>
            <a:pPr lvl="1"/>
            <a:endParaRPr lang="en-US" dirty="0"/>
          </a:p>
          <a:p>
            <a:endParaRPr lang="en-US" dirty="0"/>
          </a:p>
        </p:txBody>
      </p:sp>
    </p:spTree>
    <p:extLst>
      <p:ext uri="{BB962C8B-B14F-4D97-AF65-F5344CB8AC3E}">
        <p14:creationId xmlns:p14="http://schemas.microsoft.com/office/powerpoint/2010/main" val="8488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9FDD-A5B2-6845-A587-9F9CB34E41BB}"/>
              </a:ext>
            </a:extLst>
          </p:cNvPr>
          <p:cNvSpPr>
            <a:spLocks noGrp="1"/>
          </p:cNvSpPr>
          <p:nvPr>
            <p:ph type="title"/>
          </p:nvPr>
        </p:nvSpPr>
        <p:spPr/>
        <p:txBody>
          <a:bodyPr/>
          <a:lstStyle/>
          <a:p>
            <a:r>
              <a:rPr lang="en-US" dirty="0"/>
              <a:t>Related &amp; Random Facts:</a:t>
            </a:r>
          </a:p>
        </p:txBody>
      </p:sp>
      <p:sp>
        <p:nvSpPr>
          <p:cNvPr id="3" name="Content Placeholder 2">
            <a:extLst>
              <a:ext uri="{FF2B5EF4-FFF2-40B4-BE49-F238E27FC236}">
                <a16:creationId xmlns:a16="http://schemas.microsoft.com/office/drawing/2014/main" id="{B7A9BDE5-95D9-0140-AA5E-E65DC5DF028F}"/>
              </a:ext>
            </a:extLst>
          </p:cNvPr>
          <p:cNvSpPr>
            <a:spLocks noGrp="1"/>
          </p:cNvSpPr>
          <p:nvPr>
            <p:ph idx="1"/>
          </p:nvPr>
        </p:nvSpPr>
        <p:spPr/>
        <p:txBody>
          <a:bodyPr/>
          <a:lstStyle/>
          <a:p>
            <a:r>
              <a:rPr lang="en-US" dirty="0"/>
              <a:t>The time it takes for a tampon or pad to degrade in a landfill is </a:t>
            </a:r>
            <a:r>
              <a:rPr lang="en-US" dirty="0">
                <a:hlinkClick r:id="rId2"/>
              </a:rPr>
              <a:t>centuries longer</a:t>
            </a:r>
            <a:r>
              <a:rPr lang="en-US" dirty="0"/>
              <a:t> than the lifespan of the woman who used it, particularly when wrapped in a plastic wrapper or bag. In addition, the process of manufacturing these products – turning wood pulp into soft, cotton-like fibers – is both resource- and chemical-intensive.</a:t>
            </a:r>
          </a:p>
          <a:p>
            <a:r>
              <a:rPr lang="en-US" dirty="0"/>
              <a:t>The average woman uses roughly </a:t>
            </a:r>
            <a:r>
              <a:rPr lang="en-US" dirty="0">
                <a:hlinkClick r:id="rId3"/>
              </a:rPr>
              <a:t>11,000</a:t>
            </a:r>
            <a:r>
              <a:rPr lang="en-US" dirty="0"/>
              <a:t> tampons in her lifetime.</a:t>
            </a:r>
          </a:p>
        </p:txBody>
      </p:sp>
      <p:sp>
        <p:nvSpPr>
          <p:cNvPr id="4" name="TextBox 3">
            <a:extLst>
              <a:ext uri="{FF2B5EF4-FFF2-40B4-BE49-F238E27FC236}">
                <a16:creationId xmlns:a16="http://schemas.microsoft.com/office/drawing/2014/main" id="{198EFDCB-B2C2-884C-998C-9363B78F8935}"/>
              </a:ext>
            </a:extLst>
          </p:cNvPr>
          <p:cNvSpPr txBox="1"/>
          <p:nvPr/>
        </p:nvSpPr>
        <p:spPr>
          <a:xfrm>
            <a:off x="8945217" y="5751443"/>
            <a:ext cx="3048000" cy="1015663"/>
          </a:xfrm>
          <a:prstGeom prst="rect">
            <a:avLst/>
          </a:prstGeom>
          <a:noFill/>
        </p:spPr>
        <p:txBody>
          <a:bodyPr wrap="square" rtlCol="0">
            <a:spAutoFit/>
          </a:bodyPr>
          <a:lstStyle/>
          <a:p>
            <a:r>
              <a:rPr lang="en-US" sz="1200" i="1" dirty="0"/>
              <a:t>Disposable tampons aren't sustainable, but do women want to talk about it?</a:t>
            </a:r>
          </a:p>
          <a:p>
            <a:r>
              <a:rPr lang="en-US" sz="1200" dirty="0"/>
              <a:t>The Guardian</a:t>
            </a:r>
          </a:p>
          <a:p>
            <a:r>
              <a:rPr lang="en-US" sz="1200" dirty="0"/>
              <a:t>April 27, 2015</a:t>
            </a:r>
          </a:p>
        </p:txBody>
      </p:sp>
    </p:spTree>
    <p:extLst>
      <p:ext uri="{BB962C8B-B14F-4D97-AF65-F5344CB8AC3E}">
        <p14:creationId xmlns:p14="http://schemas.microsoft.com/office/powerpoint/2010/main" val="236231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04425" y="146730"/>
            <a:ext cx="8729365" cy="6583680"/>
          </a:xfrm>
          <a:prstGeom prst="rect">
            <a:avLst/>
          </a:prstGeom>
        </p:spPr>
      </p:pic>
    </p:spTree>
    <p:extLst>
      <p:ext uri="{BB962C8B-B14F-4D97-AF65-F5344CB8AC3E}">
        <p14:creationId xmlns:p14="http://schemas.microsoft.com/office/powerpoint/2010/main" val="123540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19F17-7ED9-4C2E-A2F9-1D08124861F1}"/>
              </a:ext>
            </a:extLst>
          </p:cNvPr>
          <p:cNvPicPr>
            <a:picLocks noChangeAspect="1"/>
          </p:cNvPicPr>
          <p:nvPr/>
        </p:nvPicPr>
        <p:blipFill>
          <a:blip r:embed="rId2"/>
          <a:stretch>
            <a:fillRect/>
          </a:stretch>
        </p:blipFill>
        <p:spPr>
          <a:xfrm>
            <a:off x="1158240" y="1465943"/>
            <a:ext cx="9875520" cy="1222673"/>
          </a:xfrm>
          <a:prstGeom prst="rect">
            <a:avLst/>
          </a:prstGeom>
        </p:spPr>
      </p:pic>
      <p:pic>
        <p:nvPicPr>
          <p:cNvPr id="4" name="Picture 3">
            <a:extLst>
              <a:ext uri="{FF2B5EF4-FFF2-40B4-BE49-F238E27FC236}">
                <a16:creationId xmlns:a16="http://schemas.microsoft.com/office/drawing/2014/main" id="{45AD7445-5F59-408A-A1C8-A305FB2CE0C7}"/>
              </a:ext>
            </a:extLst>
          </p:cNvPr>
          <p:cNvPicPr>
            <a:picLocks noChangeAspect="1"/>
          </p:cNvPicPr>
          <p:nvPr/>
        </p:nvPicPr>
        <p:blipFill>
          <a:blip r:embed="rId3"/>
          <a:stretch>
            <a:fillRect/>
          </a:stretch>
        </p:blipFill>
        <p:spPr>
          <a:xfrm>
            <a:off x="952569" y="3089619"/>
            <a:ext cx="4676775" cy="1609725"/>
          </a:xfrm>
          <a:prstGeom prst="rect">
            <a:avLst/>
          </a:prstGeom>
        </p:spPr>
      </p:pic>
    </p:spTree>
    <p:extLst>
      <p:ext uri="{BB962C8B-B14F-4D97-AF65-F5344CB8AC3E}">
        <p14:creationId xmlns:p14="http://schemas.microsoft.com/office/powerpoint/2010/main" val="111192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More “natural” options</a:t>
            </a:r>
          </a:p>
        </p:txBody>
      </p:sp>
      <p:sp>
        <p:nvSpPr>
          <p:cNvPr id="3" name="Content Placeholder 2"/>
          <p:cNvSpPr>
            <a:spLocks noGrp="1"/>
          </p:cNvSpPr>
          <p:nvPr>
            <p:ph idx="1"/>
          </p:nvPr>
        </p:nvSpPr>
        <p:spPr/>
        <p:txBody>
          <a:bodyPr/>
          <a:lstStyle/>
          <a:p>
            <a:r>
              <a:rPr lang="en-US" dirty="0"/>
              <a:t>Cotton Tampons</a:t>
            </a:r>
          </a:p>
          <a:p>
            <a:r>
              <a:rPr lang="en-US" dirty="0"/>
              <a:t>Bamboo Pads</a:t>
            </a:r>
          </a:p>
          <a:p>
            <a:r>
              <a:rPr lang="en-US" dirty="0"/>
              <a:t>Silicon Menstrual Cups</a:t>
            </a:r>
          </a:p>
          <a:p>
            <a:r>
              <a:rPr lang="en-US" dirty="0"/>
              <a:t>Some IUDs</a:t>
            </a:r>
          </a:p>
        </p:txBody>
      </p:sp>
      <p:pic>
        <p:nvPicPr>
          <p:cNvPr id="5" name="Picture 4">
            <a:extLst>
              <a:ext uri="{FF2B5EF4-FFF2-40B4-BE49-F238E27FC236}">
                <a16:creationId xmlns:a16="http://schemas.microsoft.com/office/drawing/2014/main" id="{7064B1DA-D480-A148-B300-8E6090CB7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4936" y="1890925"/>
            <a:ext cx="2419847" cy="1005840"/>
          </a:xfrm>
          <a:prstGeom prst="rect">
            <a:avLst/>
          </a:prstGeom>
        </p:spPr>
      </p:pic>
      <p:pic>
        <p:nvPicPr>
          <p:cNvPr id="4" name="Picture 3">
            <a:extLst>
              <a:ext uri="{FF2B5EF4-FFF2-40B4-BE49-F238E27FC236}">
                <a16:creationId xmlns:a16="http://schemas.microsoft.com/office/drawing/2014/main" id="{B2100D9B-E96F-4697-94B1-44F40C3D0619}"/>
              </a:ext>
            </a:extLst>
          </p:cNvPr>
          <p:cNvPicPr>
            <a:picLocks noChangeAspect="1"/>
          </p:cNvPicPr>
          <p:nvPr/>
        </p:nvPicPr>
        <p:blipFill>
          <a:blip r:embed="rId3"/>
          <a:stretch>
            <a:fillRect/>
          </a:stretch>
        </p:blipFill>
        <p:spPr>
          <a:xfrm>
            <a:off x="3320463" y="4047855"/>
            <a:ext cx="2000529" cy="1933845"/>
          </a:xfrm>
          <a:prstGeom prst="rect">
            <a:avLst/>
          </a:prstGeom>
        </p:spPr>
      </p:pic>
      <p:pic>
        <p:nvPicPr>
          <p:cNvPr id="6" name="Picture 5">
            <a:extLst>
              <a:ext uri="{FF2B5EF4-FFF2-40B4-BE49-F238E27FC236}">
                <a16:creationId xmlns:a16="http://schemas.microsoft.com/office/drawing/2014/main" id="{C0B8FF3B-FE4F-452F-9FDD-0E5AA372A8FC}"/>
              </a:ext>
            </a:extLst>
          </p:cNvPr>
          <p:cNvPicPr>
            <a:picLocks noChangeAspect="1"/>
          </p:cNvPicPr>
          <p:nvPr/>
        </p:nvPicPr>
        <p:blipFill>
          <a:blip r:embed="rId4"/>
          <a:stretch>
            <a:fillRect/>
          </a:stretch>
        </p:blipFill>
        <p:spPr>
          <a:xfrm rot="10800000">
            <a:off x="6679037" y="3965198"/>
            <a:ext cx="1028844" cy="1952898"/>
          </a:xfrm>
          <a:prstGeom prst="rect">
            <a:avLst/>
          </a:prstGeom>
        </p:spPr>
      </p:pic>
      <p:pic>
        <p:nvPicPr>
          <p:cNvPr id="7" name="Picture 6">
            <a:extLst>
              <a:ext uri="{FF2B5EF4-FFF2-40B4-BE49-F238E27FC236}">
                <a16:creationId xmlns:a16="http://schemas.microsoft.com/office/drawing/2014/main" id="{8B35A478-B19A-4BAA-AFA9-49C8672E050A}"/>
              </a:ext>
            </a:extLst>
          </p:cNvPr>
          <p:cNvPicPr>
            <a:picLocks noChangeAspect="1"/>
          </p:cNvPicPr>
          <p:nvPr/>
        </p:nvPicPr>
        <p:blipFill>
          <a:blip r:embed="rId5"/>
          <a:stretch>
            <a:fillRect/>
          </a:stretch>
        </p:blipFill>
        <p:spPr>
          <a:xfrm>
            <a:off x="8718129" y="1325432"/>
            <a:ext cx="2779777" cy="2560320"/>
          </a:xfrm>
          <a:prstGeom prst="rect">
            <a:avLst/>
          </a:prstGeom>
        </p:spPr>
      </p:pic>
      <p:pic>
        <p:nvPicPr>
          <p:cNvPr id="8" name="Picture 7">
            <a:extLst>
              <a:ext uri="{FF2B5EF4-FFF2-40B4-BE49-F238E27FC236}">
                <a16:creationId xmlns:a16="http://schemas.microsoft.com/office/drawing/2014/main" id="{B5BF26BC-015E-494A-B8E2-B6F11375C0DE}"/>
              </a:ext>
            </a:extLst>
          </p:cNvPr>
          <p:cNvPicPr>
            <a:picLocks noChangeAspect="1"/>
          </p:cNvPicPr>
          <p:nvPr/>
        </p:nvPicPr>
        <p:blipFill>
          <a:blip r:embed="rId6"/>
          <a:stretch>
            <a:fillRect/>
          </a:stretch>
        </p:blipFill>
        <p:spPr>
          <a:xfrm>
            <a:off x="9065925" y="4328881"/>
            <a:ext cx="1495634" cy="1371791"/>
          </a:xfrm>
          <a:prstGeom prst="rect">
            <a:avLst/>
          </a:prstGeom>
        </p:spPr>
      </p:pic>
    </p:spTree>
    <p:extLst>
      <p:ext uri="{BB962C8B-B14F-4D97-AF65-F5344CB8AC3E}">
        <p14:creationId xmlns:p14="http://schemas.microsoft.com/office/powerpoint/2010/main" val="226317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Hygiene of Single-Use Sanitary Products</a:t>
            </a:r>
          </a:p>
        </p:txBody>
      </p:sp>
      <p:sp>
        <p:nvSpPr>
          <p:cNvPr id="3" name="Content Placeholder 2"/>
          <p:cNvSpPr>
            <a:spLocks noGrp="1"/>
          </p:cNvSpPr>
          <p:nvPr>
            <p:ph idx="1"/>
          </p:nvPr>
        </p:nvSpPr>
        <p:spPr/>
        <p:txBody>
          <a:bodyPr/>
          <a:lstStyle/>
          <a:p>
            <a:r>
              <a:rPr lang="en-US" dirty="0"/>
              <a:t>AKA Disposable products</a:t>
            </a:r>
          </a:p>
          <a:p>
            <a:r>
              <a:rPr lang="en-US" dirty="0"/>
              <a:t>Always wash hands before &amp; after use.</a:t>
            </a:r>
          </a:p>
          <a:p>
            <a:r>
              <a:rPr lang="en-US" dirty="0"/>
              <a:t>Initial use has plastic trash that needs to be contained and secured.</a:t>
            </a:r>
          </a:p>
          <a:p>
            <a:r>
              <a:rPr lang="en-US" dirty="0"/>
              <a:t>Used products also need to be contained and secured.</a:t>
            </a:r>
          </a:p>
          <a:p>
            <a:r>
              <a:rPr lang="en-US" dirty="0"/>
              <a:t>Remember to give her the time &amp; space to handle this.</a:t>
            </a:r>
          </a:p>
          <a:p>
            <a:r>
              <a:rPr lang="en-US" dirty="0"/>
              <a:t>Pack it in, pack it out.</a:t>
            </a:r>
          </a:p>
        </p:txBody>
      </p:sp>
    </p:spTree>
    <p:extLst>
      <p:ext uri="{BB962C8B-B14F-4D97-AF65-F5344CB8AC3E}">
        <p14:creationId xmlns:p14="http://schemas.microsoft.com/office/powerpoint/2010/main" val="336106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Hygiene of Reusable Sanitary Products</a:t>
            </a:r>
          </a:p>
        </p:txBody>
      </p:sp>
      <p:sp>
        <p:nvSpPr>
          <p:cNvPr id="3" name="Content Placeholder 2"/>
          <p:cNvSpPr>
            <a:spLocks noGrp="1"/>
          </p:cNvSpPr>
          <p:nvPr>
            <p:ph idx="1"/>
          </p:nvPr>
        </p:nvSpPr>
        <p:spPr/>
        <p:txBody>
          <a:bodyPr/>
          <a:lstStyle/>
          <a:p>
            <a:r>
              <a:rPr lang="en-US" dirty="0"/>
              <a:t>Always wash hands before &amp; after use.</a:t>
            </a:r>
          </a:p>
          <a:p>
            <a:r>
              <a:rPr lang="en-US" dirty="0"/>
              <a:t>Reusable products need to be washed out after use, daily.</a:t>
            </a:r>
          </a:p>
          <a:p>
            <a:r>
              <a:rPr lang="en-US" dirty="0"/>
              <a:t>Travel with a collapsible bucket &amp; cleanser/soap.</a:t>
            </a:r>
          </a:p>
          <a:p>
            <a:r>
              <a:rPr lang="en-US" dirty="0"/>
              <a:t>Remember to give her the time &amp; space to handle this.</a:t>
            </a:r>
          </a:p>
          <a:p>
            <a:r>
              <a:rPr lang="en-US" dirty="0"/>
              <a:t>Educate that this is not a joke, nor something </a:t>
            </a:r>
          </a:p>
          <a:p>
            <a:pPr marL="0" indent="0">
              <a:spcBef>
                <a:spcPts val="0"/>
              </a:spcBef>
              <a:buNone/>
            </a:pPr>
            <a:r>
              <a:rPr lang="en-US" dirty="0"/>
              <a:t>   to be embarrassed of.</a:t>
            </a:r>
          </a:p>
        </p:txBody>
      </p:sp>
      <p:pic>
        <p:nvPicPr>
          <p:cNvPr id="7" name="Picture 6">
            <a:extLst>
              <a:ext uri="{FF2B5EF4-FFF2-40B4-BE49-F238E27FC236}">
                <a16:creationId xmlns:a16="http://schemas.microsoft.com/office/drawing/2014/main" id="{B65FEDE2-948C-4805-905E-A3D3EFFF90BB}"/>
              </a:ext>
            </a:extLst>
          </p:cNvPr>
          <p:cNvPicPr>
            <a:picLocks noChangeAspect="1"/>
          </p:cNvPicPr>
          <p:nvPr/>
        </p:nvPicPr>
        <p:blipFill>
          <a:blip r:embed="rId2"/>
          <a:stretch>
            <a:fillRect/>
          </a:stretch>
        </p:blipFill>
        <p:spPr>
          <a:xfrm>
            <a:off x="10800133" y="1524000"/>
            <a:ext cx="874208" cy="2743200"/>
          </a:xfrm>
          <a:prstGeom prst="rect">
            <a:avLst/>
          </a:prstGeom>
        </p:spPr>
      </p:pic>
      <p:pic>
        <p:nvPicPr>
          <p:cNvPr id="8" name="Picture 7">
            <a:extLst>
              <a:ext uri="{FF2B5EF4-FFF2-40B4-BE49-F238E27FC236}">
                <a16:creationId xmlns:a16="http://schemas.microsoft.com/office/drawing/2014/main" id="{1D3C8C41-4DEB-499B-9624-C3DAF044E656}"/>
              </a:ext>
            </a:extLst>
          </p:cNvPr>
          <p:cNvPicPr>
            <a:picLocks noChangeAspect="1"/>
          </p:cNvPicPr>
          <p:nvPr/>
        </p:nvPicPr>
        <p:blipFill>
          <a:blip r:embed="rId3"/>
          <a:stretch>
            <a:fillRect/>
          </a:stretch>
        </p:blipFill>
        <p:spPr>
          <a:xfrm>
            <a:off x="9723100" y="3841319"/>
            <a:ext cx="1077033" cy="2103120"/>
          </a:xfrm>
          <a:prstGeom prst="rect">
            <a:avLst/>
          </a:prstGeom>
        </p:spPr>
      </p:pic>
      <p:pic>
        <p:nvPicPr>
          <p:cNvPr id="9" name="Picture 8">
            <a:extLst>
              <a:ext uri="{FF2B5EF4-FFF2-40B4-BE49-F238E27FC236}">
                <a16:creationId xmlns:a16="http://schemas.microsoft.com/office/drawing/2014/main" id="{0CF221C2-1A77-4DD3-9237-3FCFA667D4CC}"/>
              </a:ext>
            </a:extLst>
          </p:cNvPr>
          <p:cNvPicPr>
            <a:picLocks noChangeAspect="1"/>
          </p:cNvPicPr>
          <p:nvPr/>
        </p:nvPicPr>
        <p:blipFill>
          <a:blip r:embed="rId4"/>
          <a:stretch>
            <a:fillRect/>
          </a:stretch>
        </p:blipFill>
        <p:spPr>
          <a:xfrm>
            <a:off x="5929667" y="4546164"/>
            <a:ext cx="2404941" cy="2011680"/>
          </a:xfrm>
          <a:prstGeom prst="rect">
            <a:avLst/>
          </a:prstGeom>
        </p:spPr>
      </p:pic>
    </p:spTree>
    <p:extLst>
      <p:ext uri="{BB962C8B-B14F-4D97-AF65-F5344CB8AC3E}">
        <p14:creationId xmlns:p14="http://schemas.microsoft.com/office/powerpoint/2010/main" val="270939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Do menstrual odors attract bears?</a:t>
            </a:r>
          </a:p>
        </p:txBody>
      </p:sp>
      <p:sp>
        <p:nvSpPr>
          <p:cNvPr id="3" name="Content Placeholder 2"/>
          <p:cNvSpPr>
            <a:spLocks noGrp="1"/>
          </p:cNvSpPr>
          <p:nvPr>
            <p:ph idx="1"/>
          </p:nvPr>
        </p:nvSpPr>
        <p:spPr/>
        <p:txBody>
          <a:bodyPr>
            <a:normAutofit lnSpcReduction="10000"/>
          </a:bodyPr>
          <a:lstStyle/>
          <a:p>
            <a:r>
              <a:rPr lang="en-US" dirty="0"/>
              <a:t>The Journal of Wildlife Management published some </a:t>
            </a:r>
            <a:r>
              <a:rPr lang="en-US" u="sng" dirty="0">
                <a:hlinkClick r:id="rId2"/>
              </a:rPr>
              <a:t>research results</a:t>
            </a:r>
            <a:r>
              <a:rPr lang="en-US" dirty="0"/>
              <a:t> in 1991(a bit dated, but worthy of reading). </a:t>
            </a:r>
          </a:p>
          <a:p>
            <a:r>
              <a:rPr lang="en-US" dirty="0"/>
              <a:t>To bottom line it for you, NO - bears seem to prefer your food to your used "feminine hygiene" products. So on a hiking trip, </a:t>
            </a:r>
            <a:r>
              <a:rPr lang="en-US" u="sng" dirty="0">
                <a:hlinkClick r:id="rId3"/>
              </a:rPr>
              <a:t>hang your </a:t>
            </a:r>
            <a:r>
              <a:rPr lang="en-US" u="sng" dirty="0" err="1">
                <a:hlinkClick r:id="rId3"/>
              </a:rPr>
              <a:t>smellables</a:t>
            </a:r>
            <a:r>
              <a:rPr lang="en-US" u="sng" dirty="0">
                <a:hlinkClick r:id="rId3"/>
              </a:rPr>
              <a:t> properly</a:t>
            </a:r>
            <a:r>
              <a:rPr lang="en-US" dirty="0"/>
              <a:t>, to avoid bear visitors.</a:t>
            </a:r>
          </a:p>
          <a:p>
            <a:r>
              <a:rPr lang="en-US" dirty="0"/>
              <a:t>You can use a </a:t>
            </a:r>
            <a:r>
              <a:rPr lang="en-US" u="sng" dirty="0">
                <a:hlinkClick r:id="rId4"/>
              </a:rPr>
              <a:t>stuff sack</a:t>
            </a:r>
            <a:r>
              <a:rPr lang="en-US" dirty="0"/>
              <a:t>, or a </a:t>
            </a:r>
            <a:r>
              <a:rPr lang="en-US" u="sng" dirty="0">
                <a:hlinkClick r:id="rId5"/>
              </a:rPr>
              <a:t>bear bag</a:t>
            </a:r>
            <a:r>
              <a:rPr lang="en-US" dirty="0"/>
              <a:t>, just don't ever bring the bag into your tent once it's gotten odors embedded in it.</a:t>
            </a:r>
          </a:p>
          <a:p>
            <a:r>
              <a:rPr lang="en-US" dirty="0"/>
              <a:t>Or skip the hanging routine, and use a </a:t>
            </a:r>
            <a:r>
              <a:rPr lang="en-US" u="sng" dirty="0">
                <a:hlinkClick r:id="rId6"/>
              </a:rPr>
              <a:t>bear canister</a:t>
            </a:r>
            <a:r>
              <a:rPr lang="en-US" dirty="0"/>
              <a:t> - to safely stow your </a:t>
            </a:r>
            <a:r>
              <a:rPr lang="en-US" dirty="0" err="1"/>
              <a:t>smellables</a:t>
            </a:r>
            <a:r>
              <a:rPr lang="en-US" dirty="0"/>
              <a:t>, not the bear! </a:t>
            </a:r>
          </a:p>
        </p:txBody>
      </p:sp>
    </p:spTree>
    <p:extLst>
      <p:ext uri="{BB962C8B-B14F-4D97-AF65-F5344CB8AC3E}">
        <p14:creationId xmlns:p14="http://schemas.microsoft.com/office/powerpoint/2010/main" val="145525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5000" dirty="0"/>
              <a:t>Gear Facts:</a:t>
            </a:r>
          </a:p>
        </p:txBody>
      </p:sp>
      <p:sp>
        <p:nvSpPr>
          <p:cNvPr id="3" name="Content Placeholder 2"/>
          <p:cNvSpPr>
            <a:spLocks noGrp="1"/>
          </p:cNvSpPr>
          <p:nvPr>
            <p:ph idx="1"/>
          </p:nvPr>
        </p:nvSpPr>
        <p:spPr/>
        <p:txBody>
          <a:bodyPr/>
          <a:lstStyle/>
          <a:p>
            <a:r>
              <a:rPr lang="en-US" dirty="0"/>
              <a:t>We get colder faster than men do. </a:t>
            </a:r>
          </a:p>
          <a:p>
            <a:r>
              <a:rPr lang="en-US" dirty="0"/>
              <a:t>Layer up. </a:t>
            </a:r>
          </a:p>
          <a:p>
            <a:pPr lvl="1"/>
            <a:r>
              <a:rPr lang="en-US" dirty="0"/>
              <a:t>Merino Wool</a:t>
            </a:r>
          </a:p>
          <a:p>
            <a:pPr lvl="1"/>
            <a:r>
              <a:rPr lang="en-US" dirty="0" err="1"/>
              <a:t>CoolMax</a:t>
            </a:r>
            <a:endParaRPr lang="en-US" dirty="0"/>
          </a:p>
          <a:p>
            <a:pPr lvl="1"/>
            <a:r>
              <a:rPr lang="en-US" dirty="0"/>
              <a:t>Wicking fabrics first, then layer with your other materials</a:t>
            </a:r>
          </a:p>
          <a:p>
            <a:r>
              <a:rPr lang="en-US" dirty="0"/>
              <a:t>Avoid Cotton!</a:t>
            </a:r>
          </a:p>
        </p:txBody>
      </p:sp>
    </p:spTree>
    <p:extLst>
      <p:ext uri="{BB962C8B-B14F-4D97-AF65-F5344CB8AC3E}">
        <p14:creationId xmlns:p14="http://schemas.microsoft.com/office/powerpoint/2010/main" val="169115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4" y="1112874"/>
            <a:ext cx="10058402" cy="1219200"/>
          </a:xfrm>
        </p:spPr>
        <p:txBody>
          <a:bodyPr>
            <a:normAutofit/>
          </a:bodyPr>
          <a:lstStyle/>
          <a:p>
            <a:r>
              <a:rPr lang="en-US" dirty="0"/>
              <a:t>Most issues for women in the outdoors come down to two words:</a:t>
            </a:r>
          </a:p>
        </p:txBody>
      </p:sp>
      <p:sp>
        <p:nvSpPr>
          <p:cNvPr id="3" name="Content Placeholder 2"/>
          <p:cNvSpPr>
            <a:spLocks noGrp="1"/>
          </p:cNvSpPr>
          <p:nvPr>
            <p:ph idx="1"/>
          </p:nvPr>
        </p:nvSpPr>
        <p:spPr>
          <a:xfrm>
            <a:off x="1065214" y="2828260"/>
            <a:ext cx="10058400" cy="2770667"/>
          </a:xfrm>
        </p:spPr>
        <p:txBody>
          <a:bodyPr anchor="t">
            <a:normAutofit/>
          </a:bodyPr>
          <a:lstStyle/>
          <a:p>
            <a:pPr marL="0" indent="0" algn="ctr">
              <a:buNone/>
            </a:pPr>
            <a:r>
              <a:rPr lang="en-US" sz="5000" b="1" i="1" dirty="0"/>
              <a:t>BODY </a:t>
            </a:r>
          </a:p>
          <a:p>
            <a:pPr marL="0" indent="0" algn="ctr">
              <a:buNone/>
            </a:pPr>
            <a:r>
              <a:rPr lang="en-US" sz="5000" b="1" i="1" dirty="0"/>
              <a:t>FLUIDS</a:t>
            </a:r>
          </a:p>
        </p:txBody>
      </p:sp>
    </p:spTree>
    <p:extLst>
      <p:ext uri="{BB962C8B-B14F-4D97-AF65-F5344CB8AC3E}">
        <p14:creationId xmlns:p14="http://schemas.microsoft.com/office/powerpoint/2010/main" val="286675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Nocturnal Issues:</a:t>
            </a:r>
          </a:p>
        </p:txBody>
      </p:sp>
      <p:sp>
        <p:nvSpPr>
          <p:cNvPr id="3" name="Content Placeholder 2"/>
          <p:cNvSpPr>
            <a:spLocks noGrp="1"/>
          </p:cNvSpPr>
          <p:nvPr>
            <p:ph idx="1"/>
          </p:nvPr>
        </p:nvSpPr>
        <p:spPr/>
        <p:txBody>
          <a:bodyPr numCol="2">
            <a:normAutofit/>
          </a:bodyPr>
          <a:lstStyle/>
          <a:p>
            <a:r>
              <a:rPr lang="en-US" dirty="0"/>
              <a:t>We get colder at night.</a:t>
            </a:r>
          </a:p>
          <a:p>
            <a:r>
              <a:rPr lang="en-US" dirty="0"/>
              <a:t>Use a Sleeping Pad – Get off the Ground!</a:t>
            </a:r>
          </a:p>
          <a:p>
            <a:r>
              <a:rPr lang="en-US" dirty="0"/>
              <a:t>Wear clean, dry, layered sleeping clothes</a:t>
            </a:r>
          </a:p>
          <a:p>
            <a:r>
              <a:rPr lang="en-US" dirty="0"/>
              <a:t>Use Sleeping Bag Liners!</a:t>
            </a:r>
          </a:p>
          <a:p>
            <a:pPr lvl="1">
              <a:spcBef>
                <a:spcPts val="0"/>
              </a:spcBef>
            </a:pPr>
            <a:r>
              <a:rPr lang="en-US" dirty="0"/>
              <a:t>Silk</a:t>
            </a:r>
          </a:p>
          <a:p>
            <a:pPr lvl="1">
              <a:spcBef>
                <a:spcPts val="0"/>
              </a:spcBef>
            </a:pPr>
            <a:r>
              <a:rPr lang="en-US" dirty="0"/>
              <a:t>Fleece</a:t>
            </a:r>
          </a:p>
          <a:p>
            <a:pPr marL="406908" lvl="1" indent="-342900">
              <a:spcBef>
                <a:spcPts val="1800"/>
              </a:spcBef>
            </a:pPr>
            <a:r>
              <a:rPr lang="en-US" sz="2400" dirty="0"/>
              <a:t>Radiant Double Bubble Pad</a:t>
            </a:r>
          </a:p>
          <a:p>
            <a:pPr marL="406908" indent="-342900"/>
            <a:r>
              <a:rPr lang="en-US" dirty="0"/>
              <a:t>Hats &amp; Socks</a:t>
            </a:r>
          </a:p>
          <a:p>
            <a:pPr lvl="1">
              <a:spcBef>
                <a:spcPts val="0"/>
              </a:spcBef>
            </a:pPr>
            <a:r>
              <a:rPr lang="en-US" dirty="0"/>
              <a:t>Head</a:t>
            </a:r>
          </a:p>
          <a:p>
            <a:pPr lvl="1">
              <a:spcBef>
                <a:spcPts val="0"/>
              </a:spcBef>
            </a:pPr>
            <a:r>
              <a:rPr lang="en-US" dirty="0"/>
              <a:t>Hands</a:t>
            </a:r>
          </a:p>
          <a:p>
            <a:pPr lvl="1">
              <a:spcBef>
                <a:spcPts val="0"/>
              </a:spcBef>
            </a:pPr>
            <a:r>
              <a:rPr lang="en-US" dirty="0"/>
              <a:t>Feet</a:t>
            </a:r>
          </a:p>
          <a:p>
            <a:r>
              <a:rPr lang="en-US" dirty="0"/>
              <a:t>Air Activated Heater Pads</a:t>
            </a:r>
          </a:p>
          <a:p>
            <a:pPr lvl="1">
              <a:spcBef>
                <a:spcPts val="0"/>
              </a:spcBef>
            </a:pPr>
            <a:r>
              <a:rPr lang="en-US" dirty="0"/>
              <a:t>Sticky toe pads on your bum and feet</a:t>
            </a:r>
          </a:p>
          <a:p>
            <a:r>
              <a:rPr lang="en-US" dirty="0"/>
              <a:t>Eat before bed</a:t>
            </a:r>
          </a:p>
          <a:p>
            <a:pPr lvl="1">
              <a:spcBef>
                <a:spcPts val="0"/>
              </a:spcBef>
            </a:pPr>
            <a:r>
              <a:rPr lang="en-US" dirty="0"/>
              <a:t>Burning calories while you sleep generates energy!</a:t>
            </a:r>
          </a:p>
          <a:p>
            <a:pPr lvl="1"/>
            <a:endParaRPr lang="en-US" dirty="0"/>
          </a:p>
        </p:txBody>
      </p:sp>
    </p:spTree>
    <p:extLst>
      <p:ext uri="{BB962C8B-B14F-4D97-AF65-F5344CB8AC3E}">
        <p14:creationId xmlns:p14="http://schemas.microsoft.com/office/powerpoint/2010/main" val="134490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39097"/>
          </a:xfrm>
        </p:spPr>
        <p:txBody>
          <a:bodyPr anchor="ctr"/>
          <a:lstStyle/>
          <a:p>
            <a:r>
              <a:rPr lang="en-US" dirty="0"/>
              <a:t>Gear vs. Anatomy</a:t>
            </a:r>
          </a:p>
        </p:txBody>
      </p:sp>
      <p:sp>
        <p:nvSpPr>
          <p:cNvPr id="3" name="Content Placeholder 2"/>
          <p:cNvSpPr>
            <a:spLocks noGrp="1"/>
          </p:cNvSpPr>
          <p:nvPr>
            <p:ph idx="1"/>
          </p:nvPr>
        </p:nvSpPr>
        <p:spPr>
          <a:xfrm>
            <a:off x="1065214" y="1268361"/>
            <a:ext cx="10058400" cy="4713339"/>
          </a:xfrm>
        </p:spPr>
        <p:txBody>
          <a:bodyPr/>
          <a:lstStyle/>
          <a:p>
            <a:r>
              <a:rPr lang="en-US" dirty="0"/>
              <a:t>Male vs. Female</a:t>
            </a:r>
          </a:p>
          <a:p>
            <a:pPr lvl="1"/>
            <a:r>
              <a:rPr lang="en-US" dirty="0"/>
              <a:t>Gear was originally designed for men.</a:t>
            </a:r>
          </a:p>
          <a:p>
            <a:pPr lvl="1"/>
            <a:r>
              <a:rPr lang="en-US" dirty="0"/>
              <a:t>Some companies merely made it pink.</a:t>
            </a:r>
          </a:p>
          <a:p>
            <a:pPr lvl="1"/>
            <a:r>
              <a:rPr lang="en-US" dirty="0"/>
              <a:t>Watch for gear that works for your body!  </a:t>
            </a:r>
          </a:p>
          <a:p>
            <a:pPr lvl="1"/>
            <a:r>
              <a:rPr lang="en-US" dirty="0"/>
              <a:t>You are physically different from men in ways you likely don’t think about:</a:t>
            </a:r>
          </a:p>
          <a:p>
            <a:pPr lvl="1"/>
            <a:endParaRPr lang="en-US" dirty="0"/>
          </a:p>
          <a:p>
            <a:r>
              <a:rPr lang="en-US" dirty="0"/>
              <a:t>Watch this!</a:t>
            </a:r>
          </a:p>
        </p:txBody>
      </p:sp>
    </p:spTree>
    <p:extLst>
      <p:ext uri="{BB962C8B-B14F-4D97-AF65-F5344CB8AC3E}">
        <p14:creationId xmlns:p14="http://schemas.microsoft.com/office/powerpoint/2010/main" val="350000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53845"/>
          </a:xfrm>
        </p:spPr>
        <p:txBody>
          <a:bodyPr>
            <a:normAutofit/>
          </a:bodyPr>
          <a:lstStyle/>
          <a:p>
            <a:r>
              <a:rPr lang="en-US" sz="3400" dirty="0"/>
              <a:t>Physical Differences Between Men &amp; Women</a:t>
            </a:r>
          </a:p>
        </p:txBody>
      </p:sp>
      <p:sp>
        <p:nvSpPr>
          <p:cNvPr id="3" name="Content Placeholder 2"/>
          <p:cNvSpPr>
            <a:spLocks noGrp="1"/>
          </p:cNvSpPr>
          <p:nvPr>
            <p:ph idx="1"/>
          </p:nvPr>
        </p:nvSpPr>
        <p:spPr>
          <a:xfrm>
            <a:off x="1065212" y="1324896"/>
            <a:ext cx="10058400" cy="4692445"/>
          </a:xfrm>
        </p:spPr>
        <p:txBody>
          <a:bodyPr>
            <a:normAutofit/>
          </a:bodyPr>
          <a:lstStyle/>
          <a:p>
            <a:r>
              <a:rPr lang="en-US" dirty="0"/>
              <a:t>The average man is taller and heavier than the average woman.</a:t>
            </a:r>
          </a:p>
          <a:p>
            <a:r>
              <a:rPr lang="en-US" dirty="0"/>
              <a:t>Men have more body hair than women do, especially on the chest and extremities.</a:t>
            </a:r>
          </a:p>
          <a:p>
            <a:r>
              <a:rPr lang="en-US" dirty="0"/>
              <a:t>Men are over 30% stronger than women, especially in the upper body. </a:t>
            </a:r>
          </a:p>
          <a:p>
            <a:r>
              <a:rPr lang="en-US" dirty="0"/>
              <a:t>On average, girls begin the physical differences about two years before boys.</a:t>
            </a:r>
          </a:p>
        </p:txBody>
      </p:sp>
    </p:spTree>
    <p:extLst>
      <p:ext uri="{BB962C8B-B14F-4D97-AF65-F5344CB8AC3E}">
        <p14:creationId xmlns:p14="http://schemas.microsoft.com/office/powerpoint/2010/main" val="293330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53845"/>
          </a:xfrm>
        </p:spPr>
        <p:txBody>
          <a:bodyPr>
            <a:normAutofit/>
          </a:bodyPr>
          <a:lstStyle/>
          <a:p>
            <a:r>
              <a:rPr lang="en-US" sz="3400" dirty="0"/>
              <a:t>Physical Differences Between Men &amp; Women</a:t>
            </a:r>
          </a:p>
        </p:txBody>
      </p:sp>
      <p:sp>
        <p:nvSpPr>
          <p:cNvPr id="3" name="Content Placeholder 2"/>
          <p:cNvSpPr>
            <a:spLocks noGrp="1"/>
          </p:cNvSpPr>
          <p:nvPr>
            <p:ph idx="1"/>
          </p:nvPr>
        </p:nvSpPr>
        <p:spPr>
          <a:xfrm>
            <a:off x="1065212" y="1324896"/>
            <a:ext cx="10058400" cy="4692445"/>
          </a:xfrm>
        </p:spPr>
        <p:txBody>
          <a:bodyPr>
            <a:normAutofit/>
          </a:bodyPr>
          <a:lstStyle/>
          <a:p>
            <a:r>
              <a:rPr lang="en-US" dirty="0"/>
              <a:t>Men have larger hearts and lungs than women and their higher levels of testosterone cause them to produce greater amounts of red blood cells.</a:t>
            </a:r>
          </a:p>
          <a:p>
            <a:r>
              <a:rPr lang="en-US" dirty="0"/>
              <a:t>Women have larger livers, stomachs, thyroid glands, kidneys, lower blood pressure and a faster heartbeat than men.</a:t>
            </a:r>
          </a:p>
          <a:p>
            <a:r>
              <a:rPr lang="en-US" dirty="0"/>
              <a:t>Differences in intake and delivery of oxygen translate into some aspects of performance: when a man is jogging at about 50% of his capacity, a woman will need to work at over 70% of her capacity to keep up with him.</a:t>
            </a:r>
          </a:p>
          <a:p>
            <a:endParaRPr lang="en-US" dirty="0"/>
          </a:p>
        </p:txBody>
      </p:sp>
    </p:spTree>
    <p:extLst>
      <p:ext uri="{BB962C8B-B14F-4D97-AF65-F5344CB8AC3E}">
        <p14:creationId xmlns:p14="http://schemas.microsoft.com/office/powerpoint/2010/main" val="386787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53845"/>
          </a:xfrm>
        </p:spPr>
        <p:txBody>
          <a:bodyPr>
            <a:normAutofit/>
          </a:bodyPr>
          <a:lstStyle/>
          <a:p>
            <a:r>
              <a:rPr lang="en-US" sz="3400" dirty="0"/>
              <a:t>Physical Differences Between Men &amp; Women</a:t>
            </a:r>
          </a:p>
        </p:txBody>
      </p:sp>
      <p:sp>
        <p:nvSpPr>
          <p:cNvPr id="3" name="Content Placeholder 2"/>
          <p:cNvSpPr>
            <a:spLocks noGrp="1"/>
          </p:cNvSpPr>
          <p:nvPr>
            <p:ph idx="1"/>
          </p:nvPr>
        </p:nvSpPr>
        <p:spPr>
          <a:xfrm>
            <a:off x="1065212" y="1324896"/>
            <a:ext cx="10058400" cy="4692445"/>
          </a:xfrm>
        </p:spPr>
        <p:txBody>
          <a:bodyPr>
            <a:normAutofit/>
          </a:bodyPr>
          <a:lstStyle/>
          <a:p>
            <a:r>
              <a:rPr lang="en-US" dirty="0"/>
              <a:t>Women’s center of balance is lower than a man’s. Women’s skeletal structures have wider hips, broader facial bones, smaller chins, a longer trunk, and shorter legs than men.</a:t>
            </a:r>
          </a:p>
          <a:p>
            <a:r>
              <a:rPr lang="en-US" dirty="0"/>
              <a:t>Men’s skin has more collagen and sebum, which makes it thicker and oilier than women’s skin.</a:t>
            </a:r>
          </a:p>
          <a:p>
            <a:r>
              <a:rPr lang="en-US" dirty="0"/>
              <a:t>Women generally have a greater body fat percentage than men.  Men get fat on the belly, women on the derriere and thighs.</a:t>
            </a:r>
          </a:p>
        </p:txBody>
      </p:sp>
    </p:spTree>
    <p:extLst>
      <p:ext uri="{BB962C8B-B14F-4D97-AF65-F5344CB8AC3E}">
        <p14:creationId xmlns:p14="http://schemas.microsoft.com/office/powerpoint/2010/main" val="242368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53845"/>
          </a:xfrm>
        </p:spPr>
        <p:txBody>
          <a:bodyPr>
            <a:normAutofit/>
          </a:bodyPr>
          <a:lstStyle/>
          <a:p>
            <a:r>
              <a:rPr lang="en-US" sz="3400" dirty="0"/>
              <a:t>Physical Differences Between Men &amp; Women</a:t>
            </a:r>
          </a:p>
        </p:txBody>
      </p:sp>
      <p:sp>
        <p:nvSpPr>
          <p:cNvPr id="3" name="Content Placeholder 2"/>
          <p:cNvSpPr>
            <a:spLocks noGrp="1"/>
          </p:cNvSpPr>
          <p:nvPr>
            <p:ph idx="1"/>
          </p:nvPr>
        </p:nvSpPr>
        <p:spPr>
          <a:xfrm>
            <a:off x="1065212" y="1324896"/>
            <a:ext cx="10058400" cy="4692445"/>
          </a:xfrm>
        </p:spPr>
        <p:txBody>
          <a:bodyPr>
            <a:normAutofit/>
          </a:bodyPr>
          <a:lstStyle/>
          <a:p>
            <a:r>
              <a:rPr lang="en-US" dirty="0"/>
              <a:t>Men have better distance vision and depth perception, and usually better vision in lighted environments. Women have better night vision, see better at the red end of the light spectrum, and a have better visual memory.</a:t>
            </a:r>
          </a:p>
          <a:p>
            <a:r>
              <a:rPr lang="en-US" dirty="0"/>
              <a:t>Men are 10x more likely to be color blind.</a:t>
            </a:r>
          </a:p>
          <a:p>
            <a:endParaRPr lang="en-US" dirty="0"/>
          </a:p>
        </p:txBody>
      </p:sp>
    </p:spTree>
    <p:extLst>
      <p:ext uri="{BB962C8B-B14F-4D97-AF65-F5344CB8AC3E}">
        <p14:creationId xmlns:p14="http://schemas.microsoft.com/office/powerpoint/2010/main" val="32326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53845"/>
          </a:xfrm>
        </p:spPr>
        <p:txBody>
          <a:bodyPr>
            <a:normAutofit/>
          </a:bodyPr>
          <a:lstStyle/>
          <a:p>
            <a:r>
              <a:rPr lang="en-US" sz="3400" dirty="0"/>
              <a:t>Physical Differences Between Men &amp; Women</a:t>
            </a:r>
          </a:p>
        </p:txBody>
      </p:sp>
      <p:sp>
        <p:nvSpPr>
          <p:cNvPr id="3" name="Content Placeholder 2"/>
          <p:cNvSpPr>
            <a:spLocks noGrp="1"/>
          </p:cNvSpPr>
          <p:nvPr>
            <p:ph idx="1"/>
          </p:nvPr>
        </p:nvSpPr>
        <p:spPr>
          <a:xfrm>
            <a:off x="1065212" y="1324896"/>
            <a:ext cx="10058400" cy="4692445"/>
          </a:xfrm>
        </p:spPr>
        <p:txBody>
          <a:bodyPr>
            <a:normAutofit/>
          </a:bodyPr>
          <a:lstStyle/>
          <a:p>
            <a:r>
              <a:rPr lang="en-US" dirty="0"/>
              <a:t>Women are thought to have more resistance to disease due to the fact that their adrenal glands produce more </a:t>
            </a:r>
            <a:r>
              <a:rPr lang="en-US" dirty="0" err="1"/>
              <a:t>cortin</a:t>
            </a:r>
            <a:r>
              <a:rPr lang="en-US" dirty="0"/>
              <a:t> than men’s do. </a:t>
            </a:r>
          </a:p>
          <a:p>
            <a:r>
              <a:rPr lang="en-US" dirty="0"/>
              <a:t>The only three diseases that women die from more often than men are breast cancer, female reproductive disorders, and benign tumors. Otherwise, every other disease, including of course cancer and heart disease, kills men at a higher frequency.</a:t>
            </a:r>
          </a:p>
          <a:p>
            <a:r>
              <a:rPr lang="en-US" dirty="0"/>
              <a:t>Due to a lack of testosterone, women are 10 times more likely to injure their anterior cruciate ligament (ACL) than men.</a:t>
            </a:r>
          </a:p>
          <a:p>
            <a:pPr marL="0" indent="0">
              <a:buNone/>
            </a:pPr>
            <a:endParaRPr lang="en-US" dirty="0"/>
          </a:p>
        </p:txBody>
      </p:sp>
    </p:spTree>
    <p:extLst>
      <p:ext uri="{BB962C8B-B14F-4D97-AF65-F5344CB8AC3E}">
        <p14:creationId xmlns:p14="http://schemas.microsoft.com/office/powerpoint/2010/main" val="19132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53845"/>
          </a:xfrm>
        </p:spPr>
        <p:txBody>
          <a:bodyPr>
            <a:normAutofit/>
          </a:bodyPr>
          <a:lstStyle/>
          <a:p>
            <a:r>
              <a:rPr lang="en-US" sz="3400" dirty="0"/>
              <a:t>Physical Differences Between Men &amp; Women</a:t>
            </a:r>
          </a:p>
        </p:txBody>
      </p:sp>
      <p:sp>
        <p:nvSpPr>
          <p:cNvPr id="3" name="Content Placeholder 2"/>
          <p:cNvSpPr>
            <a:spLocks noGrp="1"/>
          </p:cNvSpPr>
          <p:nvPr>
            <p:ph idx="1"/>
          </p:nvPr>
        </p:nvSpPr>
        <p:spPr>
          <a:xfrm>
            <a:off x="1065212" y="1324896"/>
            <a:ext cx="10058400" cy="4692445"/>
          </a:xfrm>
        </p:spPr>
        <p:txBody>
          <a:bodyPr>
            <a:normAutofit lnSpcReduction="10000"/>
          </a:bodyPr>
          <a:lstStyle/>
          <a:p>
            <a:r>
              <a:rPr lang="en-US" dirty="0"/>
              <a:t>Men and women have different levels of certain hormones; for example, men have a higher concentration of androgens such as testosterone, while women have a higher concentration of estrogens.</a:t>
            </a:r>
          </a:p>
          <a:p>
            <a:r>
              <a:rPr lang="en-US" dirty="0"/>
              <a:t>Female hormonal patterns are more complex and varied. The glands work differently in the two sexes. </a:t>
            </a:r>
          </a:p>
          <a:p>
            <a:r>
              <a:rPr lang="en-US" dirty="0"/>
              <a:t>For example, a woman's thyroid is larger and more active; it enlarges during menstruation and pregnancy, which makes her more prone to goiter, provides resistance to cold, and is associated with the smooth skin, relatively hairless body, and the thin layer of subcutaneous fat that are important elements in the concept of personal beauty. </a:t>
            </a:r>
          </a:p>
        </p:txBody>
      </p:sp>
    </p:spTree>
    <p:extLst>
      <p:ext uri="{BB962C8B-B14F-4D97-AF65-F5344CB8AC3E}">
        <p14:creationId xmlns:p14="http://schemas.microsoft.com/office/powerpoint/2010/main" val="342337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53845"/>
          </a:xfrm>
        </p:spPr>
        <p:txBody>
          <a:bodyPr>
            <a:normAutofit/>
          </a:bodyPr>
          <a:lstStyle/>
          <a:p>
            <a:r>
              <a:rPr lang="en-US" sz="3400" dirty="0"/>
              <a:t>Physical Differences Between Men &amp; Women</a:t>
            </a:r>
          </a:p>
        </p:txBody>
      </p:sp>
      <p:sp>
        <p:nvSpPr>
          <p:cNvPr id="3" name="Content Placeholder 2"/>
          <p:cNvSpPr>
            <a:spLocks noGrp="1"/>
          </p:cNvSpPr>
          <p:nvPr>
            <p:ph idx="1"/>
          </p:nvPr>
        </p:nvSpPr>
        <p:spPr>
          <a:xfrm>
            <a:off x="1065212" y="1324896"/>
            <a:ext cx="10058400" cy="4692445"/>
          </a:xfrm>
        </p:spPr>
        <p:txBody>
          <a:bodyPr>
            <a:normAutofit/>
          </a:bodyPr>
          <a:lstStyle/>
          <a:p>
            <a:r>
              <a:rPr lang="en-US" dirty="0"/>
              <a:t>Women are more sensitive to sound than men.</a:t>
            </a:r>
          </a:p>
          <a:p>
            <a:r>
              <a:rPr lang="en-US" dirty="0"/>
              <a:t>Due to a woman’s estrogen, she has an increased chance of developing osteoarthritis.</a:t>
            </a:r>
          </a:p>
          <a:p>
            <a:r>
              <a:rPr lang="en-US" dirty="0"/>
              <a:t>Women can withstand high temperatures better than men because their metabolism slows down less.</a:t>
            </a:r>
          </a:p>
          <a:p>
            <a:endParaRPr lang="en-US" dirty="0"/>
          </a:p>
        </p:txBody>
      </p:sp>
    </p:spTree>
    <p:extLst>
      <p:ext uri="{BB962C8B-B14F-4D97-AF65-F5344CB8AC3E}">
        <p14:creationId xmlns:p14="http://schemas.microsoft.com/office/powerpoint/2010/main" val="277102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General Cleaning</a:t>
            </a:r>
            <a:endParaRPr lang="en-US" b="1" dirty="0"/>
          </a:p>
        </p:txBody>
      </p:sp>
      <p:sp>
        <p:nvSpPr>
          <p:cNvPr id="3" name="Content Placeholder 2"/>
          <p:cNvSpPr>
            <a:spLocks noGrp="1"/>
          </p:cNvSpPr>
          <p:nvPr>
            <p:ph idx="1"/>
          </p:nvPr>
        </p:nvSpPr>
        <p:spPr/>
        <p:txBody>
          <a:bodyPr/>
          <a:lstStyle/>
          <a:p>
            <a:r>
              <a:rPr lang="en-US" dirty="0"/>
              <a:t>Go light – carry a do it all product.</a:t>
            </a:r>
          </a:p>
          <a:p>
            <a:r>
              <a:rPr lang="en-US" dirty="0"/>
              <a:t>Liquid Pure-Castile Soap is great because it doubles as a face wash, shampoo, and dish, sock and underwear washing soap. That means just one </a:t>
            </a:r>
            <a:r>
              <a:rPr lang="en-US" dirty="0" err="1"/>
              <a:t>GoToob</a:t>
            </a:r>
            <a:r>
              <a:rPr lang="en-US" dirty="0"/>
              <a:t> or small plastic bottle to a multitude of cleaning chores.</a:t>
            </a:r>
          </a:p>
          <a:p>
            <a:r>
              <a:rPr lang="en-US" dirty="0"/>
              <a:t>On a regular road trip, believe it or not Palmolive dish soap does it all too.</a:t>
            </a:r>
          </a:p>
        </p:txBody>
      </p:sp>
    </p:spTree>
    <p:extLst>
      <p:ext uri="{BB962C8B-B14F-4D97-AF65-F5344CB8AC3E}">
        <p14:creationId xmlns:p14="http://schemas.microsoft.com/office/powerpoint/2010/main" val="141819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5000" dirty="0"/>
              <a:t>Cause:  Sweat</a:t>
            </a:r>
          </a:p>
        </p:txBody>
      </p:sp>
      <p:sp>
        <p:nvSpPr>
          <p:cNvPr id="3" name="Content Placeholder 2"/>
          <p:cNvSpPr>
            <a:spLocks noGrp="1"/>
          </p:cNvSpPr>
          <p:nvPr>
            <p:ph idx="1"/>
          </p:nvPr>
        </p:nvSpPr>
        <p:spPr/>
        <p:txBody>
          <a:bodyPr/>
          <a:lstStyle/>
          <a:p>
            <a:pPr marL="0" indent="0">
              <a:buNone/>
            </a:pPr>
            <a:r>
              <a:rPr lang="en-US" dirty="0"/>
              <a:t>SWEAT is the body's mechanism for safely dumping excess heat you generate during exercise. </a:t>
            </a:r>
          </a:p>
          <a:p>
            <a:pPr marL="0" lvl="0" indent="0">
              <a:buNone/>
            </a:pPr>
            <a:r>
              <a:rPr lang="en-US" dirty="0"/>
              <a:t>It doesn't start to smell until bacteria already living on your body (skin’s normal flora, filling up all of the cracks and crevices on your epidermis) go to work on it.</a:t>
            </a:r>
          </a:p>
          <a:p>
            <a:pPr marL="0" indent="0">
              <a:buNone/>
            </a:pPr>
            <a:r>
              <a:rPr lang="en-US" dirty="0"/>
              <a:t>And consider this:</a:t>
            </a:r>
          </a:p>
          <a:p>
            <a:pPr marL="0" lvl="0" indent="0">
              <a:buNone/>
            </a:pPr>
            <a:r>
              <a:rPr lang="en-US" dirty="0"/>
              <a:t>If you didn't have sweat glands, you'd have to pant like a dog to keep your internal body temperature within a safe range during a hot hike.</a:t>
            </a:r>
          </a:p>
        </p:txBody>
      </p:sp>
    </p:spTree>
    <p:extLst>
      <p:ext uri="{BB962C8B-B14F-4D97-AF65-F5344CB8AC3E}">
        <p14:creationId xmlns:p14="http://schemas.microsoft.com/office/powerpoint/2010/main" val="26980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54023" y="3867150"/>
            <a:ext cx="1926911" cy="1554480"/>
          </a:xfrm>
          <a:prstGeom prst="rect">
            <a:avLst/>
          </a:prstGeom>
        </p:spPr>
      </p:pic>
      <p:sp>
        <p:nvSpPr>
          <p:cNvPr id="2" name="Title 1"/>
          <p:cNvSpPr>
            <a:spLocks noGrp="1"/>
          </p:cNvSpPr>
          <p:nvPr>
            <p:ph type="title"/>
          </p:nvPr>
        </p:nvSpPr>
        <p:spPr/>
        <p:txBody>
          <a:bodyPr anchor="ctr"/>
          <a:lstStyle/>
          <a:p>
            <a:r>
              <a:rPr lang="en-US" dirty="0"/>
              <a:t>Plan Ahead and Prepare</a:t>
            </a:r>
          </a:p>
        </p:txBody>
      </p:sp>
      <p:sp>
        <p:nvSpPr>
          <p:cNvPr id="3" name="Content Placeholder 2"/>
          <p:cNvSpPr>
            <a:spLocks noGrp="1"/>
          </p:cNvSpPr>
          <p:nvPr>
            <p:ph idx="1"/>
          </p:nvPr>
        </p:nvSpPr>
        <p:spPr>
          <a:xfrm>
            <a:off x="1065214" y="1400175"/>
            <a:ext cx="10058400" cy="4581525"/>
          </a:xfrm>
        </p:spPr>
        <p:txBody>
          <a:bodyPr>
            <a:normAutofit lnSpcReduction="10000"/>
          </a:bodyPr>
          <a:lstStyle/>
          <a:p>
            <a:r>
              <a:rPr lang="en-US" dirty="0"/>
              <a:t>Repack what you’ll carry.</a:t>
            </a:r>
          </a:p>
          <a:p>
            <a:r>
              <a:rPr lang="en-US" dirty="0"/>
              <a:t>Carry the smallest amount necessary.</a:t>
            </a:r>
          </a:p>
          <a:p>
            <a:r>
              <a:rPr lang="en-US" dirty="0"/>
              <a:t>Carry Multi-purpose products.</a:t>
            </a:r>
          </a:p>
          <a:p>
            <a:r>
              <a:rPr lang="en-US" dirty="0"/>
              <a:t>Use Packing Cubes.</a:t>
            </a:r>
          </a:p>
          <a:p>
            <a:r>
              <a:rPr lang="en-US" dirty="0"/>
              <a:t>Microfiber Towels.</a:t>
            </a:r>
          </a:p>
          <a:p>
            <a:r>
              <a:rPr lang="en-US" dirty="0"/>
              <a:t>Collapsible Dishes &amp; </a:t>
            </a:r>
            <a:r>
              <a:rPr lang="en-US" dirty="0" err="1"/>
              <a:t>Sporks</a:t>
            </a:r>
            <a:r>
              <a:rPr lang="en-US" dirty="0"/>
              <a:t>.</a:t>
            </a:r>
          </a:p>
          <a:p>
            <a:r>
              <a:rPr lang="en-US" dirty="0"/>
              <a:t>Compressible/Inflatable Pillows.</a:t>
            </a:r>
          </a:p>
          <a:p>
            <a:r>
              <a:rPr lang="en-US" dirty="0"/>
              <a:t>Collapsible Lanterns/Flashlights.</a:t>
            </a:r>
          </a:p>
        </p:txBody>
      </p:sp>
      <p:pic>
        <p:nvPicPr>
          <p:cNvPr id="4" name="Picture 3"/>
          <p:cNvPicPr>
            <a:picLocks noChangeAspect="1"/>
          </p:cNvPicPr>
          <p:nvPr/>
        </p:nvPicPr>
        <p:blipFill>
          <a:blip r:embed="rId3"/>
          <a:stretch>
            <a:fillRect/>
          </a:stretch>
        </p:blipFill>
        <p:spPr>
          <a:xfrm>
            <a:off x="7299490" y="1400175"/>
            <a:ext cx="1638300" cy="1409700"/>
          </a:xfrm>
          <a:prstGeom prst="rect">
            <a:avLst/>
          </a:prstGeom>
        </p:spPr>
      </p:pic>
      <p:pic>
        <p:nvPicPr>
          <p:cNvPr id="5" name="Picture 4"/>
          <p:cNvPicPr>
            <a:picLocks noChangeAspect="1"/>
          </p:cNvPicPr>
          <p:nvPr/>
        </p:nvPicPr>
        <p:blipFill>
          <a:blip r:embed="rId4"/>
          <a:stretch>
            <a:fillRect/>
          </a:stretch>
        </p:blipFill>
        <p:spPr>
          <a:xfrm>
            <a:off x="9483134" y="2314575"/>
            <a:ext cx="1057275" cy="3105150"/>
          </a:xfrm>
          <a:prstGeom prst="rect">
            <a:avLst/>
          </a:prstGeom>
        </p:spPr>
      </p:pic>
      <p:pic>
        <p:nvPicPr>
          <p:cNvPr id="7" name="Picture 6"/>
          <p:cNvPicPr>
            <a:picLocks noChangeAspect="1"/>
          </p:cNvPicPr>
          <p:nvPr/>
        </p:nvPicPr>
        <p:blipFill>
          <a:blip r:embed="rId5"/>
          <a:stretch>
            <a:fillRect/>
          </a:stretch>
        </p:blipFill>
        <p:spPr>
          <a:xfrm>
            <a:off x="9580564" y="914400"/>
            <a:ext cx="1543050" cy="1009650"/>
          </a:xfrm>
          <a:prstGeom prst="rect">
            <a:avLst/>
          </a:prstGeom>
        </p:spPr>
      </p:pic>
    </p:spTree>
    <p:extLst>
      <p:ext uri="{BB962C8B-B14F-4D97-AF65-F5344CB8AC3E}">
        <p14:creationId xmlns:p14="http://schemas.microsoft.com/office/powerpoint/2010/main" val="295733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Dispose of Waste Properly</a:t>
            </a:r>
          </a:p>
        </p:txBody>
      </p:sp>
      <p:sp>
        <p:nvSpPr>
          <p:cNvPr id="3" name="Content Placeholder 2"/>
          <p:cNvSpPr>
            <a:spLocks noGrp="1"/>
          </p:cNvSpPr>
          <p:nvPr>
            <p:ph idx="1"/>
          </p:nvPr>
        </p:nvSpPr>
        <p:spPr/>
        <p:txBody>
          <a:bodyPr/>
          <a:lstStyle/>
          <a:p>
            <a:r>
              <a:rPr lang="en-US" dirty="0"/>
              <a:t>Basically: carry it in, carry it out!</a:t>
            </a:r>
          </a:p>
          <a:p>
            <a:r>
              <a:rPr lang="en-US" dirty="0"/>
              <a:t>Plan to bring in as little as possible, so there’s less to bring out.</a:t>
            </a:r>
          </a:p>
          <a:p>
            <a:r>
              <a:rPr lang="en-US" dirty="0"/>
              <a:t>Wrap it tight.</a:t>
            </a:r>
          </a:p>
          <a:p>
            <a:r>
              <a:rPr lang="en-US" dirty="0"/>
              <a:t>Pack out toilet paper and hygiene products.</a:t>
            </a:r>
          </a:p>
          <a:p>
            <a:r>
              <a:rPr lang="en-US" dirty="0"/>
              <a:t>Keep </a:t>
            </a:r>
            <a:r>
              <a:rPr lang="en-US" dirty="0" err="1"/>
              <a:t>smellables</a:t>
            </a:r>
            <a:r>
              <a:rPr lang="en-US" dirty="0"/>
              <a:t> sequestered.</a:t>
            </a:r>
          </a:p>
          <a:p>
            <a:endParaRPr lang="en-US" dirty="0"/>
          </a:p>
        </p:txBody>
      </p:sp>
    </p:spTree>
    <p:extLst>
      <p:ext uri="{BB962C8B-B14F-4D97-AF65-F5344CB8AC3E}">
        <p14:creationId xmlns:p14="http://schemas.microsoft.com/office/powerpoint/2010/main" val="175818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Leave What You Find</a:t>
            </a:r>
          </a:p>
        </p:txBody>
      </p:sp>
      <p:sp>
        <p:nvSpPr>
          <p:cNvPr id="3" name="Content Placeholder 2"/>
          <p:cNvSpPr>
            <a:spLocks noGrp="1"/>
          </p:cNvSpPr>
          <p:nvPr>
            <p:ph idx="1"/>
          </p:nvPr>
        </p:nvSpPr>
        <p:spPr/>
        <p:txBody>
          <a:bodyPr/>
          <a:lstStyle/>
          <a:p>
            <a:endParaRPr lang="en-US" dirty="0"/>
          </a:p>
          <a:p>
            <a:r>
              <a:rPr lang="en-US" dirty="0"/>
              <a:t>Unless it’s someone else’s trash.  Then, be brave, clean up after them too.</a:t>
            </a:r>
          </a:p>
          <a:p>
            <a:r>
              <a:rPr lang="en-US" dirty="0"/>
              <a:t>But don’t add to it!</a:t>
            </a:r>
          </a:p>
        </p:txBody>
      </p:sp>
    </p:spTree>
    <p:extLst>
      <p:ext uri="{BB962C8B-B14F-4D97-AF65-F5344CB8AC3E}">
        <p14:creationId xmlns:p14="http://schemas.microsoft.com/office/powerpoint/2010/main" val="427754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Minimize Campfire Impacts</a:t>
            </a:r>
          </a:p>
        </p:txBody>
      </p:sp>
      <p:sp>
        <p:nvSpPr>
          <p:cNvPr id="3" name="Content Placeholder 2"/>
          <p:cNvSpPr>
            <a:spLocks noGrp="1"/>
          </p:cNvSpPr>
          <p:nvPr>
            <p:ph idx="1"/>
          </p:nvPr>
        </p:nvSpPr>
        <p:spPr/>
        <p:txBody>
          <a:bodyPr/>
          <a:lstStyle/>
          <a:p>
            <a:endParaRPr lang="en-US" dirty="0"/>
          </a:p>
          <a:p>
            <a:r>
              <a:rPr lang="en-US" dirty="0"/>
              <a:t>Basically here, don’t burn that stuff!</a:t>
            </a:r>
          </a:p>
        </p:txBody>
      </p:sp>
    </p:spTree>
    <p:extLst>
      <p:ext uri="{BB962C8B-B14F-4D97-AF65-F5344CB8AC3E}">
        <p14:creationId xmlns:p14="http://schemas.microsoft.com/office/powerpoint/2010/main" val="53948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Respect Wildlife</a:t>
            </a:r>
          </a:p>
        </p:txBody>
      </p:sp>
      <p:sp>
        <p:nvSpPr>
          <p:cNvPr id="3" name="Content Placeholder 2"/>
          <p:cNvSpPr>
            <a:spLocks noGrp="1"/>
          </p:cNvSpPr>
          <p:nvPr>
            <p:ph idx="1"/>
          </p:nvPr>
        </p:nvSpPr>
        <p:spPr/>
        <p:txBody>
          <a:bodyPr/>
          <a:lstStyle/>
          <a:p>
            <a:endParaRPr lang="en-US" dirty="0"/>
          </a:p>
          <a:p>
            <a:r>
              <a:rPr lang="en-US" dirty="0"/>
              <a:t>They will dig it up!</a:t>
            </a:r>
          </a:p>
          <a:p>
            <a:r>
              <a:rPr lang="en-US" dirty="0"/>
              <a:t>Outside of </a:t>
            </a:r>
            <a:r>
              <a:rPr lang="en-US" dirty="0" err="1"/>
              <a:t>catholes</a:t>
            </a:r>
            <a:r>
              <a:rPr lang="en-US" dirty="0"/>
              <a:t>, don’t bury it.</a:t>
            </a:r>
          </a:p>
          <a:p>
            <a:r>
              <a:rPr lang="en-US" dirty="0"/>
              <a:t>And for </a:t>
            </a:r>
            <a:r>
              <a:rPr lang="en-US" dirty="0" err="1"/>
              <a:t>catholes</a:t>
            </a:r>
            <a:r>
              <a:rPr lang="en-US" dirty="0"/>
              <a:t>, go deep.  Stir well.  </a:t>
            </a:r>
          </a:p>
          <a:p>
            <a:r>
              <a:rPr lang="en-US" dirty="0"/>
              <a:t>They will dig it up.</a:t>
            </a:r>
          </a:p>
        </p:txBody>
      </p:sp>
    </p:spTree>
    <p:extLst>
      <p:ext uri="{BB962C8B-B14F-4D97-AF65-F5344CB8AC3E}">
        <p14:creationId xmlns:p14="http://schemas.microsoft.com/office/powerpoint/2010/main" val="170984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Considerate of Other Visitors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Don’t do in their line of sight that what you would not want to see yourself!</a:t>
            </a:r>
          </a:p>
          <a:p>
            <a:pPr marL="0" indent="0">
              <a:buNone/>
            </a:pPr>
            <a:endParaRPr lang="en-US" dirty="0"/>
          </a:p>
          <a:p>
            <a:pPr marL="0" indent="0">
              <a:buNone/>
            </a:pPr>
            <a:r>
              <a:rPr lang="en-US" dirty="0"/>
              <a:t>Don’t leave it for them to find.</a:t>
            </a:r>
          </a:p>
        </p:txBody>
      </p:sp>
    </p:spTree>
    <p:extLst>
      <p:ext uri="{BB962C8B-B14F-4D97-AF65-F5344CB8AC3E}">
        <p14:creationId xmlns:p14="http://schemas.microsoft.com/office/powerpoint/2010/main" val="4710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Questions?</a:t>
            </a:r>
          </a:p>
        </p:txBody>
      </p:sp>
      <p:sp>
        <p:nvSpPr>
          <p:cNvPr id="3" name="Content Placeholder 2"/>
          <p:cNvSpPr>
            <a:spLocks noGrp="1"/>
          </p:cNvSpPr>
          <p:nvPr>
            <p:ph idx="1"/>
          </p:nvPr>
        </p:nvSpPr>
        <p:spPr/>
        <p:txBody>
          <a:bodyPr/>
          <a:lstStyle/>
          <a:p>
            <a:pPr marL="0" indent="0">
              <a:buNone/>
            </a:pPr>
            <a:r>
              <a:rPr lang="en-US" dirty="0"/>
              <a:t>If not…</a:t>
            </a:r>
          </a:p>
          <a:p>
            <a:pPr marL="0" indent="0">
              <a:buNone/>
            </a:pPr>
            <a:endParaRPr lang="en-US" dirty="0"/>
          </a:p>
          <a:p>
            <a:pPr marL="0" indent="0">
              <a:buNone/>
            </a:pPr>
            <a:r>
              <a:rPr lang="en-US" dirty="0"/>
              <a:t>Thank you!</a:t>
            </a:r>
          </a:p>
          <a:p>
            <a:pPr marL="0" indent="0" algn="r">
              <a:spcBef>
                <a:spcPts val="600"/>
              </a:spcBef>
              <a:buNone/>
            </a:pPr>
            <a:endParaRPr lang="en-US" dirty="0"/>
          </a:p>
          <a:p>
            <a:pPr marL="0" indent="0" algn="r">
              <a:spcBef>
                <a:spcPts val="600"/>
              </a:spcBef>
              <a:buNone/>
            </a:pPr>
            <a:endParaRPr lang="en-US" dirty="0"/>
          </a:p>
          <a:p>
            <a:pPr marL="0" indent="0" algn="r">
              <a:spcBef>
                <a:spcPts val="600"/>
              </a:spcBef>
              <a:buNone/>
            </a:pPr>
            <a:r>
              <a:rPr lang="en-US" dirty="0" err="1"/>
              <a:t>Randa</a:t>
            </a:r>
            <a:r>
              <a:rPr lang="en-US" dirty="0"/>
              <a:t> Kelton  				   Kerin Farrell		</a:t>
            </a:r>
          </a:p>
          <a:p>
            <a:pPr marL="0" indent="0" algn="r">
              <a:spcBef>
                <a:spcPts val="600"/>
              </a:spcBef>
              <a:buNone/>
            </a:pPr>
            <a:r>
              <a:rPr lang="en-US" dirty="0"/>
              <a:t>  randa.galbreath@gmail.com		 PhoenixLNT@att.net	</a:t>
            </a:r>
          </a:p>
          <a:p>
            <a:pPr marL="0" indent="0" algn="r">
              <a:spcBef>
                <a:spcPts val="600"/>
              </a:spcBef>
              <a:buNone/>
            </a:pPr>
            <a:r>
              <a:rPr lang="en-US" dirty="0"/>
              <a:t>954-668-6321	</a:t>
            </a:r>
          </a:p>
          <a:p>
            <a:pPr marL="0" indent="0">
              <a:buNone/>
            </a:pPr>
            <a:endParaRPr lang="en-US" dirty="0"/>
          </a:p>
        </p:txBody>
      </p:sp>
    </p:spTree>
    <p:extLst>
      <p:ext uri="{BB962C8B-B14F-4D97-AF65-F5344CB8AC3E}">
        <p14:creationId xmlns:p14="http://schemas.microsoft.com/office/powerpoint/2010/main" val="418042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00800" y="85060"/>
            <a:ext cx="9674867" cy="6675120"/>
          </a:xfrm>
          <a:prstGeom prst="rect">
            <a:avLst/>
          </a:prstGeom>
        </p:spPr>
      </p:pic>
    </p:spTree>
    <p:extLst>
      <p:ext uri="{BB962C8B-B14F-4D97-AF65-F5344CB8AC3E}">
        <p14:creationId xmlns:p14="http://schemas.microsoft.com/office/powerpoint/2010/main" val="21180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a:t>
            </a:r>
          </a:p>
        </p:txBody>
      </p:sp>
      <p:sp>
        <p:nvSpPr>
          <p:cNvPr id="3" name="Content Placeholder 2"/>
          <p:cNvSpPr>
            <a:spLocks noGrp="1"/>
          </p:cNvSpPr>
          <p:nvPr>
            <p:ph idx="1"/>
          </p:nvPr>
        </p:nvSpPr>
        <p:spPr/>
        <p:txBody>
          <a:bodyPr>
            <a:normAutofit/>
          </a:bodyPr>
          <a:lstStyle/>
          <a:p>
            <a:r>
              <a:rPr lang="en-US" sz="2500" dirty="0"/>
              <a:t>Smell:</a:t>
            </a:r>
          </a:p>
          <a:p>
            <a:pPr marL="736092" lvl="1" indent="-342900">
              <a:spcBef>
                <a:spcPts val="600"/>
              </a:spcBef>
            </a:pPr>
            <a:r>
              <a:rPr lang="en-US" sz="2500" dirty="0"/>
              <a:t>Antiperspirant?</a:t>
            </a:r>
          </a:p>
          <a:p>
            <a:pPr marL="1138428" lvl="2" indent="-342900">
              <a:spcBef>
                <a:spcPts val="0"/>
              </a:spcBef>
            </a:pPr>
            <a:r>
              <a:rPr lang="en-US" sz="2300" dirty="0"/>
              <a:t>Skip it?</a:t>
            </a:r>
          </a:p>
          <a:p>
            <a:pPr marL="1138428" lvl="2" indent="-342900">
              <a:spcBef>
                <a:spcPts val="0"/>
              </a:spcBef>
            </a:pPr>
            <a:r>
              <a:rPr lang="en-US" sz="2300" dirty="0"/>
              <a:t>It’s a </a:t>
            </a:r>
            <a:r>
              <a:rPr lang="en-US" sz="2300" dirty="0" err="1"/>
              <a:t>smellable</a:t>
            </a:r>
            <a:r>
              <a:rPr lang="en-US" sz="2300" dirty="0"/>
              <a:t>…</a:t>
            </a:r>
          </a:p>
          <a:p>
            <a:pPr marL="1138428" lvl="2" indent="-342900">
              <a:spcBef>
                <a:spcPts val="0"/>
              </a:spcBef>
            </a:pPr>
            <a:r>
              <a:rPr lang="en-US" sz="2300" dirty="0"/>
              <a:t>Options</a:t>
            </a:r>
          </a:p>
          <a:p>
            <a:r>
              <a:rPr lang="en-US" sz="2500" dirty="0"/>
              <a:t>Sticking &amp; Friction = Chafing</a:t>
            </a:r>
          </a:p>
          <a:p>
            <a:pPr marL="736092" lvl="1" indent="-342900">
              <a:spcBef>
                <a:spcPts val="600"/>
              </a:spcBef>
            </a:pPr>
            <a:r>
              <a:rPr lang="en-US" sz="2500" dirty="0"/>
              <a:t>Chafing Sticks</a:t>
            </a:r>
          </a:p>
          <a:p>
            <a:pPr marL="736092" lvl="1" indent="-342900">
              <a:spcBef>
                <a:spcPts val="600"/>
              </a:spcBef>
            </a:pPr>
            <a:r>
              <a:rPr lang="en-US" sz="2500" dirty="0"/>
              <a:t>Various Powders</a:t>
            </a:r>
          </a:p>
          <a:p>
            <a:pPr marL="736092" lvl="1" indent="-342900">
              <a:spcBef>
                <a:spcPts val="600"/>
              </a:spcBef>
            </a:pPr>
            <a:r>
              <a:rPr lang="en-US" sz="2500" dirty="0"/>
              <a:t>Clothing Options</a:t>
            </a:r>
          </a:p>
          <a:p>
            <a:endParaRPr lang="en-US" sz="2500" dirty="0"/>
          </a:p>
        </p:txBody>
      </p:sp>
      <p:pic>
        <p:nvPicPr>
          <p:cNvPr id="4" name="Picture 3"/>
          <p:cNvPicPr>
            <a:picLocks noChangeAspect="1"/>
          </p:cNvPicPr>
          <p:nvPr/>
        </p:nvPicPr>
        <p:blipFill>
          <a:blip r:embed="rId2"/>
          <a:stretch>
            <a:fillRect/>
          </a:stretch>
        </p:blipFill>
        <p:spPr>
          <a:xfrm>
            <a:off x="6434802" y="661544"/>
            <a:ext cx="2809875" cy="2600325"/>
          </a:xfrm>
          <a:prstGeom prst="rect">
            <a:avLst/>
          </a:prstGeom>
        </p:spPr>
      </p:pic>
      <p:pic>
        <p:nvPicPr>
          <p:cNvPr id="5" name="Picture 4"/>
          <p:cNvPicPr>
            <a:picLocks noChangeAspect="1"/>
          </p:cNvPicPr>
          <p:nvPr/>
        </p:nvPicPr>
        <p:blipFill>
          <a:blip r:embed="rId3"/>
          <a:stretch>
            <a:fillRect/>
          </a:stretch>
        </p:blipFill>
        <p:spPr>
          <a:xfrm>
            <a:off x="9865020" y="917943"/>
            <a:ext cx="1733550" cy="3114675"/>
          </a:xfrm>
          <a:prstGeom prst="rect">
            <a:avLst/>
          </a:prstGeom>
        </p:spPr>
      </p:pic>
      <p:pic>
        <p:nvPicPr>
          <p:cNvPr id="6" name="Picture 5"/>
          <p:cNvPicPr>
            <a:picLocks noChangeAspect="1"/>
          </p:cNvPicPr>
          <p:nvPr/>
        </p:nvPicPr>
        <p:blipFill>
          <a:blip r:embed="rId4"/>
          <a:stretch>
            <a:fillRect/>
          </a:stretch>
        </p:blipFill>
        <p:spPr>
          <a:xfrm>
            <a:off x="7634952" y="3490469"/>
            <a:ext cx="1609725" cy="2543175"/>
          </a:xfrm>
          <a:prstGeom prst="rect">
            <a:avLst/>
          </a:prstGeom>
        </p:spPr>
      </p:pic>
    </p:spTree>
    <p:extLst>
      <p:ext uri="{BB962C8B-B14F-4D97-AF65-F5344CB8AC3E}">
        <p14:creationId xmlns:p14="http://schemas.microsoft.com/office/powerpoint/2010/main" val="331954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Fabrics</a:t>
            </a:r>
          </a:p>
        </p:txBody>
      </p:sp>
      <p:sp>
        <p:nvSpPr>
          <p:cNvPr id="3" name="Content Placeholder 2"/>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2"/>
          <a:stretch>
            <a:fillRect/>
          </a:stretch>
        </p:blipFill>
        <p:spPr>
          <a:xfrm>
            <a:off x="1065212" y="2459665"/>
            <a:ext cx="3723554" cy="3291840"/>
          </a:xfrm>
          <a:prstGeom prst="rect">
            <a:avLst/>
          </a:prstGeom>
        </p:spPr>
      </p:pic>
      <p:pic>
        <p:nvPicPr>
          <p:cNvPr id="6" name="Picture 5"/>
          <p:cNvPicPr>
            <a:picLocks noChangeAspect="1"/>
          </p:cNvPicPr>
          <p:nvPr/>
        </p:nvPicPr>
        <p:blipFill>
          <a:blip r:embed="rId3"/>
          <a:stretch>
            <a:fillRect/>
          </a:stretch>
        </p:blipFill>
        <p:spPr>
          <a:xfrm>
            <a:off x="6094413" y="3500437"/>
            <a:ext cx="4676775" cy="1609725"/>
          </a:xfrm>
          <a:prstGeom prst="rect">
            <a:avLst/>
          </a:prstGeom>
        </p:spPr>
      </p:pic>
    </p:spTree>
    <p:extLst>
      <p:ext uri="{BB962C8B-B14F-4D97-AF65-F5344CB8AC3E}">
        <p14:creationId xmlns:p14="http://schemas.microsoft.com/office/powerpoint/2010/main" val="329834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35CB-1D66-4447-A1EA-5570317E024A}"/>
              </a:ext>
            </a:extLst>
          </p:cNvPr>
          <p:cNvSpPr>
            <a:spLocks noGrp="1"/>
          </p:cNvSpPr>
          <p:nvPr>
            <p:ph type="title"/>
          </p:nvPr>
        </p:nvSpPr>
        <p:spPr/>
        <p:txBody>
          <a:bodyPr/>
          <a:lstStyle/>
          <a:p>
            <a:r>
              <a:rPr lang="en-US" dirty="0"/>
              <a:t>Cotton</a:t>
            </a:r>
          </a:p>
        </p:txBody>
      </p:sp>
      <p:sp>
        <p:nvSpPr>
          <p:cNvPr id="3" name="Content Placeholder 2">
            <a:extLst>
              <a:ext uri="{FF2B5EF4-FFF2-40B4-BE49-F238E27FC236}">
                <a16:creationId xmlns:a16="http://schemas.microsoft.com/office/drawing/2014/main" id="{0F7C97C0-3467-448F-8E2C-CC44504A00F8}"/>
              </a:ext>
            </a:extLst>
          </p:cNvPr>
          <p:cNvSpPr>
            <a:spLocks noGrp="1"/>
          </p:cNvSpPr>
          <p:nvPr>
            <p:ph idx="1"/>
          </p:nvPr>
        </p:nvSpPr>
        <p:spPr/>
        <p:txBody>
          <a:bodyPr>
            <a:normAutofit/>
          </a:bodyPr>
          <a:lstStyle/>
          <a:p>
            <a:r>
              <a:rPr lang="en-US" dirty="0"/>
              <a:t>Cotton is 99% cellulose polymers, from a variety of cotton plants.</a:t>
            </a:r>
          </a:p>
          <a:p>
            <a:r>
              <a:rPr lang="en-US" dirty="0"/>
              <a:t>Polymers are molecules made from joining many smaller molecules.</a:t>
            </a:r>
          </a:p>
          <a:p>
            <a:r>
              <a:rPr lang="en-US" dirty="0"/>
              <a:t>The fiber structure of cotton pulls liquid in, giving it absorbing capacity.</a:t>
            </a:r>
          </a:p>
          <a:p>
            <a:r>
              <a:rPr lang="en-US" dirty="0"/>
              <a:t>This means cotton fabrics/clothes retain sweat/excessive moisture that doesn't evaporate from the skin and you’re in wet clothes.</a:t>
            </a:r>
          </a:p>
        </p:txBody>
      </p:sp>
    </p:spTree>
    <p:extLst>
      <p:ext uri="{BB962C8B-B14F-4D97-AF65-F5344CB8AC3E}">
        <p14:creationId xmlns:p14="http://schemas.microsoft.com/office/powerpoint/2010/main" val="248345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1418</TotalTime>
  <Words>2804</Words>
  <Application>Microsoft Office PowerPoint</Application>
  <PresentationFormat>Widescreen</PresentationFormat>
  <Paragraphs>342</Paragraphs>
  <Slides>56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Segoe Print</vt:lpstr>
      <vt:lpstr>Nature Illustration 16x9</vt:lpstr>
      <vt:lpstr>Women: Doing Outside What We Do Inside!  BSA National Outdoor Ethics Conference  Theodore Naish Scout Reservation October 2018</vt:lpstr>
      <vt:lpstr>Course Description</vt:lpstr>
      <vt:lpstr>7 Principles of Leave No Trace</vt:lpstr>
      <vt:lpstr>Most issues for women in the outdoors come down to two words:</vt:lpstr>
      <vt:lpstr>Cause:  Sweat</vt:lpstr>
      <vt:lpstr>PowerPoint Presentation</vt:lpstr>
      <vt:lpstr>Effect:</vt:lpstr>
      <vt:lpstr>Fabrics</vt:lpstr>
      <vt:lpstr>Cotton</vt:lpstr>
      <vt:lpstr>PowerPoint Presentation</vt:lpstr>
      <vt:lpstr>Biodegradable Textiles and Fabrics</vt:lpstr>
      <vt:lpstr>What about Wicking?</vt:lpstr>
      <vt:lpstr>What about Wicking?</vt:lpstr>
      <vt:lpstr>Biodegradable Textiles and Fabrics</vt:lpstr>
      <vt:lpstr>Clothing:</vt:lpstr>
      <vt:lpstr>Clothing:</vt:lpstr>
      <vt:lpstr>Clothing:</vt:lpstr>
      <vt:lpstr>Clothing:</vt:lpstr>
      <vt:lpstr>Cause:  Urine</vt:lpstr>
      <vt:lpstr>Urine Odor</vt:lpstr>
      <vt:lpstr>Urine Odor</vt:lpstr>
      <vt:lpstr>So drink, hydrate, refill, repeat!</vt:lpstr>
      <vt:lpstr>Which of course leads to evacuation</vt:lpstr>
      <vt:lpstr>Catholes</vt:lpstr>
      <vt:lpstr>Need to sit?</vt:lpstr>
      <vt:lpstr>What to do with solid waste? - Retail</vt:lpstr>
      <vt:lpstr>And when you have to carry it out…</vt:lpstr>
      <vt:lpstr>Wiping</vt:lpstr>
      <vt:lpstr>Cause:  Blood</vt:lpstr>
      <vt:lpstr>A Menstrual Primer</vt:lpstr>
      <vt:lpstr>Menstrual Blood</vt:lpstr>
      <vt:lpstr>Related &amp; Random Facts:</vt:lpstr>
      <vt:lpstr>PowerPoint Presentation</vt:lpstr>
      <vt:lpstr>PowerPoint Presentation</vt:lpstr>
      <vt:lpstr>More “natural” options</vt:lpstr>
      <vt:lpstr>Hygiene of Single-Use Sanitary Products</vt:lpstr>
      <vt:lpstr>Hygiene of Reusable Sanitary Products</vt:lpstr>
      <vt:lpstr>Do menstrual odors attract bears?</vt:lpstr>
      <vt:lpstr>Gear Facts:</vt:lpstr>
      <vt:lpstr>Nocturnal Issues:</vt:lpstr>
      <vt:lpstr>Gear vs. Anatomy</vt:lpstr>
      <vt:lpstr>Physical Differences Between Men &amp; Women</vt:lpstr>
      <vt:lpstr>Physical Differences Between Men &amp; Women</vt:lpstr>
      <vt:lpstr>Physical Differences Between Men &amp; Women</vt:lpstr>
      <vt:lpstr>Physical Differences Between Men &amp; Women</vt:lpstr>
      <vt:lpstr>Physical Differences Between Men &amp; Women</vt:lpstr>
      <vt:lpstr>Physical Differences Between Men &amp; Women</vt:lpstr>
      <vt:lpstr>Physical Differences Between Men &amp; Women</vt:lpstr>
      <vt:lpstr>General Cleaning</vt:lpstr>
      <vt:lpstr>Plan Ahead and Prepare</vt:lpstr>
      <vt:lpstr>Dispose of Waste Properly</vt:lpstr>
      <vt:lpstr>Leave What You Find</vt:lpstr>
      <vt:lpstr>Minimize Campfire Impacts</vt:lpstr>
      <vt:lpstr>Respect Wildlife</vt:lpstr>
      <vt:lpstr>Be Considerate of Other Visitors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Student</dc:creator>
  <cp:lastModifiedBy>Kerin Farrell</cp:lastModifiedBy>
  <cp:revision>91</cp:revision>
  <cp:lastPrinted>2018-08-29T16:33:24Z</cp:lastPrinted>
  <dcterms:created xsi:type="dcterms:W3CDTF">2017-08-07T13:56:00Z</dcterms:created>
  <dcterms:modified xsi:type="dcterms:W3CDTF">2018-10-18T20:57:55Z</dcterms:modified>
</cp:coreProperties>
</file>