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E37F804-825C-4AE2-B4F2-ED678DFDD2C9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8480" cy="411408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Tom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48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93080" y="182556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7948440" y="182556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948440" y="409824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93080" y="409824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4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4880" cy="6142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48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/>
          <p:nvPr/>
        </p:nvPicPr>
        <p:blipFill>
          <a:blip r:embed="rId14"/>
          <a:stretch/>
        </p:blipFill>
        <p:spPr>
          <a:xfrm>
            <a:off x="0" y="10080"/>
            <a:ext cx="12191400" cy="6837120"/>
          </a:xfrm>
          <a:prstGeom prst="rect">
            <a:avLst/>
          </a:prstGeom>
          <a:ln w="1260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5"/>
          <p:cNvPicPr/>
          <p:nvPr/>
        </p:nvPicPr>
        <p:blipFill>
          <a:blip r:embed="rId3"/>
          <a:srcRect t="13796" r="13242" b="14767"/>
          <a:stretch/>
        </p:blipFill>
        <p:spPr>
          <a:xfrm>
            <a:off x="2557800" y="5974560"/>
            <a:ext cx="7569720" cy="690840"/>
          </a:xfrm>
          <a:prstGeom prst="rect">
            <a:avLst/>
          </a:prstGeom>
          <a:ln w="12600">
            <a:noFill/>
          </a:ln>
        </p:spPr>
      </p:pic>
      <p:pic>
        <p:nvPicPr>
          <p:cNvPr id="45" name="Picture 7"/>
          <p:cNvPicPr/>
          <p:nvPr/>
        </p:nvPicPr>
        <p:blipFill>
          <a:blip r:embed="rId4"/>
          <a:stretch/>
        </p:blipFill>
        <p:spPr>
          <a:xfrm>
            <a:off x="4758120" y="1008360"/>
            <a:ext cx="3169080" cy="3390840"/>
          </a:xfrm>
          <a:prstGeom prst="rect">
            <a:avLst/>
          </a:prstGeom>
          <a:ln w="1260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5"/>
          <p:cNvPicPr/>
          <p:nvPr/>
        </p:nvPicPr>
        <p:blipFill>
          <a:blip r:embed="rId2"/>
          <a:srcRect t="13796" r="13242" b="14767"/>
          <a:stretch/>
        </p:blipFill>
        <p:spPr>
          <a:xfrm>
            <a:off x="2557800" y="5974560"/>
            <a:ext cx="7569720" cy="690840"/>
          </a:xfrm>
          <a:prstGeom prst="rect">
            <a:avLst/>
          </a:prstGeom>
          <a:ln w="12600">
            <a:noFill/>
          </a:ln>
        </p:spPr>
      </p:pic>
      <p:pic>
        <p:nvPicPr>
          <p:cNvPr id="47" name="Picture 7"/>
          <p:cNvPicPr/>
          <p:nvPr/>
        </p:nvPicPr>
        <p:blipFill>
          <a:blip r:embed="rId3"/>
          <a:stretch/>
        </p:blipFill>
        <p:spPr>
          <a:xfrm>
            <a:off x="120960" y="169920"/>
            <a:ext cx="1722960" cy="1843560"/>
          </a:xfrm>
          <a:prstGeom prst="rect">
            <a:avLst/>
          </a:prstGeom>
          <a:ln w="12600">
            <a:noFill/>
          </a:ln>
        </p:spPr>
      </p:pic>
      <p:sp>
        <p:nvSpPr>
          <p:cNvPr id="48" name="CustomShape 1"/>
          <p:cNvSpPr/>
          <p:nvPr/>
        </p:nvSpPr>
        <p:spPr>
          <a:xfrm>
            <a:off x="2648520" y="294480"/>
            <a:ext cx="8951400" cy="159480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2"/>
          <p:cNvSpPr/>
          <p:nvPr/>
        </p:nvSpPr>
        <p:spPr>
          <a:xfrm>
            <a:off x="2671200" y="2068920"/>
            <a:ext cx="8905680" cy="3725640"/>
          </a:xfrm>
          <a:prstGeom prst="rect">
            <a:avLst/>
          </a:prstGeom>
          <a:noFill/>
          <a:ln w="126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TextShape 3"/>
          <p:cNvSpPr txBox="1"/>
          <p:nvPr/>
        </p:nvSpPr>
        <p:spPr>
          <a:xfrm>
            <a:off x="3200400" y="914400"/>
            <a:ext cx="5578560" cy="4178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9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Welcome </a:t>
            </a:r>
          </a:p>
          <a:p>
            <a:r>
              <a:rPr lang="en-US" sz="9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and </a:t>
            </a:r>
          </a:p>
          <a:p>
            <a:r>
              <a:rPr lang="en-US" sz="9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Thanks!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Shape 1"/>
          <p:cNvSpPr txBox="1"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Outdoor Ethics Sub-committee </a:t>
            </a:r>
            <a:br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" name="Picture 7"/>
          <p:cNvPicPr/>
          <p:nvPr/>
        </p:nvPicPr>
        <p:blipFill>
          <a:blip r:embed="rId2"/>
          <a:stretch/>
        </p:blipFill>
        <p:spPr>
          <a:xfrm>
            <a:off x="121320" y="169560"/>
            <a:ext cx="1723320" cy="1843920"/>
          </a:xfrm>
          <a:prstGeom prst="rect">
            <a:avLst/>
          </a:prstGeom>
          <a:ln w="12600">
            <a:noFill/>
          </a:ln>
        </p:spPr>
      </p:pic>
      <p:pic>
        <p:nvPicPr>
          <p:cNvPr id="53" name="Picture 52"/>
          <p:cNvPicPr/>
          <p:nvPr/>
        </p:nvPicPr>
        <p:blipFill>
          <a:blip r:embed="rId3"/>
          <a:stretch/>
        </p:blipFill>
        <p:spPr>
          <a:xfrm>
            <a:off x="2286000" y="1215000"/>
            <a:ext cx="7955280" cy="5185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Shape 1"/>
          <p:cNvSpPr txBox="1"/>
          <p:nvPr/>
        </p:nvSpPr>
        <p:spPr>
          <a:xfrm>
            <a:off x="2194560" y="365040"/>
            <a:ext cx="9066960" cy="132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6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Continued Progress</a:t>
            </a:r>
          </a:p>
        </p:txBody>
      </p:sp>
      <p:sp>
        <p:nvSpPr>
          <p:cNvPr id="55" name="TextShape 2"/>
          <p:cNvSpPr txBox="1"/>
          <p:nvPr/>
        </p:nvSpPr>
        <p:spPr>
          <a:xfrm>
            <a:off x="2286000" y="365040"/>
            <a:ext cx="7406640" cy="1324800"/>
          </a:xfrm>
          <a:prstGeom prst="rect">
            <a:avLst/>
          </a:prstGeom>
          <a:noFill/>
          <a:ln>
            <a:noFill/>
          </a:ln>
        </p:spPr>
      </p:sp>
      <p:pic>
        <p:nvPicPr>
          <p:cNvPr id="56" name="Picture 7"/>
          <p:cNvPicPr/>
          <p:nvPr/>
        </p:nvPicPr>
        <p:blipFill>
          <a:blip r:embed="rId2"/>
          <a:stretch/>
        </p:blipFill>
        <p:spPr>
          <a:xfrm>
            <a:off x="120960" y="170280"/>
            <a:ext cx="1722960" cy="1843560"/>
          </a:xfrm>
          <a:prstGeom prst="rect">
            <a:avLst/>
          </a:prstGeom>
          <a:ln w="12600">
            <a:noFill/>
          </a:ln>
        </p:spPr>
      </p:pic>
      <p:sp>
        <p:nvSpPr>
          <p:cNvPr id="57" name="TextShape 3"/>
          <p:cNvSpPr txBox="1"/>
          <p:nvPr/>
        </p:nvSpPr>
        <p:spPr>
          <a:xfrm>
            <a:off x="731520" y="2068560"/>
            <a:ext cx="10202400" cy="4309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More Council Outdoor Ethics Advocates reporting more activity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More Leave No Trace Master Educators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More Leave No Trace Trainers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IOLS, Wood Badge, and Powder Horn course content updates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Outdoor Ethics Guide Position of Responsibility</a:t>
            </a:r>
          </a:p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Contact Database updates 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Additional and updated content on Outdoorethics-bsa.org  and  </a:t>
            </a: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scouting.org</a:t>
            </a:r>
          </a:p>
          <a:p>
            <a:endParaRPr lang="en-U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Scouting during the pandemic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2103120" y="640080"/>
            <a:ext cx="9418320" cy="132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US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Voice of the Scout – summer 2019</a:t>
            </a:r>
          </a:p>
        </p:txBody>
      </p:sp>
      <p:pic>
        <p:nvPicPr>
          <p:cNvPr id="59" name="Picture 7"/>
          <p:cNvPicPr/>
          <p:nvPr/>
        </p:nvPicPr>
        <p:blipFill>
          <a:blip r:embed="rId2"/>
          <a:stretch/>
        </p:blipFill>
        <p:spPr>
          <a:xfrm>
            <a:off x="121320" y="169560"/>
            <a:ext cx="1723320" cy="1843920"/>
          </a:xfrm>
          <a:prstGeom prst="rect">
            <a:avLst/>
          </a:prstGeom>
          <a:ln w="12600">
            <a:noFill/>
          </a:ln>
        </p:spPr>
      </p:pic>
      <p:sp>
        <p:nvSpPr>
          <p:cNvPr id="60" name="TextShape 2"/>
          <p:cNvSpPr txBox="1"/>
          <p:nvPr/>
        </p:nvSpPr>
        <p:spPr>
          <a:xfrm>
            <a:off x="822960" y="2133360"/>
            <a:ext cx="10338120" cy="3810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85% of youth-facing volunteers report being very or somewhat </a:t>
            </a: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familiar with the Leave No Trace principles</a:t>
            </a:r>
          </a:p>
          <a:p>
            <a:endParaRPr lang="en-U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Of those familiar with Leave No Trace, 91% of volunteers incorporate</a:t>
            </a: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use of Leave No Trace in planning outdoor activities </a:t>
            </a:r>
          </a:p>
          <a:p>
            <a:endParaRPr lang="en-U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79% of ScoutsBSA members agree that participation in Scouting has </a:t>
            </a: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increased their practicing of the Leave No trace principles  </a:t>
            </a:r>
          </a:p>
          <a:p>
            <a:endParaRPr lang="en-US" sz="2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Less than 1% of youth-facing volunteers indicate that they have</a:t>
            </a:r>
          </a:p>
          <a:p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never heard of Leave No Trace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155</Words>
  <Application>Microsoft Office PowerPoint</Application>
  <PresentationFormat>Widescreen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Mark</dc:creator>
  <dc:description/>
  <cp:lastModifiedBy>Mark Hammer</cp:lastModifiedBy>
  <cp:revision>35</cp:revision>
  <dcterms:modified xsi:type="dcterms:W3CDTF">2020-11-23T16:35:36Z</dcterms:modified>
  <dc:language>en-US</dc:language>
</cp:coreProperties>
</file>