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
  </p:notesMasterIdLst>
  <p:sldIdLst>
    <p:sldId id="256" r:id="rId2"/>
    <p:sldId id="257" r:id="rId3"/>
    <p:sldId id="261" r:id="rId4"/>
    <p:sldId id="288" r:id="rId5"/>
    <p:sldId id="287" r:id="rId6"/>
    <p:sldId id="258" r:id="rId7"/>
    <p:sldId id="262" r:id="rId8"/>
    <p:sldId id="264" r:id="rId9"/>
    <p:sldId id="284" r:id="rId10"/>
    <p:sldId id="285" r:id="rId11"/>
    <p:sldId id="286" r:id="rId12"/>
    <p:sldId id="272" r:id="rId13"/>
    <p:sldId id="273" r:id="rId14"/>
    <p:sldId id="274" r:id="rId15"/>
    <p:sldId id="275" r:id="rId16"/>
    <p:sldId id="265" r:id="rId17"/>
    <p:sldId id="266" r:id="rId18"/>
    <p:sldId id="267" r:id="rId19"/>
    <p:sldId id="277" r:id="rId20"/>
    <p:sldId id="276" r:id="rId21"/>
    <p:sldId id="263" r:id="rId22"/>
    <p:sldId id="268" r:id="rId23"/>
    <p:sldId id="279" r:id="rId24"/>
    <p:sldId id="269" r:id="rId25"/>
    <p:sldId id="278" r:id="rId26"/>
    <p:sldId id="281" r:id="rId27"/>
    <p:sldId id="280" r:id="rId28"/>
    <p:sldId id="282" r:id="rId29"/>
    <p:sldId id="283"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Opening" id="{BD0B33AF-F4C4-4446-BA23-1311D2975B8F}">
          <p14:sldIdLst>
            <p14:sldId id="256"/>
            <p14:sldId id="257"/>
            <p14:sldId id="261"/>
            <p14:sldId id="288"/>
            <p14:sldId id="287"/>
          </p14:sldIdLst>
        </p14:section>
        <p14:section name="Lodge ArrowCorps History" id="{4EED1C47-32C4-4539-9D59-05EF448307F7}">
          <p14:sldIdLst>
            <p14:sldId id="258"/>
            <p14:sldId id="262"/>
            <p14:sldId id="264"/>
          </p14:sldIdLst>
        </p14:section>
        <p14:section name="Event Sizes" id="{F4A08BA7-CDDB-4EA9-8C68-D3F22641AD2A}">
          <p14:sldIdLst>
            <p14:sldId id="284"/>
            <p14:sldId id="285"/>
            <p14:sldId id="286"/>
            <p14:sldId id="272"/>
            <p14:sldId id="273"/>
          </p14:sldIdLst>
        </p14:section>
        <p14:section name="Partner Organizations" id="{E87DB7A0-4421-445E-A833-CA94584CF22D}">
          <p14:sldIdLst>
            <p14:sldId id="274"/>
            <p14:sldId id="275"/>
            <p14:sldId id="265"/>
            <p14:sldId id="266"/>
            <p14:sldId id="267"/>
            <p14:sldId id="277"/>
            <p14:sldId id="276"/>
            <p14:sldId id="263"/>
          </p14:sldIdLst>
        </p14:section>
        <p14:section name="Event Staff" id="{94D41E9F-6316-435B-B404-4CAA4778925C}">
          <p14:sldIdLst>
            <p14:sldId id="268"/>
            <p14:sldId id="279"/>
            <p14:sldId id="269"/>
          </p14:sldIdLst>
        </p14:section>
        <p14:section name="Participants" id="{D81B445B-5B81-4111-89BA-6BF6D5B03CDD}">
          <p14:sldIdLst>
            <p14:sldId id="278"/>
            <p14:sldId id="281"/>
            <p14:sldId id="280"/>
          </p14:sldIdLst>
        </p14:section>
        <p14:section name="Conclusion" id="{86791D3A-3E9F-48CF-BFBA-00AD0B8E7444}">
          <p14:sldIdLst>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623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89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271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nfernce Slide">
    <p:spTree>
      <p:nvGrpSpPr>
        <p:cNvPr id="1" name=""/>
        <p:cNvGrpSpPr/>
        <p:nvPr/>
      </p:nvGrpSpPr>
      <p:grpSpPr>
        <a:xfrm>
          <a:off x="0" y="0"/>
          <a:ext cx="0" cy="0"/>
          <a:chOff x="0" y="0"/>
          <a:chExt cx="0" cy="0"/>
        </a:xfrm>
      </p:grpSpPr>
      <p:sp>
        <p:nvSpPr>
          <p:cNvPr id="18" name="2024 National Outdoor Ethics &amp; Conservation Conference"/>
          <p:cNvSpPr txBox="1"/>
          <p:nvPr/>
        </p:nvSpPr>
        <p:spPr>
          <a:xfrm>
            <a:off x="1524000" y="3997722"/>
            <a:ext cx="9144000" cy="140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ctr" defTabSz="868680">
              <a:lnSpc>
                <a:spcPct val="90000"/>
              </a:lnSpc>
              <a:defRPr sz="4500" b="1">
                <a:solidFill>
                  <a:srgbClr val="20381C"/>
                </a:solidFill>
                <a:latin typeface="+mj-lt"/>
                <a:ea typeface="+mj-ea"/>
                <a:cs typeface="+mj-cs"/>
                <a:sym typeface="Helvetica"/>
              </a:defRPr>
            </a:lvl1pPr>
          </a:lstStyle>
          <a:p>
            <a:r>
              <a:t>2024 National Outdoor Ethics &amp; Conservation Conference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resentation Slide">
    <p:spTree>
      <p:nvGrpSpPr>
        <p:cNvPr id="1" name=""/>
        <p:cNvGrpSpPr/>
        <p:nvPr/>
      </p:nvGrpSpPr>
      <p:grpSpPr>
        <a:xfrm>
          <a:off x="0" y="0"/>
          <a:ext cx="0" cy="0"/>
          <a:chOff x="0" y="0"/>
          <a:chExt cx="0" cy="0"/>
        </a:xfrm>
      </p:grpSpPr>
      <p:pic>
        <p:nvPicPr>
          <p:cNvPr id="33" name="Picture 8" descr="Picture 8"/>
          <p:cNvPicPr>
            <a:picLocks noChangeAspect="1"/>
          </p:cNvPicPr>
          <p:nvPr/>
        </p:nvPicPr>
        <p:blipFill>
          <a:blip r:embed="rId2"/>
          <a:stretch>
            <a:fillRect/>
          </a:stretch>
        </p:blipFill>
        <p:spPr>
          <a:xfrm>
            <a:off x="0" y="10104"/>
            <a:ext cx="12192000" cy="6837792"/>
          </a:xfrm>
          <a:prstGeom prst="rect">
            <a:avLst/>
          </a:prstGeom>
          <a:ln w="12700">
            <a:miter lim="400000"/>
          </a:ln>
        </p:spPr>
      </p:pic>
      <p:sp>
        <p:nvSpPr>
          <p:cNvPr id="34" name="Rectangle"/>
          <p:cNvSpPr/>
          <p:nvPr/>
        </p:nvSpPr>
        <p:spPr>
          <a:xfrm>
            <a:off x="12698" y="12700"/>
            <a:ext cx="12166604" cy="302816"/>
          </a:xfrm>
          <a:prstGeom prst="rect">
            <a:avLst/>
          </a:prstGeom>
          <a:solidFill>
            <a:srgbClr val="006633"/>
          </a:solidFill>
          <a:ln>
            <a:solidFill>
              <a:srgbClr val="006633"/>
            </a:solidFill>
          </a:ln>
        </p:spPr>
        <p:txBody>
          <a:bodyPr lIns="45718" tIns="45718" rIns="45718" bIns="45718"/>
          <a:lstStyle/>
          <a:p>
            <a:pPr defTabSz="457200">
              <a:defRPr>
                <a:latin typeface="+mj-lt"/>
                <a:ea typeface="+mj-ea"/>
                <a:cs typeface="+mj-cs"/>
                <a:sym typeface="Helvetica"/>
              </a:defRPr>
            </a:pPr>
            <a:endParaRPr/>
          </a:p>
        </p:txBody>
      </p:sp>
      <p:sp>
        <p:nvSpPr>
          <p:cNvPr id="35" name="Rectangle"/>
          <p:cNvSpPr/>
          <p:nvPr/>
        </p:nvSpPr>
        <p:spPr>
          <a:xfrm>
            <a:off x="12698" y="6540500"/>
            <a:ext cx="12166604" cy="302816"/>
          </a:xfrm>
          <a:prstGeom prst="rect">
            <a:avLst/>
          </a:prstGeom>
          <a:solidFill>
            <a:srgbClr val="006633"/>
          </a:solidFill>
          <a:ln>
            <a:solidFill>
              <a:srgbClr val="006633"/>
            </a:solidFill>
          </a:ln>
        </p:spPr>
        <p:txBody>
          <a:bodyPr lIns="45718" tIns="45718" rIns="45718" bIns="45718"/>
          <a:lstStyle/>
          <a:p>
            <a:pPr defTabSz="457200">
              <a:defRPr>
                <a:latin typeface="+mj-lt"/>
                <a:ea typeface="+mj-ea"/>
                <a:cs typeface="+mj-cs"/>
                <a:sym typeface="Helvetica"/>
              </a:defRPr>
            </a:pPr>
            <a:endParaRPr/>
          </a:p>
        </p:txBody>
      </p:sp>
      <p:pic>
        <p:nvPicPr>
          <p:cNvPr id="36" name="pasted-movie.png" descr="pasted-movie.png"/>
          <p:cNvPicPr>
            <a:picLocks noChangeAspect="1"/>
          </p:cNvPicPr>
          <p:nvPr/>
        </p:nvPicPr>
        <p:blipFill>
          <a:blip r:embed="rId3"/>
          <a:stretch>
            <a:fillRect/>
          </a:stretch>
        </p:blipFill>
        <p:spPr>
          <a:xfrm>
            <a:off x="281516" y="510116"/>
            <a:ext cx="1273937" cy="1273937"/>
          </a:xfrm>
          <a:prstGeom prst="rect">
            <a:avLst/>
          </a:prstGeom>
          <a:ln w="12700">
            <a:miter lim="400000"/>
          </a:ln>
        </p:spPr>
      </p:pic>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5"/>
          <a:stretch>
            <a:fillRect/>
          </a:stretch>
        </p:blipFill>
        <p:spPr>
          <a:xfrm>
            <a:off x="0" y="10104"/>
            <a:ext cx="12192000" cy="6837792"/>
          </a:xfrm>
          <a:prstGeom prst="rect">
            <a:avLst/>
          </a:prstGeom>
          <a:ln w="12700">
            <a:miter lim="400000"/>
          </a:ln>
        </p:spPr>
      </p:pic>
      <p:sp>
        <p:nvSpPr>
          <p:cNvPr id="3" name="Rectangle"/>
          <p:cNvSpPr/>
          <p:nvPr/>
        </p:nvSpPr>
        <p:spPr>
          <a:xfrm>
            <a:off x="12698" y="12700"/>
            <a:ext cx="12166604" cy="302816"/>
          </a:xfrm>
          <a:prstGeom prst="rect">
            <a:avLst/>
          </a:prstGeom>
          <a:solidFill>
            <a:srgbClr val="006633"/>
          </a:solidFill>
          <a:ln>
            <a:solidFill>
              <a:srgbClr val="006633"/>
            </a:solidFill>
          </a:ln>
        </p:spPr>
        <p:txBody>
          <a:bodyPr lIns="45718" tIns="45718" rIns="45718" bIns="45718"/>
          <a:lstStyle/>
          <a:p>
            <a:pPr defTabSz="457200">
              <a:defRPr>
                <a:latin typeface="+mj-lt"/>
                <a:ea typeface="+mj-ea"/>
                <a:cs typeface="+mj-cs"/>
                <a:sym typeface="Helvetica"/>
              </a:defRPr>
            </a:pPr>
            <a:endParaRPr/>
          </a:p>
        </p:txBody>
      </p:sp>
      <p:grpSp>
        <p:nvGrpSpPr>
          <p:cNvPr id="7" name="Group"/>
          <p:cNvGrpSpPr/>
          <p:nvPr/>
        </p:nvGrpSpPr>
        <p:grpSpPr>
          <a:xfrm>
            <a:off x="0" y="5454856"/>
            <a:ext cx="12192000" cy="1407909"/>
            <a:chOff x="0" y="0"/>
            <a:chExt cx="12192000" cy="1407907"/>
          </a:xfrm>
        </p:grpSpPr>
        <p:pic>
          <p:nvPicPr>
            <p:cNvPr id="4" name="image.png" descr="image.png"/>
            <p:cNvPicPr>
              <a:picLocks noChangeAspect="1"/>
            </p:cNvPicPr>
            <p:nvPr/>
          </p:nvPicPr>
          <p:blipFill>
            <a:blip r:embed="rId6"/>
            <a:stretch>
              <a:fillRect/>
            </a:stretch>
          </p:blipFill>
          <p:spPr>
            <a:xfrm>
              <a:off x="0" y="0"/>
              <a:ext cx="12192000" cy="1407908"/>
            </a:xfrm>
            <a:prstGeom prst="rect">
              <a:avLst/>
            </a:prstGeom>
            <a:ln w="12700" cap="flat">
              <a:noFill/>
              <a:miter lim="400000"/>
            </a:ln>
            <a:effectLst/>
          </p:spPr>
        </p:pic>
        <p:pic>
          <p:nvPicPr>
            <p:cNvPr id="5" name="image.png" descr="image.png"/>
            <p:cNvPicPr>
              <a:picLocks noChangeAspect="1"/>
            </p:cNvPicPr>
            <p:nvPr/>
          </p:nvPicPr>
          <p:blipFill>
            <a:blip r:embed="rId7"/>
            <a:stretch>
              <a:fillRect/>
            </a:stretch>
          </p:blipFill>
          <p:spPr>
            <a:xfrm>
              <a:off x="9209433" y="208969"/>
              <a:ext cx="1429017" cy="177310"/>
            </a:xfrm>
            <a:prstGeom prst="rect">
              <a:avLst/>
            </a:prstGeom>
            <a:ln w="12700" cap="flat">
              <a:noFill/>
              <a:miter lim="400000"/>
            </a:ln>
            <a:effectLst/>
          </p:spPr>
        </p:pic>
        <p:pic>
          <p:nvPicPr>
            <p:cNvPr id="6" name="Image" descr="Image"/>
            <p:cNvPicPr>
              <a:picLocks noChangeAspect="1"/>
            </p:cNvPicPr>
            <p:nvPr/>
          </p:nvPicPr>
          <p:blipFill>
            <a:blip r:embed="rId8"/>
            <a:stretch>
              <a:fillRect/>
            </a:stretch>
          </p:blipFill>
          <p:spPr>
            <a:xfrm>
              <a:off x="135134" y="895199"/>
              <a:ext cx="2116390" cy="327214"/>
            </a:xfrm>
            <a:prstGeom prst="rect">
              <a:avLst/>
            </a:prstGeom>
            <a:ln w="12700" cap="flat">
              <a:noFill/>
              <a:miter lim="400000"/>
            </a:ln>
            <a:effectLst/>
          </p:spPr>
        </p:pic>
      </p:grpSp>
      <p:pic>
        <p:nvPicPr>
          <p:cNvPr id="8" name="pasted-movie.png" descr="pasted-movie.png"/>
          <p:cNvPicPr>
            <a:picLocks noChangeAspect="1"/>
          </p:cNvPicPr>
          <p:nvPr/>
        </p:nvPicPr>
        <p:blipFill>
          <a:blip r:embed="rId9"/>
          <a:stretch>
            <a:fillRect/>
          </a:stretch>
        </p:blipFill>
        <p:spPr>
          <a:xfrm>
            <a:off x="4616450" y="679450"/>
            <a:ext cx="2959100" cy="2959100"/>
          </a:xfrm>
          <a:prstGeom prst="rect">
            <a:avLst/>
          </a:prstGeom>
          <a:ln w="12700">
            <a:miter lim="400000"/>
          </a:ln>
        </p:spPr>
      </p:pic>
      <p:sp>
        <p:nvSpPr>
          <p:cNvPr id="9"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10"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095179" y="6414761"/>
            <a:ext cx="258622"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ervice@cpc-oa.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236134" y="1718584"/>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endParaRPr lang="en-US"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Projects</a:t>
            </a:r>
            <a:endParaRPr dirty="0"/>
          </a:p>
        </p:txBody>
      </p:sp>
      <p:sp>
        <p:nvSpPr>
          <p:cNvPr id="2" name="TextBox 1">
            <a:extLst>
              <a:ext uri="{FF2B5EF4-FFF2-40B4-BE49-F238E27FC236}">
                <a16:creationId xmlns:a16="http://schemas.microsoft.com/office/drawing/2014/main" id="{0DF4970C-8C86-1184-AEAC-BB2E44F3F233}"/>
              </a:ext>
            </a:extLst>
          </p:cNvPr>
          <p:cNvSpPr txBox="1"/>
          <p:nvPr/>
        </p:nvSpPr>
        <p:spPr>
          <a:xfrm>
            <a:off x="1386683" y="1473187"/>
            <a:ext cx="5614192"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defTabSz="457200">
              <a:spcBef>
                <a:spcPts val="500"/>
              </a:spcBef>
              <a:defRPr sz="2400">
                <a:solidFill>
                  <a:srgbClr val="2A6438"/>
                </a:solidFill>
                <a:latin typeface="+mj-lt"/>
                <a:ea typeface="+mj-ea"/>
                <a:cs typeface="+mj-cs"/>
                <a:sym typeface="Helvetica"/>
              </a:defRPr>
            </a:pPr>
            <a:r>
              <a:rPr lang="en-US" sz="3200" dirty="0"/>
              <a:t>Medium Scale Projects</a:t>
            </a:r>
            <a:endParaRPr lang="en-US" sz="2800" dirty="0"/>
          </a:p>
          <a:p>
            <a:pPr marL="342900" lvl="1" indent="-342900">
              <a:buFont typeface="Arial" panose="020B0604020202020204" pitchFamily="34" charset="0"/>
              <a:buChar char="•"/>
            </a:pPr>
            <a:r>
              <a:rPr lang="en-US" sz="2400" dirty="0">
                <a:solidFill>
                  <a:srgbClr val="2A6438"/>
                </a:solidFill>
                <a:latin typeface="+mj-lt"/>
                <a:ea typeface="+mj-ea"/>
                <a:cs typeface="+mj-cs"/>
              </a:rPr>
              <a:t>Regional or State entity</a:t>
            </a:r>
          </a:p>
          <a:p>
            <a:pPr marL="342900" lvl="1" indent="-342900">
              <a:buFont typeface="Arial" panose="020B0604020202020204" pitchFamily="34" charset="0"/>
              <a:buChar char="•"/>
            </a:pPr>
            <a:r>
              <a:rPr lang="en-US" sz="2400" dirty="0">
                <a:solidFill>
                  <a:srgbClr val="2A6438"/>
                </a:solidFill>
                <a:latin typeface="+mj-lt"/>
                <a:ea typeface="+mj-ea"/>
                <a:cs typeface="+mj-cs"/>
              </a:rPr>
              <a:t>State Park System</a:t>
            </a:r>
          </a:p>
          <a:p>
            <a:pPr marL="342900" lvl="1" indent="-342900">
              <a:buFont typeface="Arial" panose="020B0604020202020204" pitchFamily="34" charset="0"/>
              <a:buChar char="•"/>
            </a:pPr>
            <a:r>
              <a:rPr lang="en-US" sz="2400" dirty="0">
                <a:solidFill>
                  <a:srgbClr val="2A6438"/>
                </a:solidFill>
                <a:latin typeface="+mj-lt"/>
                <a:ea typeface="+mj-ea"/>
                <a:cs typeface="+mj-cs"/>
              </a:rPr>
              <a:t>State Highway Department</a:t>
            </a:r>
          </a:p>
          <a:p>
            <a:pPr marL="342900" lvl="1" indent="-342900">
              <a:buFont typeface="Arial" panose="020B0604020202020204" pitchFamily="34" charset="0"/>
              <a:buChar char="•"/>
            </a:pPr>
            <a:r>
              <a:rPr lang="en-US" sz="2400" dirty="0">
                <a:solidFill>
                  <a:srgbClr val="2A6438"/>
                </a:solidFill>
                <a:latin typeface="+mj-lt"/>
                <a:ea typeface="+mj-ea"/>
                <a:cs typeface="+mj-cs"/>
              </a:rPr>
              <a:t>Large County or Regional Park System</a:t>
            </a:r>
          </a:p>
          <a:p>
            <a:pPr marL="342900" lvl="1" indent="-342900">
              <a:buFont typeface="Arial" panose="020B0604020202020204" pitchFamily="34" charset="0"/>
              <a:buChar char="•"/>
            </a:pPr>
            <a:r>
              <a:rPr lang="en-US" sz="2400" dirty="0">
                <a:solidFill>
                  <a:srgbClr val="2A6438"/>
                </a:solidFill>
                <a:latin typeface="+mj-lt"/>
                <a:ea typeface="+mj-ea"/>
                <a:cs typeface="+mj-cs"/>
              </a:rPr>
              <a:t>Weekend or Long Weekend Event</a:t>
            </a:r>
          </a:p>
          <a:p>
            <a:pPr marL="342900" lvl="1" indent="-342900">
              <a:buFont typeface="Arial" panose="020B0604020202020204" pitchFamily="34" charset="0"/>
              <a:buChar char="•"/>
            </a:pPr>
            <a:r>
              <a:rPr lang="en-US" sz="2400" dirty="0">
                <a:solidFill>
                  <a:srgbClr val="2A6438"/>
                </a:solidFill>
                <a:latin typeface="+mj-lt"/>
                <a:ea typeface="+mj-ea"/>
                <a:cs typeface="+mj-cs"/>
              </a:rPr>
              <a:t>Common Basecamp</a:t>
            </a:r>
          </a:p>
          <a:p>
            <a:pPr marL="342900" lvl="1" indent="-342900">
              <a:buFont typeface="Arial" panose="020B0604020202020204" pitchFamily="34" charset="0"/>
              <a:buChar char="•"/>
            </a:pPr>
            <a:r>
              <a:rPr lang="en-US" sz="2400" dirty="0">
                <a:solidFill>
                  <a:srgbClr val="2A6438"/>
                </a:solidFill>
                <a:latin typeface="+mj-lt"/>
                <a:ea typeface="+mj-ea"/>
                <a:cs typeface="+mj-cs"/>
              </a:rPr>
              <a:t>Likely a Single Work Location</a:t>
            </a:r>
          </a:p>
          <a:p>
            <a:pPr marL="342900" lvl="1" indent="-342900">
              <a:buFont typeface="Arial" panose="020B0604020202020204" pitchFamily="34" charset="0"/>
              <a:buChar char="•"/>
            </a:pPr>
            <a:r>
              <a:rPr lang="en-US" sz="2400" dirty="0">
                <a:solidFill>
                  <a:srgbClr val="2A6438"/>
                </a:solidFill>
                <a:latin typeface="+mj-lt"/>
                <a:ea typeface="+mj-ea"/>
                <a:cs typeface="+mj-cs"/>
              </a:rPr>
              <a:t>Logistics similar to an Induction Weekend</a:t>
            </a:r>
          </a:p>
          <a:p>
            <a:pPr marL="342900" lvl="1" indent="-342900">
              <a:buFont typeface="Arial" panose="020B0604020202020204" pitchFamily="34" charset="0"/>
              <a:buChar char="•"/>
            </a:pPr>
            <a:r>
              <a:rPr lang="en-US" sz="2400" dirty="0">
                <a:solidFill>
                  <a:srgbClr val="2A6438"/>
                </a:solidFill>
                <a:latin typeface="+mj-lt"/>
                <a:ea typeface="+mj-ea"/>
                <a:cs typeface="+mj-cs"/>
              </a:rPr>
              <a:t>6-9 Month Event Horizon</a:t>
            </a:r>
          </a:p>
          <a:p>
            <a:pPr marL="342900" lvl="1" indent="-342900">
              <a:buFont typeface="Arial" panose="020B0604020202020204" pitchFamily="34" charset="0"/>
              <a:buChar char="•"/>
            </a:pPr>
            <a:r>
              <a:rPr lang="en-US" sz="2400" dirty="0">
                <a:solidFill>
                  <a:srgbClr val="2A6438"/>
                </a:solidFill>
                <a:latin typeface="+mj-lt"/>
                <a:ea typeface="+mj-ea"/>
                <a:cs typeface="+mj-cs"/>
              </a:rPr>
              <a:t>Modest Budget $$</a:t>
            </a:r>
            <a:endParaRPr lang="en-US" sz="2000" dirty="0">
              <a:solidFill>
                <a:srgbClr val="2A6438"/>
              </a:solidFill>
              <a:latin typeface="+mj-lt"/>
              <a:ea typeface="+mj-ea"/>
              <a:cs typeface="+mj-cs"/>
            </a:endParaRPr>
          </a:p>
        </p:txBody>
      </p:sp>
      <p:pic>
        <p:nvPicPr>
          <p:cNvPr id="6" name="Content Placeholder 15">
            <a:extLst>
              <a:ext uri="{FF2B5EF4-FFF2-40B4-BE49-F238E27FC236}">
                <a16:creationId xmlns:a16="http://schemas.microsoft.com/office/drawing/2014/main" id="{153030C8-00A7-A204-2FEE-8A068856996D}"/>
              </a:ext>
            </a:extLst>
          </p:cNvPr>
          <p:cNvPicPr>
            <a:picLocks noChangeAspect="1"/>
          </p:cNvPicPr>
          <p:nvPr/>
        </p:nvPicPr>
        <p:blipFill>
          <a:blip r:embed="rId2"/>
          <a:stretch>
            <a:fillRect/>
          </a:stretch>
        </p:blipFill>
        <p:spPr>
          <a:xfrm>
            <a:off x="6667928" y="2092960"/>
            <a:ext cx="5380142" cy="4189455"/>
          </a:xfrm>
          <a:prstGeom prst="rect">
            <a:avLst/>
          </a:prstGeom>
          <a:ln w="25400">
            <a:solidFill>
              <a:schemeClr val="accent1"/>
            </a:solidFill>
          </a:ln>
        </p:spPr>
      </p:pic>
      <p:pic>
        <p:nvPicPr>
          <p:cNvPr id="7" name="Picture 6">
            <a:extLst>
              <a:ext uri="{FF2B5EF4-FFF2-40B4-BE49-F238E27FC236}">
                <a16:creationId xmlns:a16="http://schemas.microsoft.com/office/drawing/2014/main" id="{90B919CC-6ACB-B8DD-C177-BA137AAFAFD6}"/>
              </a:ext>
            </a:extLst>
          </p:cNvPr>
          <p:cNvPicPr>
            <a:picLocks noChangeAspect="1"/>
          </p:cNvPicPr>
          <p:nvPr/>
        </p:nvPicPr>
        <p:blipFill>
          <a:blip r:embed="rId3"/>
          <a:stretch>
            <a:fillRect/>
          </a:stretch>
        </p:blipFill>
        <p:spPr>
          <a:xfrm>
            <a:off x="10529070" y="4535960"/>
            <a:ext cx="1518999" cy="1662713"/>
          </a:xfrm>
          <a:prstGeom prst="rect">
            <a:avLst/>
          </a:prstGeom>
        </p:spPr>
      </p:pic>
    </p:spTree>
    <p:extLst>
      <p:ext uri="{BB962C8B-B14F-4D97-AF65-F5344CB8AC3E}">
        <p14:creationId xmlns:p14="http://schemas.microsoft.com/office/powerpoint/2010/main" val="9794515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ater Lake National Park - Wikitravel">
            <a:extLst>
              <a:ext uri="{FF2B5EF4-FFF2-40B4-BE49-F238E27FC236}">
                <a16:creationId xmlns:a16="http://schemas.microsoft.com/office/drawing/2014/main" id="{0EE0EBB2-2859-8849-2DDE-9B0BF38E6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17" y="3532401"/>
            <a:ext cx="3550716" cy="2968399"/>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68" name="Subtitle text goes here…"/>
          <p:cNvSpPr txBox="1"/>
          <p:nvPr/>
        </p:nvSpPr>
        <p:spPr>
          <a:xfrm>
            <a:off x="1236134" y="1718584"/>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endParaRPr lang="en-US"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Projects</a:t>
            </a:r>
            <a:endParaRPr dirty="0"/>
          </a:p>
        </p:txBody>
      </p:sp>
      <p:sp>
        <p:nvSpPr>
          <p:cNvPr id="3" name="TextBox 2">
            <a:extLst>
              <a:ext uri="{FF2B5EF4-FFF2-40B4-BE49-F238E27FC236}">
                <a16:creationId xmlns:a16="http://schemas.microsoft.com/office/drawing/2014/main" id="{791681AB-ADB7-DABB-88D4-63F0B59A0AE7}"/>
              </a:ext>
            </a:extLst>
          </p:cNvPr>
          <p:cNvSpPr txBox="1"/>
          <p:nvPr/>
        </p:nvSpPr>
        <p:spPr>
          <a:xfrm>
            <a:off x="1464570" y="1383166"/>
            <a:ext cx="6161628"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defTabSz="457200">
              <a:spcBef>
                <a:spcPts val="500"/>
              </a:spcBef>
              <a:defRPr sz="2400">
                <a:solidFill>
                  <a:srgbClr val="2A6438"/>
                </a:solidFill>
                <a:latin typeface="+mj-lt"/>
                <a:ea typeface="+mj-ea"/>
                <a:cs typeface="+mj-cs"/>
                <a:sym typeface="Helvetica"/>
              </a:defRPr>
            </a:pPr>
            <a:r>
              <a:rPr lang="en-US" sz="3200" dirty="0"/>
              <a:t>Large Scale Projects</a:t>
            </a:r>
          </a:p>
          <a:p>
            <a:pPr marL="342900" lvl="1" indent="-342900">
              <a:buFont typeface="Arial" panose="020B0604020202020204" pitchFamily="34" charset="0"/>
              <a:buChar char="•"/>
            </a:pPr>
            <a:r>
              <a:rPr lang="en-US" sz="2400" dirty="0">
                <a:solidFill>
                  <a:srgbClr val="2A6438"/>
                </a:solidFill>
                <a:latin typeface="+mj-lt"/>
                <a:ea typeface="+mj-ea"/>
                <a:cs typeface="+mj-cs"/>
              </a:rPr>
              <a:t>Major Partner (USFS, BLM, NPS, </a:t>
            </a:r>
            <a:r>
              <a:rPr lang="en-US" sz="2400" dirty="0" err="1">
                <a:solidFill>
                  <a:srgbClr val="2A6438"/>
                </a:solidFill>
                <a:latin typeface="+mj-lt"/>
                <a:ea typeface="+mj-ea"/>
                <a:cs typeface="+mj-cs"/>
              </a:rPr>
              <a:t>etc</a:t>
            </a:r>
            <a:r>
              <a:rPr lang="en-US" sz="2400" dirty="0">
                <a:solidFill>
                  <a:srgbClr val="2A6438"/>
                </a:solidFill>
                <a:latin typeface="+mj-lt"/>
                <a:ea typeface="+mj-ea"/>
                <a:cs typeface="+mj-cs"/>
              </a:rPr>
              <a:t>)</a:t>
            </a:r>
          </a:p>
          <a:p>
            <a:pPr marL="342900" lvl="1" indent="-342900">
              <a:buFont typeface="Arial" panose="020B0604020202020204" pitchFamily="34" charset="0"/>
              <a:buChar char="•"/>
            </a:pPr>
            <a:r>
              <a:rPr lang="en-US" sz="2400" dirty="0">
                <a:solidFill>
                  <a:srgbClr val="2A6438"/>
                </a:solidFill>
                <a:latin typeface="+mj-lt"/>
                <a:ea typeface="+mj-ea"/>
                <a:cs typeface="+mj-cs"/>
              </a:rPr>
              <a:t>Week Long (4-5 working days)</a:t>
            </a:r>
          </a:p>
          <a:p>
            <a:pPr marL="342900" lvl="1" indent="-342900">
              <a:buFont typeface="Arial" panose="020B0604020202020204" pitchFamily="34" charset="0"/>
              <a:buChar char="•"/>
            </a:pPr>
            <a:r>
              <a:rPr lang="en-US" sz="2400" dirty="0">
                <a:solidFill>
                  <a:srgbClr val="2A6438"/>
                </a:solidFill>
                <a:latin typeface="+mj-lt"/>
                <a:ea typeface="+mj-ea"/>
                <a:cs typeface="+mj-cs"/>
              </a:rPr>
              <a:t>Basecamp(s)</a:t>
            </a:r>
          </a:p>
          <a:p>
            <a:pPr marL="342900" lvl="1" indent="-342900">
              <a:buFont typeface="Arial" panose="020B0604020202020204" pitchFamily="34" charset="0"/>
              <a:buChar char="•"/>
            </a:pPr>
            <a:r>
              <a:rPr lang="en-US" sz="2400" dirty="0">
                <a:solidFill>
                  <a:srgbClr val="2A6438"/>
                </a:solidFill>
                <a:latin typeface="+mj-lt"/>
                <a:ea typeface="+mj-ea"/>
                <a:cs typeface="+mj-cs"/>
              </a:rPr>
              <a:t>Remote Work Site Location(s)</a:t>
            </a:r>
          </a:p>
          <a:p>
            <a:pPr marL="342900" lvl="1" indent="-342900">
              <a:buFont typeface="Arial" panose="020B0604020202020204" pitchFamily="34" charset="0"/>
              <a:buChar char="•"/>
            </a:pPr>
            <a:r>
              <a:rPr lang="en-US" sz="2400" dirty="0">
                <a:solidFill>
                  <a:srgbClr val="2A6438"/>
                </a:solidFill>
                <a:latin typeface="+mj-lt"/>
                <a:ea typeface="+mj-ea"/>
                <a:cs typeface="+mj-cs"/>
              </a:rPr>
              <a:t>Significant Logistics</a:t>
            </a:r>
          </a:p>
          <a:p>
            <a:pPr marL="342900" lvl="2" indent="-342900">
              <a:buFont typeface="Arial" panose="020B0604020202020204" pitchFamily="34" charset="0"/>
              <a:buChar char="•"/>
            </a:pPr>
            <a:r>
              <a:rPr lang="en-US" sz="2400" dirty="0">
                <a:solidFill>
                  <a:srgbClr val="2A6438"/>
                </a:solidFill>
                <a:latin typeface="+mj-lt"/>
                <a:ea typeface="+mj-ea"/>
                <a:cs typeface="+mj-cs"/>
              </a:rPr>
              <a:t>Staff Support</a:t>
            </a:r>
          </a:p>
          <a:p>
            <a:pPr marL="342900" lvl="2" indent="-342900">
              <a:buFont typeface="Arial" panose="020B0604020202020204" pitchFamily="34" charset="0"/>
              <a:buChar char="•"/>
            </a:pPr>
            <a:r>
              <a:rPr lang="en-US" sz="2400" dirty="0">
                <a:solidFill>
                  <a:srgbClr val="2A6438"/>
                </a:solidFill>
                <a:latin typeface="+mj-lt"/>
                <a:ea typeface="+mj-ea"/>
                <a:cs typeface="+mj-cs"/>
              </a:rPr>
              <a:t>Food Service</a:t>
            </a:r>
          </a:p>
          <a:p>
            <a:pPr marL="342900" lvl="2" indent="-342900">
              <a:buFont typeface="Arial" panose="020B0604020202020204" pitchFamily="34" charset="0"/>
              <a:buChar char="•"/>
            </a:pPr>
            <a:r>
              <a:rPr lang="en-US" sz="2400" dirty="0">
                <a:solidFill>
                  <a:srgbClr val="2A6438"/>
                </a:solidFill>
                <a:latin typeface="+mj-lt"/>
                <a:ea typeface="+mj-ea"/>
                <a:cs typeface="+mj-cs"/>
              </a:rPr>
              <a:t>Transportation</a:t>
            </a:r>
          </a:p>
          <a:p>
            <a:pPr marL="342900" lvl="2" indent="-342900">
              <a:buFont typeface="Arial" panose="020B0604020202020204" pitchFamily="34" charset="0"/>
              <a:buChar char="•"/>
            </a:pPr>
            <a:r>
              <a:rPr lang="en-US" sz="2400" dirty="0">
                <a:solidFill>
                  <a:srgbClr val="2A6438"/>
                </a:solidFill>
                <a:latin typeface="+mj-lt"/>
                <a:ea typeface="+mj-ea"/>
                <a:cs typeface="+mj-cs"/>
              </a:rPr>
              <a:t>Field Camp(s) Support</a:t>
            </a:r>
          </a:p>
          <a:p>
            <a:pPr marL="342900" lvl="2" indent="-342900">
              <a:buFont typeface="Arial" panose="020B0604020202020204" pitchFamily="34" charset="0"/>
              <a:buChar char="•"/>
            </a:pPr>
            <a:r>
              <a:rPr lang="en-US" sz="2400" dirty="0">
                <a:solidFill>
                  <a:srgbClr val="2A6438"/>
                </a:solidFill>
                <a:latin typeface="+mj-lt"/>
                <a:ea typeface="+mj-ea"/>
                <a:cs typeface="+mj-cs"/>
              </a:rPr>
              <a:t>Participant Safety</a:t>
            </a:r>
          </a:p>
          <a:p>
            <a:pPr marL="342900" lvl="1" indent="-342900">
              <a:buFont typeface="Arial" panose="020B0604020202020204" pitchFamily="34" charset="0"/>
              <a:buChar char="•"/>
            </a:pPr>
            <a:r>
              <a:rPr lang="en-US" sz="2400" dirty="0">
                <a:solidFill>
                  <a:srgbClr val="2A6438"/>
                </a:solidFill>
                <a:latin typeface="+mj-lt"/>
                <a:ea typeface="+mj-ea"/>
                <a:cs typeface="+mj-cs"/>
              </a:rPr>
              <a:t>12 – 18 month event horizon</a:t>
            </a:r>
          </a:p>
          <a:p>
            <a:pPr marL="342900" lvl="1" indent="-342900">
              <a:buFont typeface="Arial" panose="020B0604020202020204" pitchFamily="34" charset="0"/>
              <a:buChar char="•"/>
            </a:pPr>
            <a:r>
              <a:rPr lang="en-US" sz="2400" dirty="0">
                <a:solidFill>
                  <a:srgbClr val="2A6438"/>
                </a:solidFill>
                <a:latin typeface="+mj-lt"/>
                <a:ea typeface="+mj-ea"/>
                <a:cs typeface="+mj-cs"/>
              </a:rPr>
              <a:t>Big Budget   $$$+</a:t>
            </a:r>
            <a:endParaRPr lang="en-US" sz="2000" dirty="0">
              <a:solidFill>
                <a:srgbClr val="2A6438"/>
              </a:solidFill>
              <a:latin typeface="+mj-lt"/>
              <a:ea typeface="+mj-ea"/>
              <a:cs typeface="+mj-cs"/>
            </a:endParaRPr>
          </a:p>
        </p:txBody>
      </p:sp>
      <p:pic>
        <p:nvPicPr>
          <p:cNvPr id="4" name="Content Placeholder 1">
            <a:extLst>
              <a:ext uri="{FF2B5EF4-FFF2-40B4-BE49-F238E27FC236}">
                <a16:creationId xmlns:a16="http://schemas.microsoft.com/office/drawing/2014/main" id="{BE61A001-2E26-9E79-0E80-18B7901CB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8474" y="458076"/>
            <a:ext cx="3747885" cy="3074325"/>
          </a:xfrm>
          <a:prstGeom prst="rect">
            <a:avLst/>
          </a:prstGeom>
          <a:ln w="22225">
            <a:solidFill>
              <a:schemeClr val="accent1"/>
            </a:solidFill>
          </a:ln>
        </p:spPr>
      </p:pic>
      <p:pic>
        <p:nvPicPr>
          <p:cNvPr id="5" name="Picture 4">
            <a:extLst>
              <a:ext uri="{FF2B5EF4-FFF2-40B4-BE49-F238E27FC236}">
                <a16:creationId xmlns:a16="http://schemas.microsoft.com/office/drawing/2014/main" id="{A56087B3-EEFD-8537-7D28-B05B4A959E82}"/>
              </a:ext>
            </a:extLst>
          </p:cNvPr>
          <p:cNvPicPr>
            <a:picLocks noChangeAspect="1"/>
          </p:cNvPicPr>
          <p:nvPr/>
        </p:nvPicPr>
        <p:blipFill>
          <a:blip r:embed="rId4"/>
          <a:stretch>
            <a:fillRect/>
          </a:stretch>
        </p:blipFill>
        <p:spPr>
          <a:xfrm>
            <a:off x="9472417" y="3089128"/>
            <a:ext cx="2442138" cy="3193287"/>
          </a:xfrm>
          <a:prstGeom prst="rect">
            <a:avLst/>
          </a:prstGeom>
          <a:ln w="25400">
            <a:solidFill>
              <a:schemeClr val="accent1"/>
            </a:solidFill>
          </a:ln>
        </p:spPr>
      </p:pic>
      <p:pic>
        <p:nvPicPr>
          <p:cNvPr id="8" name="Picture 7">
            <a:extLst>
              <a:ext uri="{FF2B5EF4-FFF2-40B4-BE49-F238E27FC236}">
                <a16:creationId xmlns:a16="http://schemas.microsoft.com/office/drawing/2014/main" id="{5B8C061A-ED45-F2D8-78E3-118BECC99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554" y="2410259"/>
            <a:ext cx="988010" cy="1043725"/>
          </a:xfrm>
          <a:prstGeom prst="rect">
            <a:avLst/>
          </a:prstGeom>
        </p:spPr>
      </p:pic>
      <p:pic>
        <p:nvPicPr>
          <p:cNvPr id="9" name="Content Placeholder 1">
            <a:extLst>
              <a:ext uri="{FF2B5EF4-FFF2-40B4-BE49-F238E27FC236}">
                <a16:creationId xmlns:a16="http://schemas.microsoft.com/office/drawing/2014/main" id="{535973FC-7458-451A-A9C1-B3C8E33C09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72416" y="5211102"/>
            <a:ext cx="1085400" cy="952351"/>
          </a:xfrm>
          <a:prstGeom prst="rect">
            <a:avLst/>
          </a:prstGeom>
        </p:spPr>
      </p:pic>
      <p:pic>
        <p:nvPicPr>
          <p:cNvPr id="7" name="Picture 6">
            <a:extLst>
              <a:ext uri="{FF2B5EF4-FFF2-40B4-BE49-F238E27FC236}">
                <a16:creationId xmlns:a16="http://schemas.microsoft.com/office/drawing/2014/main" id="{46DB26CF-A496-9CFC-2163-282E220D5B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14817" y="5211102"/>
            <a:ext cx="873673" cy="1119639"/>
          </a:xfrm>
          <a:prstGeom prst="rect">
            <a:avLst/>
          </a:prstGeom>
        </p:spPr>
      </p:pic>
    </p:spTree>
    <p:extLst>
      <p:ext uri="{BB962C8B-B14F-4D97-AF65-F5344CB8AC3E}">
        <p14:creationId xmlns:p14="http://schemas.microsoft.com/office/powerpoint/2010/main" val="11145272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4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500"/>
                                        <p:tgtEl>
                                          <p:spTgt spid="3">
                                            <p:txEl>
                                              <p:pRg st="10" end="1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537229" y="1779818"/>
            <a:ext cx="10074804" cy="4706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lang="en-US" sz="2800" dirty="0">
                <a:solidFill>
                  <a:srgbClr val="2A6438"/>
                </a:solidFill>
                <a:latin typeface="+mj-lt"/>
                <a:ea typeface="+mj-ea"/>
                <a:cs typeface="+mj-cs"/>
              </a:rPr>
              <a:t>Small Scale Project</a:t>
            </a:r>
          </a:p>
          <a:p>
            <a:pPr marL="457200" lvl="1" indent="-457200">
              <a:lnSpc>
                <a:spcPct val="110000"/>
              </a:lnSpc>
              <a:buFont typeface="Arial" panose="020B0604020202020204" pitchFamily="34" charset="0"/>
              <a:buChar char="•"/>
            </a:pPr>
            <a:r>
              <a:rPr lang="en-US" sz="2400" dirty="0">
                <a:solidFill>
                  <a:srgbClr val="2A6438"/>
                </a:solidFill>
                <a:latin typeface="+mj-lt"/>
                <a:ea typeface="+mj-ea"/>
                <a:cs typeface="+mj-cs"/>
              </a:rPr>
              <a:t>3 – 6 Month Event Horizon</a:t>
            </a:r>
          </a:p>
          <a:p>
            <a:pPr marL="457200" lvl="1" indent="-457200">
              <a:lnSpc>
                <a:spcPct val="110000"/>
              </a:lnSpc>
              <a:buFont typeface="Arial" panose="020B0604020202020204" pitchFamily="34" charset="0"/>
              <a:buChar char="•"/>
            </a:pPr>
            <a:r>
              <a:rPr lang="en-US" sz="2400" dirty="0">
                <a:solidFill>
                  <a:srgbClr val="2A6438"/>
                </a:solidFill>
                <a:latin typeface="+mj-lt"/>
                <a:ea typeface="+mj-ea"/>
                <a:cs typeface="+mj-cs"/>
              </a:rPr>
              <a:t>Youth POC + Advisor</a:t>
            </a:r>
          </a:p>
          <a:p>
            <a:pPr marL="457200" lvl="1" indent="-457200">
              <a:lnSpc>
                <a:spcPct val="110000"/>
              </a:lnSpc>
              <a:buFont typeface="Arial" panose="020B0604020202020204" pitchFamily="34" charset="0"/>
              <a:buChar char="•"/>
            </a:pPr>
            <a:r>
              <a:rPr lang="en-US" sz="2400" dirty="0">
                <a:solidFill>
                  <a:srgbClr val="2A6438"/>
                </a:solidFill>
                <a:latin typeface="+mj-lt"/>
                <a:ea typeface="+mj-ea"/>
                <a:cs typeface="+mj-cs"/>
              </a:rPr>
              <a:t>Budget</a:t>
            </a:r>
          </a:p>
          <a:p>
            <a:pPr marL="457200" lvl="1" indent="-457200">
              <a:buFont typeface="Arial" panose="020B0604020202020204" pitchFamily="34" charset="0"/>
              <a:buChar char="•"/>
            </a:pPr>
            <a:endParaRPr lang="en-US" sz="3100" dirty="0">
              <a:solidFill>
                <a:srgbClr val="2A6438"/>
              </a:solidFill>
              <a:latin typeface="+mj-lt"/>
              <a:ea typeface="+mj-ea"/>
              <a:cs typeface="+mj-cs"/>
            </a:endParaRPr>
          </a:p>
          <a:p>
            <a:r>
              <a:rPr lang="en-US" sz="2800" dirty="0">
                <a:solidFill>
                  <a:srgbClr val="2A6438"/>
                </a:solidFill>
                <a:latin typeface="+mj-lt"/>
                <a:ea typeface="+mj-ea"/>
                <a:cs typeface="+mj-cs"/>
              </a:rPr>
              <a:t>Medium Scale Project</a:t>
            </a:r>
          </a:p>
          <a:p>
            <a:pPr marL="457200" lvl="1" indent="-457200">
              <a:buFont typeface="Arial" panose="020B0604020202020204" pitchFamily="34" charset="0"/>
              <a:buChar char="•"/>
            </a:pPr>
            <a:r>
              <a:rPr lang="en-US" sz="2400" dirty="0">
                <a:solidFill>
                  <a:srgbClr val="2A6438"/>
                </a:solidFill>
                <a:latin typeface="+mj-lt"/>
                <a:ea typeface="+mj-ea"/>
                <a:cs typeface="+mj-cs"/>
              </a:rPr>
              <a:t>Moderate Planning &amp; Logistics</a:t>
            </a:r>
          </a:p>
          <a:p>
            <a:pPr marL="457200" lvl="1" indent="-457200">
              <a:buFont typeface="Arial" panose="020B0604020202020204" pitchFamily="34" charset="0"/>
              <a:buChar char="•"/>
            </a:pPr>
            <a:r>
              <a:rPr lang="en-US" sz="2400" dirty="0">
                <a:solidFill>
                  <a:srgbClr val="2A6438"/>
                </a:solidFill>
                <a:latin typeface="+mj-lt"/>
                <a:ea typeface="+mj-ea"/>
                <a:cs typeface="+mj-cs"/>
              </a:rPr>
              <a:t>Event Chairperson, Associate Advisor, small staff</a:t>
            </a:r>
          </a:p>
          <a:p>
            <a:pPr marL="457200" lvl="1" indent="-457200">
              <a:buFont typeface="Arial" panose="020B0604020202020204" pitchFamily="34" charset="0"/>
              <a:buChar char="•"/>
            </a:pPr>
            <a:r>
              <a:rPr lang="en-US" sz="2400" dirty="0">
                <a:solidFill>
                  <a:srgbClr val="2A6438"/>
                </a:solidFill>
                <a:latin typeface="+mj-lt"/>
                <a:ea typeface="+mj-ea"/>
                <a:cs typeface="+mj-cs"/>
              </a:rPr>
              <a:t>6 – 9 Month Event Horizon</a:t>
            </a:r>
          </a:p>
          <a:p>
            <a:pPr marL="457200" lvl="1" indent="-457200">
              <a:buFont typeface="Arial" panose="020B0604020202020204" pitchFamily="34" charset="0"/>
              <a:buChar char="•"/>
            </a:pPr>
            <a:r>
              <a:rPr lang="en-US" sz="2400" dirty="0">
                <a:solidFill>
                  <a:srgbClr val="2A6438"/>
                </a:solidFill>
                <a:latin typeface="+mj-lt"/>
                <a:ea typeface="+mj-ea"/>
                <a:cs typeface="+mj-cs"/>
              </a:rPr>
              <a:t>Responsibilities </a:t>
            </a:r>
          </a:p>
          <a:p>
            <a:pPr marL="457200" lvl="1" indent="-457200">
              <a:buFont typeface="Arial" panose="020B0604020202020204" pitchFamily="34" charset="0"/>
              <a:buChar char="•"/>
            </a:pPr>
            <a:r>
              <a:rPr lang="en-US" sz="2400" dirty="0">
                <a:solidFill>
                  <a:srgbClr val="2A6438"/>
                </a:solidFill>
                <a:latin typeface="+mj-lt"/>
                <a:ea typeface="+mj-ea"/>
                <a:cs typeface="+mj-cs"/>
              </a:rPr>
              <a:t>Fee &amp; Budget</a:t>
            </a:r>
            <a:endParaRPr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Size matters…</a:t>
            </a:r>
          </a:p>
          <a:p>
            <a:r>
              <a:rPr lang="en-US" sz="2800" dirty="0"/>
              <a:t>Key considerations for each one: </a:t>
            </a:r>
            <a:endParaRPr sz="2800" dirty="0"/>
          </a:p>
        </p:txBody>
      </p:sp>
    </p:spTree>
    <p:extLst>
      <p:ext uri="{BB962C8B-B14F-4D97-AF65-F5344CB8AC3E}">
        <p14:creationId xmlns:p14="http://schemas.microsoft.com/office/powerpoint/2010/main" val="3598975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xEl>
                                              <p:pRg st="5" end="5"/>
                                            </p:txEl>
                                          </p:spTgt>
                                        </p:tgtEl>
                                        <p:attrNameLst>
                                          <p:attrName>style.visibility</p:attrName>
                                        </p:attrNameLst>
                                      </p:cBhvr>
                                      <p:to>
                                        <p:strVal val="visible"/>
                                      </p:to>
                                    </p:set>
                                    <p:anim calcmode="lin" valueType="num">
                                      <p:cBhvr additive="base">
                                        <p:cTn id="7" dur="500" fill="hold"/>
                                        <p:tgtEl>
                                          <p:spTgt spid="6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
                                            <p:txEl>
                                              <p:pRg st="6" end="6"/>
                                            </p:txEl>
                                          </p:spTgt>
                                        </p:tgtEl>
                                        <p:attrNameLst>
                                          <p:attrName>style.visibility</p:attrName>
                                        </p:attrNameLst>
                                      </p:cBhvr>
                                      <p:to>
                                        <p:strVal val="visible"/>
                                      </p:to>
                                    </p:set>
                                    <p:anim calcmode="lin" valueType="num">
                                      <p:cBhvr additive="base">
                                        <p:cTn id="11" dur="500" fill="hold"/>
                                        <p:tgtEl>
                                          <p:spTgt spid="68">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8">
                                            <p:txEl>
                                              <p:pRg st="7" end="7"/>
                                            </p:txEl>
                                          </p:spTgt>
                                        </p:tgtEl>
                                        <p:attrNameLst>
                                          <p:attrName>style.visibility</p:attrName>
                                        </p:attrNameLst>
                                      </p:cBhvr>
                                      <p:to>
                                        <p:strVal val="visible"/>
                                      </p:to>
                                    </p:set>
                                    <p:anim calcmode="lin" valueType="num">
                                      <p:cBhvr additive="base">
                                        <p:cTn id="15" dur="500" fill="hold"/>
                                        <p:tgtEl>
                                          <p:spTgt spid="68">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8">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8">
                                            <p:txEl>
                                              <p:pRg st="8" end="8"/>
                                            </p:txEl>
                                          </p:spTgt>
                                        </p:tgtEl>
                                        <p:attrNameLst>
                                          <p:attrName>style.visibility</p:attrName>
                                        </p:attrNameLst>
                                      </p:cBhvr>
                                      <p:to>
                                        <p:strVal val="visible"/>
                                      </p:to>
                                    </p:set>
                                    <p:anim calcmode="lin" valueType="num">
                                      <p:cBhvr additive="base">
                                        <p:cTn id="19" dur="500" fill="hold"/>
                                        <p:tgtEl>
                                          <p:spTgt spid="6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8">
                                            <p:txEl>
                                              <p:pRg st="9" end="9"/>
                                            </p:txEl>
                                          </p:spTgt>
                                        </p:tgtEl>
                                        <p:attrNameLst>
                                          <p:attrName>style.visibility</p:attrName>
                                        </p:attrNameLst>
                                      </p:cBhvr>
                                      <p:to>
                                        <p:strVal val="visible"/>
                                      </p:to>
                                    </p:set>
                                    <p:anim calcmode="lin" valueType="num">
                                      <p:cBhvr additive="base">
                                        <p:cTn id="23" dur="500" fill="hold"/>
                                        <p:tgtEl>
                                          <p:spTgt spid="68">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8">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8">
                                            <p:txEl>
                                              <p:pRg st="10" end="10"/>
                                            </p:txEl>
                                          </p:spTgt>
                                        </p:tgtEl>
                                        <p:attrNameLst>
                                          <p:attrName>style.visibility</p:attrName>
                                        </p:attrNameLst>
                                      </p:cBhvr>
                                      <p:to>
                                        <p:strVal val="visible"/>
                                      </p:to>
                                    </p:set>
                                    <p:anim calcmode="lin" valueType="num">
                                      <p:cBhvr additive="base">
                                        <p:cTn id="27" dur="500" fill="hold"/>
                                        <p:tgtEl>
                                          <p:spTgt spid="68">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61912" y="1961797"/>
            <a:ext cx="12068175" cy="45025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77500" lnSpcReduction="20000"/>
          </a:bodyPr>
          <a:lstStyle/>
          <a:p>
            <a:r>
              <a:rPr lang="en-US" sz="3800" dirty="0">
                <a:solidFill>
                  <a:srgbClr val="2A6438"/>
                </a:solidFill>
                <a:latin typeface="+mj-lt"/>
                <a:ea typeface="+mj-ea"/>
                <a:cs typeface="+mj-cs"/>
              </a:rPr>
              <a:t>Large Scale Project</a:t>
            </a:r>
          </a:p>
          <a:p>
            <a:endParaRPr lang="en-US" sz="2400" dirty="0">
              <a:solidFill>
                <a:srgbClr val="2A6438"/>
              </a:solidFill>
              <a:latin typeface="+mj-lt"/>
              <a:ea typeface="+mj-ea"/>
              <a:cs typeface="+mj-cs"/>
            </a:endParaRPr>
          </a:p>
          <a:p>
            <a:pPr marL="342900" lvl="1" indent="-342900">
              <a:buFont typeface="Arial" panose="020B0604020202020204" pitchFamily="34" charset="0"/>
              <a:buChar char="•"/>
            </a:pPr>
            <a:r>
              <a:rPr lang="en-US" sz="3300" dirty="0">
                <a:solidFill>
                  <a:srgbClr val="2A6438"/>
                </a:solidFill>
                <a:latin typeface="+mj-lt"/>
                <a:ea typeface="+mj-ea"/>
                <a:cs typeface="+mj-cs"/>
              </a:rPr>
              <a:t>High Planning, High Logistics</a:t>
            </a:r>
          </a:p>
          <a:p>
            <a:pPr marL="342900" lvl="1" indent="-342900">
              <a:buFont typeface="Arial" panose="020B0604020202020204" pitchFamily="34" charset="0"/>
              <a:buChar char="•"/>
            </a:pPr>
            <a:r>
              <a:rPr lang="en-US" sz="3300" dirty="0">
                <a:solidFill>
                  <a:srgbClr val="2A6438"/>
                </a:solidFill>
                <a:latin typeface="+mj-lt"/>
                <a:ea typeface="+mj-ea"/>
                <a:cs typeface="+mj-cs"/>
              </a:rPr>
              <a:t>12 – 18 Month Event Horizon</a:t>
            </a:r>
          </a:p>
          <a:p>
            <a:pPr marL="342900" lvl="1" indent="-342900">
              <a:buFont typeface="Arial" panose="020B0604020202020204" pitchFamily="34" charset="0"/>
              <a:buChar char="•"/>
            </a:pPr>
            <a:r>
              <a:rPr lang="en-US" sz="3300" dirty="0">
                <a:solidFill>
                  <a:srgbClr val="2A6438"/>
                </a:solidFill>
                <a:latin typeface="+mj-lt"/>
                <a:ea typeface="+mj-ea"/>
                <a:cs typeface="+mj-cs"/>
              </a:rPr>
              <a:t>Partner Involvement</a:t>
            </a:r>
          </a:p>
          <a:p>
            <a:pPr lvl="1"/>
            <a:endParaRPr lang="en-US" sz="3300" dirty="0">
              <a:solidFill>
                <a:srgbClr val="2A6438"/>
              </a:solidFill>
              <a:latin typeface="+mj-lt"/>
              <a:ea typeface="+mj-ea"/>
              <a:cs typeface="+mj-cs"/>
            </a:endParaRPr>
          </a:p>
          <a:p>
            <a:pPr marL="342900" lvl="1" indent="-342900">
              <a:buFont typeface="Arial" panose="020B0604020202020204" pitchFamily="34" charset="0"/>
              <a:buChar char="•"/>
            </a:pPr>
            <a:r>
              <a:rPr lang="en-US" sz="3300" dirty="0">
                <a:solidFill>
                  <a:srgbClr val="2A6438"/>
                </a:solidFill>
                <a:latin typeface="+mj-lt"/>
                <a:ea typeface="+mj-ea"/>
                <a:cs typeface="+mj-cs"/>
              </a:rPr>
              <a:t>Event Chair, Event Advisor, Lodge Advisor, Staff Professional + others involved</a:t>
            </a:r>
          </a:p>
          <a:p>
            <a:pPr marL="342900" lvl="1" indent="-342900">
              <a:buFont typeface="Arial" panose="020B0604020202020204" pitchFamily="34" charset="0"/>
              <a:buChar char="•"/>
            </a:pPr>
            <a:r>
              <a:rPr lang="en-US" sz="3300" dirty="0">
                <a:solidFill>
                  <a:srgbClr val="2A6438"/>
                </a:solidFill>
                <a:latin typeface="+mj-lt"/>
                <a:ea typeface="+mj-ea"/>
                <a:cs typeface="+mj-cs"/>
              </a:rPr>
              <a:t>Full Event Staff w/ Identified Roles &amp; Responsibilities</a:t>
            </a:r>
          </a:p>
          <a:p>
            <a:pPr marL="342900" lvl="1" indent="-342900">
              <a:buFont typeface="Arial" panose="020B0604020202020204" pitchFamily="34" charset="0"/>
              <a:buChar char="•"/>
            </a:pPr>
            <a:r>
              <a:rPr lang="en-US" sz="3300" dirty="0">
                <a:solidFill>
                  <a:srgbClr val="2A6438"/>
                </a:solidFill>
                <a:latin typeface="+mj-lt"/>
                <a:ea typeface="+mj-ea"/>
                <a:cs typeface="+mj-cs"/>
              </a:rPr>
              <a:t>Staff / Participant Fee and Budget</a:t>
            </a:r>
          </a:p>
          <a:p>
            <a:pPr lvl="1"/>
            <a:endParaRPr lang="en-US" sz="3300" dirty="0">
              <a:solidFill>
                <a:srgbClr val="2A6438"/>
              </a:solidFill>
              <a:latin typeface="+mj-lt"/>
              <a:ea typeface="+mj-ea"/>
              <a:cs typeface="+mj-cs"/>
            </a:endParaRPr>
          </a:p>
          <a:p>
            <a:pPr marL="342900" lvl="1" indent="-342900">
              <a:buFont typeface="Arial" panose="020B0604020202020204" pitchFamily="34" charset="0"/>
              <a:buChar char="•"/>
            </a:pPr>
            <a:r>
              <a:rPr lang="en-US" sz="3300" dirty="0">
                <a:solidFill>
                  <a:srgbClr val="2A6438"/>
                </a:solidFill>
                <a:latin typeface="+mj-lt"/>
                <a:ea typeface="+mj-ea"/>
                <a:cs typeface="+mj-cs"/>
              </a:rPr>
              <a:t>Risk Management (Weather, Fire, RA’s JHA’s and TCP’s)</a:t>
            </a:r>
          </a:p>
          <a:p>
            <a:pPr marL="342900" lvl="1" indent="-342900">
              <a:buFont typeface="Arial" panose="020B0604020202020204" pitchFamily="34" charset="0"/>
              <a:buChar char="•"/>
            </a:pPr>
            <a:r>
              <a:rPr lang="en-US" sz="3300" dirty="0">
                <a:solidFill>
                  <a:srgbClr val="2A6438"/>
                </a:solidFill>
                <a:latin typeface="+mj-lt"/>
                <a:ea typeface="+mj-ea"/>
                <a:cs typeface="+mj-cs"/>
              </a:rPr>
              <a:t>Plan-Delegate-Train-Trust</a:t>
            </a:r>
          </a:p>
          <a:p>
            <a:pPr marL="342900" lvl="1" indent="-342900">
              <a:buFont typeface="Arial" panose="020B0604020202020204" pitchFamily="34" charset="0"/>
              <a:buChar char="•"/>
            </a:pPr>
            <a:r>
              <a:rPr lang="en-US" sz="3300" dirty="0">
                <a:solidFill>
                  <a:srgbClr val="2A6438"/>
                </a:solidFill>
                <a:latin typeface="+mj-lt"/>
                <a:ea typeface="+mj-ea"/>
                <a:cs typeface="+mj-cs"/>
              </a:rPr>
              <a:t>Futureproofing: One Time or Repeating/Re-occurring Event (?)</a:t>
            </a:r>
            <a:endParaRPr sz="2400"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Size matters…</a:t>
            </a:r>
          </a:p>
          <a:p>
            <a:r>
              <a:rPr lang="en-US" sz="2800" dirty="0"/>
              <a:t>Key considerations for each one: </a:t>
            </a:r>
            <a:endParaRPr sz="2800" dirty="0"/>
          </a:p>
        </p:txBody>
      </p:sp>
    </p:spTree>
    <p:extLst>
      <p:ext uri="{BB962C8B-B14F-4D97-AF65-F5344CB8AC3E}">
        <p14:creationId xmlns:p14="http://schemas.microsoft.com/office/powerpoint/2010/main" val="2196776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2" end="2"/>
                                            </p:txEl>
                                          </p:spTgt>
                                        </p:tgtEl>
                                        <p:attrNameLst>
                                          <p:attrName>style.visibility</p:attrName>
                                        </p:attrNameLst>
                                      </p:cBhvr>
                                      <p:to>
                                        <p:strVal val="visible"/>
                                      </p:to>
                                    </p:set>
                                    <p:animEffect transition="in" filter="fade">
                                      <p:cBhvr>
                                        <p:cTn id="7" dur="500"/>
                                        <p:tgtEl>
                                          <p:spTgt spid="6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3" end="3"/>
                                            </p:txEl>
                                          </p:spTgt>
                                        </p:tgtEl>
                                        <p:attrNameLst>
                                          <p:attrName>style.visibility</p:attrName>
                                        </p:attrNameLst>
                                      </p:cBhvr>
                                      <p:to>
                                        <p:strVal val="visible"/>
                                      </p:to>
                                    </p:set>
                                    <p:animEffect transition="in" filter="fade">
                                      <p:cBhvr>
                                        <p:cTn id="10" dur="500"/>
                                        <p:tgtEl>
                                          <p:spTgt spid="6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xEl>
                                              <p:pRg st="4" end="4"/>
                                            </p:txEl>
                                          </p:spTgt>
                                        </p:tgtEl>
                                        <p:attrNameLst>
                                          <p:attrName>style.visibility</p:attrName>
                                        </p:attrNameLst>
                                      </p:cBhvr>
                                      <p:to>
                                        <p:strVal val="visible"/>
                                      </p:to>
                                    </p:set>
                                    <p:animEffect transition="in" filter="fade">
                                      <p:cBhvr>
                                        <p:cTn id="13" dur="500"/>
                                        <p:tgtEl>
                                          <p:spTgt spid="6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xEl>
                                              <p:pRg st="6" end="6"/>
                                            </p:txEl>
                                          </p:spTgt>
                                        </p:tgtEl>
                                        <p:attrNameLst>
                                          <p:attrName>style.visibility</p:attrName>
                                        </p:attrNameLst>
                                      </p:cBhvr>
                                      <p:to>
                                        <p:strVal val="visible"/>
                                      </p:to>
                                    </p:set>
                                    <p:animEffect transition="in" filter="fade">
                                      <p:cBhvr>
                                        <p:cTn id="18" dur="500"/>
                                        <p:tgtEl>
                                          <p:spTgt spid="6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xEl>
                                              <p:pRg st="7" end="7"/>
                                            </p:txEl>
                                          </p:spTgt>
                                        </p:tgtEl>
                                        <p:attrNameLst>
                                          <p:attrName>style.visibility</p:attrName>
                                        </p:attrNameLst>
                                      </p:cBhvr>
                                      <p:to>
                                        <p:strVal val="visible"/>
                                      </p:to>
                                    </p:set>
                                    <p:animEffect transition="in" filter="fade">
                                      <p:cBhvr>
                                        <p:cTn id="21" dur="500"/>
                                        <p:tgtEl>
                                          <p:spTgt spid="68">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xEl>
                                              <p:pRg st="8" end="8"/>
                                            </p:txEl>
                                          </p:spTgt>
                                        </p:tgtEl>
                                        <p:attrNameLst>
                                          <p:attrName>style.visibility</p:attrName>
                                        </p:attrNameLst>
                                      </p:cBhvr>
                                      <p:to>
                                        <p:strVal val="visible"/>
                                      </p:to>
                                    </p:set>
                                    <p:animEffect transition="in" filter="fade">
                                      <p:cBhvr>
                                        <p:cTn id="24" dur="500"/>
                                        <p:tgtEl>
                                          <p:spTgt spid="68">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8">
                                            <p:txEl>
                                              <p:pRg st="10" end="10"/>
                                            </p:txEl>
                                          </p:spTgt>
                                        </p:tgtEl>
                                        <p:attrNameLst>
                                          <p:attrName>style.visibility</p:attrName>
                                        </p:attrNameLst>
                                      </p:cBhvr>
                                      <p:to>
                                        <p:strVal val="visible"/>
                                      </p:to>
                                    </p:set>
                                    <p:animEffect transition="in" filter="fade">
                                      <p:cBhvr>
                                        <p:cTn id="29" dur="500"/>
                                        <p:tgtEl>
                                          <p:spTgt spid="68">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8">
                                            <p:txEl>
                                              <p:pRg st="11" end="11"/>
                                            </p:txEl>
                                          </p:spTgt>
                                        </p:tgtEl>
                                        <p:attrNameLst>
                                          <p:attrName>style.visibility</p:attrName>
                                        </p:attrNameLst>
                                      </p:cBhvr>
                                      <p:to>
                                        <p:strVal val="visible"/>
                                      </p:to>
                                    </p:set>
                                    <p:animEffect transition="in" filter="fade">
                                      <p:cBhvr>
                                        <p:cTn id="32" dur="500"/>
                                        <p:tgtEl>
                                          <p:spTgt spid="68">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8">
                                            <p:txEl>
                                              <p:pRg st="12" end="12"/>
                                            </p:txEl>
                                          </p:spTgt>
                                        </p:tgtEl>
                                        <p:attrNameLst>
                                          <p:attrName>style.visibility</p:attrName>
                                        </p:attrNameLst>
                                      </p:cBhvr>
                                      <p:to>
                                        <p:strVal val="visible"/>
                                      </p:to>
                                    </p:set>
                                    <p:animEffect transition="in" filter="fade">
                                      <p:cBhvr>
                                        <p:cTn id="35" dur="500"/>
                                        <p:tgtEl>
                                          <p:spTgt spid="6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85853" y="1971325"/>
            <a:ext cx="7296022"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sz="2800" dirty="0"/>
              <a:t>Typical for Small to Medium Scale:</a:t>
            </a:r>
            <a:endParaRPr lang="en-US" dirty="0"/>
          </a:p>
          <a:p>
            <a:pPr marL="342900" lvl="4"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Local and Regional Entities </a:t>
            </a:r>
          </a:p>
          <a:p>
            <a:pPr marL="342900" lvl="3"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State, County and City Parks</a:t>
            </a:r>
          </a:p>
          <a:p>
            <a:pPr marL="342900" lvl="3"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Local Conservation Groups</a:t>
            </a:r>
          </a:p>
          <a:p>
            <a:pPr lvl="1" indent="457200" defTabSz="457200">
              <a:defRPr sz="2000">
                <a:solidFill>
                  <a:srgbClr val="2A6438"/>
                </a:solidFill>
                <a:latin typeface="+mj-lt"/>
                <a:ea typeface="+mj-ea"/>
                <a:cs typeface="+mj-cs"/>
                <a:sym typeface="Helvetica"/>
              </a:defRPr>
            </a:pPr>
            <a:endParaRPr lang="en-US" dirty="0"/>
          </a:p>
          <a:p>
            <a:pPr marL="342900" indent="-342900" defTabSz="457200">
              <a:spcBef>
                <a:spcPts val="500"/>
              </a:spcBef>
              <a:defRPr sz="2400">
                <a:solidFill>
                  <a:srgbClr val="2A6438"/>
                </a:solidFill>
                <a:latin typeface="+mj-lt"/>
                <a:ea typeface="+mj-ea"/>
                <a:cs typeface="+mj-cs"/>
                <a:sym typeface="Helvetica"/>
              </a:defRPr>
            </a:pPr>
            <a:r>
              <a:rPr lang="en-US" sz="2800" dirty="0"/>
              <a:t>Identify and Start Conversations Early</a:t>
            </a:r>
            <a:endParaRPr lang="en-US" dirty="0"/>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Finding the right contact a bit easier</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Typically will maintain a list of volunteer projects</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Opportunity to work alongside the community</a:t>
            </a:r>
          </a:p>
        </p:txBody>
      </p:sp>
      <p:sp>
        <p:nvSpPr>
          <p:cNvPr id="69" name="Slide Title Goes Here"/>
          <p:cNvSpPr txBox="1"/>
          <p:nvPr/>
        </p:nvSpPr>
        <p:spPr>
          <a:xfrm>
            <a:off x="1651528" y="575585"/>
            <a:ext cx="9270471"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Partnering Organizations </a:t>
            </a:r>
            <a:endParaRPr dirty="0"/>
          </a:p>
        </p:txBody>
      </p:sp>
      <p:pic>
        <p:nvPicPr>
          <p:cNvPr id="2" name="Picture 1">
            <a:extLst>
              <a:ext uri="{FF2B5EF4-FFF2-40B4-BE49-F238E27FC236}">
                <a16:creationId xmlns:a16="http://schemas.microsoft.com/office/drawing/2014/main" id="{9304F902-7B71-2794-D985-731AE46EF91F}"/>
              </a:ext>
            </a:extLst>
          </p:cNvPr>
          <p:cNvPicPr>
            <a:picLocks noChangeAspect="1"/>
          </p:cNvPicPr>
          <p:nvPr/>
        </p:nvPicPr>
        <p:blipFill>
          <a:blip r:embed="rId2"/>
          <a:stretch>
            <a:fillRect/>
          </a:stretch>
        </p:blipFill>
        <p:spPr>
          <a:xfrm>
            <a:off x="7473201" y="1636814"/>
            <a:ext cx="1949195" cy="2133609"/>
          </a:xfrm>
          <a:prstGeom prst="rect">
            <a:avLst/>
          </a:prstGeom>
        </p:spPr>
      </p:pic>
      <p:pic>
        <p:nvPicPr>
          <p:cNvPr id="4" name="Content Placeholder 10">
            <a:extLst>
              <a:ext uri="{FF2B5EF4-FFF2-40B4-BE49-F238E27FC236}">
                <a16:creationId xmlns:a16="http://schemas.microsoft.com/office/drawing/2014/main" id="{2EAAC032-0908-925E-F388-2452783013FE}"/>
              </a:ext>
            </a:extLst>
          </p:cNvPr>
          <p:cNvPicPr>
            <a:picLocks noChangeAspect="1"/>
          </p:cNvPicPr>
          <p:nvPr/>
        </p:nvPicPr>
        <p:blipFill>
          <a:blip r:embed="rId3"/>
          <a:stretch>
            <a:fillRect/>
          </a:stretch>
        </p:blipFill>
        <p:spPr>
          <a:xfrm>
            <a:off x="10056914" y="1838533"/>
            <a:ext cx="1730170" cy="1730170"/>
          </a:xfrm>
          <a:prstGeom prst="rect">
            <a:avLst/>
          </a:prstGeom>
        </p:spPr>
      </p:pic>
      <p:pic>
        <p:nvPicPr>
          <p:cNvPr id="6" name="Picture 5">
            <a:extLst>
              <a:ext uri="{FF2B5EF4-FFF2-40B4-BE49-F238E27FC236}">
                <a16:creationId xmlns:a16="http://schemas.microsoft.com/office/drawing/2014/main" id="{B5A4EE88-1B7E-2E5E-778C-2370D9B266D3}"/>
              </a:ext>
            </a:extLst>
          </p:cNvPr>
          <p:cNvPicPr>
            <a:picLocks noChangeAspect="1"/>
          </p:cNvPicPr>
          <p:nvPr/>
        </p:nvPicPr>
        <p:blipFill>
          <a:blip r:embed="rId4"/>
          <a:stretch>
            <a:fillRect/>
          </a:stretch>
        </p:blipFill>
        <p:spPr>
          <a:xfrm>
            <a:off x="7064236" y="4349280"/>
            <a:ext cx="2454017" cy="1730170"/>
          </a:xfrm>
          <a:prstGeom prst="rect">
            <a:avLst/>
          </a:prstGeom>
        </p:spPr>
      </p:pic>
      <p:pic>
        <p:nvPicPr>
          <p:cNvPr id="7" name="Picture 6">
            <a:extLst>
              <a:ext uri="{FF2B5EF4-FFF2-40B4-BE49-F238E27FC236}">
                <a16:creationId xmlns:a16="http://schemas.microsoft.com/office/drawing/2014/main" id="{68527E50-7CAC-AD58-CBE2-3D8369947FD2}"/>
              </a:ext>
            </a:extLst>
          </p:cNvPr>
          <p:cNvPicPr>
            <a:picLocks noChangeAspect="1"/>
          </p:cNvPicPr>
          <p:nvPr/>
        </p:nvPicPr>
        <p:blipFill>
          <a:blip r:embed="rId5"/>
          <a:stretch>
            <a:fillRect/>
          </a:stretch>
        </p:blipFill>
        <p:spPr>
          <a:xfrm>
            <a:off x="9947401" y="4234307"/>
            <a:ext cx="1949196" cy="1960116"/>
          </a:xfrm>
          <a:prstGeom prst="rect">
            <a:avLst/>
          </a:prstGeom>
        </p:spPr>
      </p:pic>
    </p:spTree>
    <p:extLst>
      <p:ext uri="{BB962C8B-B14F-4D97-AF65-F5344CB8AC3E}">
        <p14:creationId xmlns:p14="http://schemas.microsoft.com/office/powerpoint/2010/main" val="1127071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2" end="2"/>
                                            </p:txEl>
                                          </p:spTgt>
                                        </p:tgtEl>
                                        <p:attrNameLst>
                                          <p:attrName>style.visibility</p:attrName>
                                        </p:attrNameLst>
                                      </p:cBhvr>
                                      <p:to>
                                        <p:strVal val="visible"/>
                                      </p:to>
                                    </p:set>
                                    <p:animEffect transition="in" filter="fade">
                                      <p:cBhvr>
                                        <p:cTn id="10" dur="500"/>
                                        <p:tgtEl>
                                          <p:spTgt spid="6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xEl>
                                              <p:pRg st="3" end="3"/>
                                            </p:txEl>
                                          </p:spTgt>
                                        </p:tgtEl>
                                        <p:attrNameLst>
                                          <p:attrName>style.visibility</p:attrName>
                                        </p:attrNameLst>
                                      </p:cBhvr>
                                      <p:to>
                                        <p:strVal val="visible"/>
                                      </p:to>
                                    </p:set>
                                    <p:animEffect transition="in" filter="fade">
                                      <p:cBhvr>
                                        <p:cTn id="13" dur="500"/>
                                        <p:tgtEl>
                                          <p:spTgt spid="68">
                                            <p:txEl>
                                              <p:pRg st="3" end="3"/>
                                            </p:txEl>
                                          </p:spTgt>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8">
                                            <p:txEl>
                                              <p:pRg st="5" end="5"/>
                                            </p:txEl>
                                          </p:spTgt>
                                        </p:tgtEl>
                                        <p:attrNameLst>
                                          <p:attrName>style.visibility</p:attrName>
                                        </p:attrNameLst>
                                      </p:cBhvr>
                                      <p:to>
                                        <p:strVal val="visible"/>
                                      </p:to>
                                    </p:set>
                                    <p:animEffect transition="in" filter="fade">
                                      <p:cBhvr>
                                        <p:cTn id="39" dur="1000"/>
                                        <p:tgtEl>
                                          <p:spTgt spid="68">
                                            <p:txEl>
                                              <p:pRg st="5" end="5"/>
                                            </p:txEl>
                                          </p:spTgt>
                                        </p:tgtEl>
                                      </p:cBhvr>
                                    </p:animEffect>
                                    <p:anim calcmode="lin" valueType="num">
                                      <p:cBhvr>
                                        <p:cTn id="40" dur="1000" fill="hold"/>
                                        <p:tgtEl>
                                          <p:spTgt spid="6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8">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8">
                                            <p:txEl>
                                              <p:pRg st="6" end="6"/>
                                            </p:txEl>
                                          </p:spTgt>
                                        </p:tgtEl>
                                        <p:attrNameLst>
                                          <p:attrName>style.visibility</p:attrName>
                                        </p:attrNameLst>
                                      </p:cBhvr>
                                      <p:to>
                                        <p:strVal val="visible"/>
                                      </p:to>
                                    </p:set>
                                    <p:animEffect transition="in" filter="fade">
                                      <p:cBhvr>
                                        <p:cTn id="44" dur="1000"/>
                                        <p:tgtEl>
                                          <p:spTgt spid="68">
                                            <p:txEl>
                                              <p:pRg st="6" end="6"/>
                                            </p:txEl>
                                          </p:spTgt>
                                        </p:tgtEl>
                                      </p:cBhvr>
                                    </p:animEffect>
                                    <p:anim calcmode="lin" valueType="num">
                                      <p:cBhvr>
                                        <p:cTn id="45" dur="1000" fill="hold"/>
                                        <p:tgtEl>
                                          <p:spTgt spid="68">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8">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8">
                                            <p:txEl>
                                              <p:pRg st="7" end="7"/>
                                            </p:txEl>
                                          </p:spTgt>
                                        </p:tgtEl>
                                        <p:attrNameLst>
                                          <p:attrName>style.visibility</p:attrName>
                                        </p:attrNameLst>
                                      </p:cBhvr>
                                      <p:to>
                                        <p:strVal val="visible"/>
                                      </p:to>
                                    </p:set>
                                    <p:animEffect transition="in" filter="fade">
                                      <p:cBhvr>
                                        <p:cTn id="49" dur="1000"/>
                                        <p:tgtEl>
                                          <p:spTgt spid="68">
                                            <p:txEl>
                                              <p:pRg st="7" end="7"/>
                                            </p:txEl>
                                          </p:spTgt>
                                        </p:tgtEl>
                                      </p:cBhvr>
                                    </p:animEffect>
                                    <p:anim calcmode="lin" valueType="num">
                                      <p:cBhvr>
                                        <p:cTn id="50" dur="1000" fill="hold"/>
                                        <p:tgtEl>
                                          <p:spTgt spid="6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8">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8">
                                            <p:txEl>
                                              <p:pRg st="8" end="8"/>
                                            </p:txEl>
                                          </p:spTgt>
                                        </p:tgtEl>
                                        <p:attrNameLst>
                                          <p:attrName>style.visibility</p:attrName>
                                        </p:attrNameLst>
                                      </p:cBhvr>
                                      <p:to>
                                        <p:strVal val="visible"/>
                                      </p:to>
                                    </p:set>
                                    <p:animEffect transition="in" filter="fade">
                                      <p:cBhvr>
                                        <p:cTn id="54" dur="1000"/>
                                        <p:tgtEl>
                                          <p:spTgt spid="68">
                                            <p:txEl>
                                              <p:pRg st="8" end="8"/>
                                            </p:txEl>
                                          </p:spTgt>
                                        </p:tgtEl>
                                      </p:cBhvr>
                                    </p:animEffect>
                                    <p:anim calcmode="lin" valueType="num">
                                      <p:cBhvr>
                                        <p:cTn id="55" dur="1000" fill="hold"/>
                                        <p:tgtEl>
                                          <p:spTgt spid="68">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6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307959" y="1856591"/>
            <a:ext cx="7690635"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20000"/>
          </a:bodyPr>
          <a:lstStyle/>
          <a:p>
            <a:pPr marL="342900" indent="-342900" defTabSz="457200">
              <a:spcBef>
                <a:spcPts val="500"/>
              </a:spcBef>
              <a:defRPr sz="2400">
                <a:solidFill>
                  <a:srgbClr val="2A6438"/>
                </a:solidFill>
                <a:latin typeface="+mj-lt"/>
                <a:ea typeface="+mj-ea"/>
                <a:cs typeface="+mj-cs"/>
                <a:sym typeface="Helvetica"/>
              </a:defRPr>
            </a:pPr>
            <a:r>
              <a:rPr lang="en-US" sz="2800" dirty="0"/>
              <a:t>Typical for Large to Medium Scale:</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State and National Entities</a:t>
            </a:r>
          </a:p>
          <a:p>
            <a:pPr lvl="1" indent="457200" defTabSz="457200">
              <a:defRPr sz="2000">
                <a:solidFill>
                  <a:srgbClr val="2A6438"/>
                </a:solidFill>
                <a:latin typeface="+mj-lt"/>
                <a:ea typeface="+mj-ea"/>
                <a:cs typeface="+mj-cs"/>
                <a:sym typeface="Helvetica"/>
              </a:defRPr>
            </a:pPr>
            <a:endParaRPr lang="en-US" dirty="0"/>
          </a:p>
          <a:p>
            <a:pPr marL="342900" indent="-342900" defTabSz="457200">
              <a:spcBef>
                <a:spcPts val="500"/>
              </a:spcBef>
              <a:defRPr sz="2400">
                <a:solidFill>
                  <a:srgbClr val="2A6438"/>
                </a:solidFill>
                <a:latin typeface="+mj-lt"/>
                <a:ea typeface="+mj-ea"/>
                <a:cs typeface="+mj-cs"/>
                <a:sym typeface="Helvetica"/>
              </a:defRPr>
            </a:pPr>
            <a:r>
              <a:rPr lang="en-US" sz="2800" dirty="0"/>
              <a:t>Identify and Start Conversations Early</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Finding the right contact takes time</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400" dirty="0"/>
              <a:t>Volunteer Waiver or Volunteer Agreement</a:t>
            </a:r>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r>
              <a:rPr lang="en-US" sz="2800" dirty="0">
                <a:solidFill>
                  <a:srgbClr val="2A6438"/>
                </a:solidFill>
                <a:latin typeface="+mj-lt"/>
                <a:ea typeface="+mj-ea"/>
                <a:cs typeface="+mj-cs"/>
              </a:rPr>
              <a:t>Be Organized</a:t>
            </a:r>
            <a:endParaRPr lang="en-US" sz="2400" dirty="0"/>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600" dirty="0"/>
              <a:t>Accurate estimate of persons, ages, abilities</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600" dirty="0"/>
              <a:t>Detailed time plan (working days / hours)</a:t>
            </a:r>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r>
              <a:rPr lang="en-US" sz="2600" dirty="0">
                <a:solidFill>
                  <a:srgbClr val="2A6438"/>
                </a:solidFill>
                <a:latin typeface="+mj-lt"/>
                <a:ea typeface="+mj-ea"/>
                <a:cs typeface="+mj-cs"/>
              </a:rPr>
              <a:t>Intra-Agency Differentiation</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600" dirty="0">
                <a:solidFill>
                  <a:srgbClr val="2A6438"/>
                </a:solidFill>
                <a:latin typeface="+mj-lt"/>
                <a:ea typeface="+mj-ea"/>
                <a:cs typeface="+mj-cs"/>
              </a:rPr>
              <a:t>National Forests differ, and so do Ranger Districts</a:t>
            </a:r>
          </a:p>
          <a:p>
            <a:pPr marL="342900" lvl="1"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600" dirty="0">
                <a:solidFill>
                  <a:srgbClr val="2A6438"/>
                </a:solidFill>
                <a:latin typeface="+mj-lt"/>
                <a:ea typeface="+mj-ea"/>
                <a:cs typeface="+mj-cs"/>
              </a:rPr>
              <a:t>Semper Gumby</a:t>
            </a:r>
          </a:p>
        </p:txBody>
      </p:sp>
      <p:sp>
        <p:nvSpPr>
          <p:cNvPr id="69" name="Slide Title Goes Here"/>
          <p:cNvSpPr txBox="1"/>
          <p:nvPr/>
        </p:nvSpPr>
        <p:spPr>
          <a:xfrm>
            <a:off x="1651528" y="575585"/>
            <a:ext cx="9270471"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Partnering Organizations </a:t>
            </a:r>
            <a:endParaRPr dirty="0"/>
          </a:p>
        </p:txBody>
      </p:sp>
      <p:pic>
        <p:nvPicPr>
          <p:cNvPr id="3" name="Picture 2">
            <a:extLst>
              <a:ext uri="{FF2B5EF4-FFF2-40B4-BE49-F238E27FC236}">
                <a16:creationId xmlns:a16="http://schemas.microsoft.com/office/drawing/2014/main" id="{BC405346-614B-2CC1-B116-D00233B3C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6884" y="1448283"/>
            <a:ext cx="1947573" cy="2057400"/>
          </a:xfrm>
          <a:prstGeom prst="rect">
            <a:avLst/>
          </a:prstGeom>
        </p:spPr>
      </p:pic>
      <p:pic>
        <p:nvPicPr>
          <p:cNvPr id="5" name="Content Placeholder 1">
            <a:extLst>
              <a:ext uri="{FF2B5EF4-FFF2-40B4-BE49-F238E27FC236}">
                <a16:creationId xmlns:a16="http://schemas.microsoft.com/office/drawing/2014/main" id="{8BF5602B-4DBC-CCB8-DB58-2DFC7CE8D1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9540" y="4119572"/>
            <a:ext cx="2344831" cy="2057400"/>
          </a:xfrm>
          <a:prstGeom prst="rect">
            <a:avLst/>
          </a:prstGeom>
        </p:spPr>
      </p:pic>
      <p:pic>
        <p:nvPicPr>
          <p:cNvPr id="8" name="Picture 7">
            <a:extLst>
              <a:ext uri="{FF2B5EF4-FFF2-40B4-BE49-F238E27FC236}">
                <a16:creationId xmlns:a16="http://schemas.microsoft.com/office/drawing/2014/main" id="{E715C6B8-C1DB-A020-DA8B-453F71645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884" y="3996415"/>
            <a:ext cx="1783803" cy="2286000"/>
          </a:xfrm>
          <a:prstGeom prst="rect">
            <a:avLst/>
          </a:prstGeom>
        </p:spPr>
      </p:pic>
      <p:pic>
        <p:nvPicPr>
          <p:cNvPr id="2054" name="Picture 6" descr="Pokey And Gumby | ubicaciondepersonas.cdmx.gob.mx">
            <a:extLst>
              <a:ext uri="{FF2B5EF4-FFF2-40B4-BE49-F238E27FC236}">
                <a16:creationId xmlns:a16="http://schemas.microsoft.com/office/drawing/2014/main" id="{CD0BDC5D-9E43-65D6-D83C-6333C72B55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901" y="5575753"/>
            <a:ext cx="475466" cy="9448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5A321A-33DF-F832-CBE8-2E634A7E4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9912" y="1441510"/>
            <a:ext cx="2064173" cy="206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002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1500"/>
                            </p:stCondLst>
                            <p:childTnLst>
                              <p:par>
                                <p:cTn id="17" presetID="10" presetClass="entr" presetSubtype="0" fill="hold" nodeType="after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4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3" end="3"/>
                                            </p:txEl>
                                          </p:spTgt>
                                        </p:tgtEl>
                                        <p:attrNameLst>
                                          <p:attrName>style.visibility</p:attrName>
                                        </p:attrNameLst>
                                      </p:cBhvr>
                                      <p:to>
                                        <p:strVal val="visible"/>
                                      </p:to>
                                    </p:set>
                                    <p:animEffect transition="in" filter="fade">
                                      <p:cBhvr>
                                        <p:cTn id="28" dur="500"/>
                                        <p:tgtEl>
                                          <p:spTgt spid="6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8">
                                            <p:txEl>
                                              <p:pRg st="4" end="4"/>
                                            </p:txEl>
                                          </p:spTgt>
                                        </p:tgtEl>
                                        <p:attrNameLst>
                                          <p:attrName>style.visibility</p:attrName>
                                        </p:attrNameLst>
                                      </p:cBhvr>
                                      <p:to>
                                        <p:strVal val="visible"/>
                                      </p:to>
                                    </p:set>
                                    <p:animEffect transition="in" filter="fade">
                                      <p:cBhvr>
                                        <p:cTn id="31" dur="500"/>
                                        <p:tgtEl>
                                          <p:spTgt spid="68">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xEl>
                                              <p:pRg st="5" end="5"/>
                                            </p:txEl>
                                          </p:spTgt>
                                        </p:tgtEl>
                                        <p:attrNameLst>
                                          <p:attrName>style.visibility</p:attrName>
                                        </p:attrNameLst>
                                      </p:cBhvr>
                                      <p:to>
                                        <p:strVal val="visible"/>
                                      </p:to>
                                    </p:set>
                                    <p:animEffect transition="in" filter="fade">
                                      <p:cBhvr>
                                        <p:cTn id="34" dur="500"/>
                                        <p:tgtEl>
                                          <p:spTgt spid="6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8">
                                            <p:txEl>
                                              <p:pRg st="7" end="7"/>
                                            </p:txEl>
                                          </p:spTgt>
                                        </p:tgtEl>
                                        <p:attrNameLst>
                                          <p:attrName>style.visibility</p:attrName>
                                        </p:attrNameLst>
                                      </p:cBhvr>
                                      <p:to>
                                        <p:strVal val="visible"/>
                                      </p:to>
                                    </p:set>
                                    <p:animEffect transition="in" filter="fade">
                                      <p:cBhvr>
                                        <p:cTn id="39" dur="500"/>
                                        <p:tgtEl>
                                          <p:spTgt spid="68">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8">
                                            <p:txEl>
                                              <p:pRg st="8" end="8"/>
                                            </p:txEl>
                                          </p:spTgt>
                                        </p:tgtEl>
                                        <p:attrNameLst>
                                          <p:attrName>style.visibility</p:attrName>
                                        </p:attrNameLst>
                                      </p:cBhvr>
                                      <p:to>
                                        <p:strVal val="visible"/>
                                      </p:to>
                                    </p:set>
                                    <p:animEffect transition="in" filter="fade">
                                      <p:cBhvr>
                                        <p:cTn id="42" dur="500"/>
                                        <p:tgtEl>
                                          <p:spTgt spid="68">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8">
                                            <p:txEl>
                                              <p:pRg st="9" end="9"/>
                                            </p:txEl>
                                          </p:spTgt>
                                        </p:tgtEl>
                                        <p:attrNameLst>
                                          <p:attrName>style.visibility</p:attrName>
                                        </p:attrNameLst>
                                      </p:cBhvr>
                                      <p:to>
                                        <p:strVal val="visible"/>
                                      </p:to>
                                    </p:set>
                                    <p:animEffect transition="in" filter="fade">
                                      <p:cBhvr>
                                        <p:cTn id="45" dur="500"/>
                                        <p:tgtEl>
                                          <p:spTgt spid="68">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8">
                                            <p:txEl>
                                              <p:pRg st="11" end="11"/>
                                            </p:txEl>
                                          </p:spTgt>
                                        </p:tgtEl>
                                        <p:attrNameLst>
                                          <p:attrName>style.visibility</p:attrName>
                                        </p:attrNameLst>
                                      </p:cBhvr>
                                      <p:to>
                                        <p:strVal val="visible"/>
                                      </p:to>
                                    </p:set>
                                    <p:animEffect transition="in" filter="fade">
                                      <p:cBhvr>
                                        <p:cTn id="50" dur="500"/>
                                        <p:tgtEl>
                                          <p:spTgt spid="68">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8">
                                            <p:txEl>
                                              <p:pRg st="12" end="12"/>
                                            </p:txEl>
                                          </p:spTgt>
                                        </p:tgtEl>
                                        <p:attrNameLst>
                                          <p:attrName>style.visibility</p:attrName>
                                        </p:attrNameLst>
                                      </p:cBhvr>
                                      <p:to>
                                        <p:strVal val="visible"/>
                                      </p:to>
                                    </p:set>
                                    <p:animEffect transition="in" filter="fade">
                                      <p:cBhvr>
                                        <p:cTn id="53" dur="500"/>
                                        <p:tgtEl>
                                          <p:spTgt spid="68">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nodeType="clickEffect">
                                  <p:stCondLst>
                                    <p:cond delay="0"/>
                                  </p:stCondLst>
                                  <p:childTnLst>
                                    <p:set>
                                      <p:cBhvr>
                                        <p:cTn id="57" dur="1" fill="hold">
                                          <p:stCondLst>
                                            <p:cond delay="0"/>
                                          </p:stCondLst>
                                        </p:cTn>
                                        <p:tgtEl>
                                          <p:spTgt spid="68">
                                            <p:txEl>
                                              <p:pRg st="13" end="13"/>
                                            </p:txEl>
                                          </p:spTgt>
                                        </p:tgtEl>
                                        <p:attrNameLst>
                                          <p:attrName>style.visibility</p:attrName>
                                        </p:attrNameLst>
                                      </p:cBhvr>
                                      <p:to>
                                        <p:strVal val="visible"/>
                                      </p:to>
                                    </p:set>
                                    <p:animEffect transition="in" filter="fade">
                                      <p:cBhvr>
                                        <p:cTn id="58" dur="2000"/>
                                        <p:tgtEl>
                                          <p:spTgt spid="68">
                                            <p:txEl>
                                              <p:pRg st="13" end="13"/>
                                            </p:txEl>
                                          </p:spTgt>
                                        </p:tgtEl>
                                      </p:cBhvr>
                                    </p:animEffect>
                                    <p:anim calcmode="lin" valueType="num">
                                      <p:cBhvr>
                                        <p:cTn id="59" dur="2000" fill="hold"/>
                                        <p:tgtEl>
                                          <p:spTgt spid="68">
                                            <p:txEl>
                                              <p:pRg st="13" end="13"/>
                                            </p:txEl>
                                          </p:spTgt>
                                        </p:tgtEl>
                                        <p:attrNameLst>
                                          <p:attrName>ppt_w</p:attrName>
                                        </p:attrNameLst>
                                      </p:cBhvr>
                                      <p:tavLst>
                                        <p:tav tm="0" fmla="#ppt_w*sin(2.5*pi*$)">
                                          <p:val>
                                            <p:fltVal val="0"/>
                                          </p:val>
                                        </p:tav>
                                        <p:tav tm="100000">
                                          <p:val>
                                            <p:fltVal val="1"/>
                                          </p:val>
                                        </p:tav>
                                      </p:tavLst>
                                    </p:anim>
                                    <p:anim calcmode="lin" valueType="num">
                                      <p:cBhvr>
                                        <p:cTn id="60" dur="2000" fill="hold"/>
                                        <p:tgtEl>
                                          <p:spTgt spid="68">
                                            <p:txEl>
                                              <p:pRg st="13" end="13"/>
                                            </p:txEl>
                                          </p:spTgt>
                                        </p:tgtEl>
                                        <p:attrNameLst>
                                          <p:attrName>ppt_h</p:attrName>
                                        </p:attrNameLst>
                                      </p:cBhvr>
                                      <p:tavLst>
                                        <p:tav tm="0">
                                          <p:val>
                                            <p:strVal val="#ppt_h"/>
                                          </p:val>
                                        </p:tav>
                                        <p:tav tm="100000">
                                          <p:val>
                                            <p:strVal val="#ppt_h"/>
                                          </p:val>
                                        </p:tav>
                                      </p:tavLst>
                                    </p:anim>
                                  </p:childTnLst>
                                </p:cTn>
                              </p:par>
                            </p:childTnLst>
                          </p:cTn>
                        </p:par>
                        <p:par>
                          <p:cTn id="61" fill="hold">
                            <p:stCondLst>
                              <p:cond delay="2000"/>
                            </p:stCondLst>
                            <p:childTnLst>
                              <p:par>
                                <p:cTn id="62" presetID="45" presetClass="entr" presetSubtype="0" fill="hold" nodeType="afterEffect">
                                  <p:stCondLst>
                                    <p:cond delay="0"/>
                                  </p:stCondLst>
                                  <p:childTnLst>
                                    <p:set>
                                      <p:cBhvr>
                                        <p:cTn id="63" dur="1" fill="hold">
                                          <p:stCondLst>
                                            <p:cond delay="0"/>
                                          </p:stCondLst>
                                        </p:cTn>
                                        <p:tgtEl>
                                          <p:spTgt spid="2054"/>
                                        </p:tgtEl>
                                        <p:attrNameLst>
                                          <p:attrName>style.visibility</p:attrName>
                                        </p:attrNameLst>
                                      </p:cBhvr>
                                      <p:to>
                                        <p:strVal val="visible"/>
                                      </p:to>
                                    </p:set>
                                    <p:animEffect transition="in" filter="fade">
                                      <p:cBhvr>
                                        <p:cTn id="64" dur="2000"/>
                                        <p:tgtEl>
                                          <p:spTgt spid="2054"/>
                                        </p:tgtEl>
                                      </p:cBhvr>
                                    </p:animEffect>
                                    <p:anim calcmode="lin" valueType="num">
                                      <p:cBhvr>
                                        <p:cTn id="65" dur="2000" fill="hold"/>
                                        <p:tgtEl>
                                          <p:spTgt spid="2054"/>
                                        </p:tgtEl>
                                        <p:attrNameLst>
                                          <p:attrName>ppt_w</p:attrName>
                                        </p:attrNameLst>
                                      </p:cBhvr>
                                      <p:tavLst>
                                        <p:tav tm="0" fmla="#ppt_w*sin(2.5*pi*$)">
                                          <p:val>
                                            <p:fltVal val="0"/>
                                          </p:val>
                                        </p:tav>
                                        <p:tav tm="100000">
                                          <p:val>
                                            <p:fltVal val="1"/>
                                          </p:val>
                                        </p:tav>
                                      </p:tavLst>
                                    </p:anim>
                                    <p:anim calcmode="lin" valueType="num">
                                      <p:cBhvr>
                                        <p:cTn id="66" dur="2000" fill="hold"/>
                                        <p:tgtEl>
                                          <p:spTgt spid="20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507066" y="1756452"/>
            <a:ext cx="10380134"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sz="2800" dirty="0"/>
              <a:t>Predictable, Defined Organizational Scheme</a:t>
            </a:r>
          </a:p>
          <a:p>
            <a:pPr indent="457200" defTabSz="457200">
              <a:defRPr sz="2000">
                <a:solidFill>
                  <a:srgbClr val="2A6438"/>
                </a:solidFill>
                <a:latin typeface="+mj-lt"/>
                <a:ea typeface="+mj-ea"/>
                <a:cs typeface="+mj-cs"/>
                <a:sym typeface="Helvetica"/>
              </a:defRPr>
            </a:pPr>
            <a:r>
              <a:rPr lang="en-US" sz="2400" dirty="0">
                <a:solidFill>
                  <a:srgbClr val="2A6438"/>
                </a:solidFill>
                <a:latin typeface="+mj-lt"/>
                <a:ea typeface="+mj-ea"/>
                <a:cs typeface="+mj-cs"/>
              </a:rPr>
              <a:t>Structured to facilitate activities in major functional areas</a:t>
            </a:r>
            <a:r>
              <a:rPr lang="en-US" dirty="0"/>
              <a:t>:</a:t>
            </a:r>
          </a:p>
          <a:p>
            <a:pPr marL="1143000" lvl="2" indent="-228600" defTabSz="457200">
              <a:buSzPct val="100000"/>
              <a:buFont typeface="Arial"/>
              <a:buChar char="•"/>
              <a:defRPr>
                <a:solidFill>
                  <a:srgbClr val="2A6438"/>
                </a:solidFill>
                <a:latin typeface="+mj-lt"/>
                <a:ea typeface="+mj-ea"/>
                <a:cs typeface="+mj-cs"/>
                <a:sym typeface="Helvetica"/>
              </a:defRPr>
            </a:pPr>
            <a:r>
              <a:rPr lang="en-US" dirty="0"/>
              <a:t>Command</a:t>
            </a:r>
          </a:p>
          <a:p>
            <a:pPr marL="1143000" lvl="2" indent="-228600" defTabSz="457200">
              <a:buSzPct val="100000"/>
              <a:buFont typeface="Arial"/>
              <a:buChar char="•"/>
              <a:defRPr>
                <a:solidFill>
                  <a:srgbClr val="2A6438"/>
                </a:solidFill>
                <a:latin typeface="+mj-lt"/>
                <a:ea typeface="+mj-ea"/>
                <a:cs typeface="+mj-cs"/>
                <a:sym typeface="Helvetica"/>
              </a:defRPr>
            </a:pPr>
            <a:r>
              <a:rPr lang="en-US" dirty="0"/>
              <a:t>Operations</a:t>
            </a:r>
          </a:p>
          <a:p>
            <a:pPr marL="1143000" lvl="2" indent="-228600" defTabSz="457200">
              <a:buSzPct val="100000"/>
              <a:buFont typeface="Arial"/>
              <a:buChar char="•"/>
              <a:defRPr>
                <a:solidFill>
                  <a:srgbClr val="2A6438"/>
                </a:solidFill>
                <a:latin typeface="+mj-lt"/>
                <a:ea typeface="+mj-ea"/>
                <a:cs typeface="+mj-cs"/>
                <a:sym typeface="Helvetica"/>
              </a:defRPr>
            </a:pPr>
            <a:r>
              <a:rPr lang="en-US" dirty="0"/>
              <a:t>Planning</a:t>
            </a:r>
          </a:p>
          <a:p>
            <a:pPr marL="1143000" lvl="2" indent="-228600" defTabSz="457200">
              <a:buSzPct val="100000"/>
              <a:buFont typeface="Arial"/>
              <a:buChar char="•"/>
              <a:defRPr>
                <a:solidFill>
                  <a:srgbClr val="2A6438"/>
                </a:solidFill>
                <a:latin typeface="+mj-lt"/>
                <a:ea typeface="+mj-ea"/>
                <a:cs typeface="+mj-cs"/>
                <a:sym typeface="Helvetica"/>
              </a:defRPr>
            </a:pPr>
            <a:r>
              <a:rPr lang="en-US" dirty="0"/>
              <a:t>Logistics Intelligence &amp; Investigations</a:t>
            </a:r>
          </a:p>
          <a:p>
            <a:pPr marL="1143000" lvl="2" indent="-228600" defTabSz="457200">
              <a:buSzPct val="100000"/>
              <a:buFont typeface="Arial"/>
              <a:buChar char="•"/>
              <a:defRPr>
                <a:solidFill>
                  <a:srgbClr val="2A6438"/>
                </a:solidFill>
                <a:latin typeface="+mj-lt"/>
                <a:ea typeface="+mj-ea"/>
                <a:cs typeface="+mj-cs"/>
                <a:sym typeface="Helvetica"/>
              </a:defRPr>
            </a:pPr>
            <a:r>
              <a:rPr lang="en-US" dirty="0"/>
              <a:t>Finance and Administration</a:t>
            </a:r>
          </a:p>
          <a:p>
            <a:pPr marL="342900" indent="-342900" defTabSz="457200">
              <a:spcBef>
                <a:spcPts val="500"/>
              </a:spcBef>
              <a:defRPr sz="2400">
                <a:solidFill>
                  <a:srgbClr val="2A6438"/>
                </a:solidFill>
                <a:latin typeface="+mj-lt"/>
                <a:ea typeface="+mj-ea"/>
                <a:cs typeface="+mj-cs"/>
                <a:sym typeface="Helvetica"/>
              </a:defRPr>
            </a:pPr>
            <a:r>
              <a:rPr lang="en-US" sz="2800" dirty="0">
                <a:solidFill>
                  <a:srgbClr val="2A6438"/>
                </a:solidFill>
                <a:latin typeface="+mj-lt"/>
                <a:ea typeface="+mj-ea"/>
                <a:cs typeface="+mj-cs"/>
              </a:rPr>
              <a:t>Developed for Large Scale Incidents – Disasters: Manmade,  Natural and 	Otherwise</a:t>
            </a:r>
          </a:p>
          <a:p>
            <a:pPr marL="342900" indent="-342900" defTabSz="457200">
              <a:spcBef>
                <a:spcPts val="500"/>
              </a:spcBef>
              <a:defRPr sz="2400">
                <a:solidFill>
                  <a:srgbClr val="2A6438"/>
                </a:solidFill>
                <a:latin typeface="+mj-lt"/>
                <a:ea typeface="+mj-ea"/>
                <a:cs typeface="+mj-cs"/>
                <a:sym typeface="Helvetica"/>
              </a:defRPr>
            </a:pPr>
            <a:r>
              <a:rPr lang="en-US" sz="2800" dirty="0">
                <a:solidFill>
                  <a:srgbClr val="2A6438"/>
                </a:solidFill>
                <a:latin typeface="+mj-lt"/>
                <a:ea typeface="+mj-ea"/>
                <a:cs typeface="+mj-cs"/>
              </a:rPr>
              <a:t>Incidents where Event Scale &amp; Scope = Personnel Exchanges necessary or multi-agency interaction</a:t>
            </a:r>
          </a:p>
          <a:p>
            <a:pPr indent="457200" defTabSz="457200">
              <a:defRPr sz="2000">
                <a:solidFill>
                  <a:srgbClr val="2A6438"/>
                </a:solidFill>
                <a:latin typeface="+mj-lt"/>
                <a:ea typeface="+mj-ea"/>
                <a:cs typeface="+mj-cs"/>
                <a:sym typeface="Helvetica"/>
              </a:defRPr>
            </a:pPr>
            <a:endParaRPr lang="en-US" dirty="0"/>
          </a:p>
          <a:p>
            <a:pPr marL="914400" lvl="2" defTabSz="457200">
              <a:buSzPct val="100000"/>
              <a:defRPr>
                <a:solidFill>
                  <a:srgbClr val="2A6438"/>
                </a:solidFill>
                <a:latin typeface="+mj-lt"/>
                <a:ea typeface="+mj-ea"/>
                <a:cs typeface="+mj-cs"/>
                <a:sym typeface="Helvetica"/>
              </a:defRPr>
            </a:pPr>
            <a:endParaRPr lang="en-US" dirty="0"/>
          </a:p>
        </p:txBody>
      </p:sp>
      <p:sp>
        <p:nvSpPr>
          <p:cNvPr id="69" name="Slide Title Goes Here"/>
          <p:cNvSpPr txBox="1"/>
          <p:nvPr/>
        </p:nvSpPr>
        <p:spPr>
          <a:xfrm>
            <a:off x="1651528" y="575585"/>
            <a:ext cx="9346671"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fontScale="85000" lnSpcReduction="20000"/>
          </a:bodyPr>
          <a:lstStyle>
            <a:lvl1pPr defTabSz="457200">
              <a:defRPr sz="3200" b="1">
                <a:solidFill>
                  <a:srgbClr val="1F371B"/>
                </a:solidFill>
                <a:latin typeface="+mj-lt"/>
                <a:ea typeface="+mj-ea"/>
                <a:cs typeface="+mj-cs"/>
                <a:sym typeface="Helvetica"/>
              </a:defRPr>
            </a:lvl1pPr>
          </a:lstStyle>
          <a:p>
            <a:r>
              <a:rPr lang="en-US" dirty="0"/>
              <a:t>A Few Words about Organization:</a:t>
            </a:r>
          </a:p>
          <a:p>
            <a:endParaRPr lang="en-US" dirty="0"/>
          </a:p>
          <a:p>
            <a:r>
              <a:rPr lang="en-US" dirty="0"/>
              <a:t>ICS – Incident Command System</a:t>
            </a:r>
            <a:endParaRPr dirty="0"/>
          </a:p>
        </p:txBody>
      </p:sp>
    </p:spTree>
    <p:extLst>
      <p:ext uri="{BB962C8B-B14F-4D97-AF65-F5344CB8AC3E}">
        <p14:creationId xmlns:p14="http://schemas.microsoft.com/office/powerpoint/2010/main" val="20522274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ICS – Incident Command System</a:t>
            </a:r>
            <a:endParaRPr dirty="0"/>
          </a:p>
        </p:txBody>
      </p:sp>
      <p:pic>
        <p:nvPicPr>
          <p:cNvPr id="2" name="Content Placeholder 6">
            <a:extLst>
              <a:ext uri="{FF2B5EF4-FFF2-40B4-BE49-F238E27FC236}">
                <a16:creationId xmlns:a16="http://schemas.microsoft.com/office/drawing/2014/main" id="{0061029C-BCCF-A165-72FF-B3520D1DD2D5}"/>
              </a:ext>
            </a:extLst>
          </p:cNvPr>
          <p:cNvPicPr>
            <a:picLocks noChangeAspect="1"/>
          </p:cNvPicPr>
          <p:nvPr/>
        </p:nvPicPr>
        <p:blipFill>
          <a:blip r:embed="rId3"/>
          <a:stretch>
            <a:fillRect/>
          </a:stretch>
        </p:blipFill>
        <p:spPr>
          <a:xfrm>
            <a:off x="1976535" y="1587586"/>
            <a:ext cx="7904594" cy="4436680"/>
          </a:xfrm>
          <a:prstGeom prst="rect">
            <a:avLst/>
          </a:prstGeom>
          <a:ln w="12700">
            <a:miter lim="400000"/>
          </a:ln>
        </p:spPr>
      </p:pic>
      <p:pic>
        <p:nvPicPr>
          <p:cNvPr id="1028" name="Picture 4">
            <a:extLst>
              <a:ext uri="{FF2B5EF4-FFF2-40B4-BE49-F238E27FC236}">
                <a16:creationId xmlns:a16="http://schemas.microsoft.com/office/drawing/2014/main" id="{351B6005-B98B-765A-B84B-402833DF2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552" y="1472107"/>
            <a:ext cx="7212632" cy="502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73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270000" y="1643635"/>
            <a:ext cx="9270471"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dirty="0"/>
              <a:t>Universal Platform – </a:t>
            </a:r>
          </a:p>
          <a:p>
            <a:pPr lvl="1" indent="457200" defTabSz="457200">
              <a:defRPr sz="2000">
                <a:solidFill>
                  <a:srgbClr val="2A6438"/>
                </a:solidFill>
                <a:latin typeface="+mj-lt"/>
                <a:ea typeface="+mj-ea"/>
                <a:cs typeface="+mj-cs"/>
                <a:sym typeface="Helvetica"/>
              </a:defRPr>
            </a:pPr>
            <a:r>
              <a:rPr lang="en-US" dirty="0"/>
              <a:t>Across Fed Gov’t Agencies</a:t>
            </a:r>
          </a:p>
          <a:p>
            <a:pPr lvl="1" indent="457200" defTabSz="457200">
              <a:defRPr sz="2000">
                <a:solidFill>
                  <a:srgbClr val="2A6438"/>
                </a:solidFill>
                <a:latin typeface="+mj-lt"/>
                <a:ea typeface="+mj-ea"/>
                <a:cs typeface="+mj-cs"/>
                <a:sym typeface="Helvetica"/>
              </a:defRPr>
            </a:pPr>
            <a:r>
              <a:rPr lang="en-US" dirty="0"/>
              <a:t>Across Military Entities</a:t>
            </a:r>
          </a:p>
          <a:p>
            <a:pPr lvl="1" indent="457200" defTabSz="457200">
              <a:defRPr sz="2000">
                <a:solidFill>
                  <a:srgbClr val="2A6438"/>
                </a:solidFill>
                <a:latin typeface="+mj-lt"/>
                <a:ea typeface="+mj-ea"/>
                <a:cs typeface="+mj-cs"/>
                <a:sym typeface="Helvetica"/>
              </a:defRPr>
            </a:pPr>
            <a:r>
              <a:rPr lang="en-US" dirty="0"/>
              <a:t>Across State &amp; Civil Entities</a:t>
            </a:r>
          </a:p>
          <a:p>
            <a:pPr marL="342900" indent="-342900" defTabSz="457200">
              <a:spcBef>
                <a:spcPts val="500"/>
              </a:spcBef>
              <a:defRPr sz="2400">
                <a:solidFill>
                  <a:srgbClr val="2A6438"/>
                </a:solidFill>
                <a:latin typeface="+mj-lt"/>
                <a:ea typeface="+mj-ea"/>
                <a:cs typeface="+mj-cs"/>
                <a:sym typeface="Helvetica"/>
              </a:defRPr>
            </a:pPr>
            <a:r>
              <a:rPr lang="en-US" dirty="0"/>
              <a:t>Why you might want to know about it:</a:t>
            </a:r>
          </a:p>
          <a:p>
            <a:pPr lvl="1" indent="457200" defTabSz="457200">
              <a:defRPr sz="2000">
                <a:solidFill>
                  <a:srgbClr val="2A6438"/>
                </a:solidFill>
                <a:latin typeface="+mj-lt"/>
                <a:ea typeface="+mj-ea"/>
                <a:cs typeface="+mj-cs"/>
                <a:sym typeface="Helvetica"/>
              </a:defRPr>
            </a:pPr>
            <a:r>
              <a:rPr lang="en-US" dirty="0"/>
              <a:t>Common language within Fed/State/Local authority you are partnering with</a:t>
            </a:r>
          </a:p>
          <a:p>
            <a:pPr lvl="1" indent="457200" defTabSz="457200">
              <a:defRPr sz="2000">
                <a:solidFill>
                  <a:srgbClr val="2A6438"/>
                </a:solidFill>
                <a:latin typeface="+mj-lt"/>
                <a:ea typeface="+mj-ea"/>
                <a:cs typeface="+mj-cs"/>
                <a:sym typeface="Helvetica"/>
              </a:defRPr>
            </a:pPr>
            <a:r>
              <a:rPr lang="en-US" dirty="0"/>
              <a:t>Defined Organizational Chart – as a resource not a model</a:t>
            </a:r>
          </a:p>
          <a:p>
            <a:pPr lvl="1" indent="457200" defTabSz="457200">
              <a:defRPr sz="2000">
                <a:solidFill>
                  <a:srgbClr val="2A6438"/>
                </a:solidFill>
                <a:latin typeface="+mj-lt"/>
                <a:ea typeface="+mj-ea"/>
                <a:cs typeface="+mj-cs"/>
                <a:sym typeface="Helvetica"/>
              </a:defRPr>
            </a:pPr>
            <a:r>
              <a:rPr lang="en-US" dirty="0"/>
              <a:t>Additional Logistics, Finance &amp; Administrative Roles</a:t>
            </a:r>
          </a:p>
          <a:p>
            <a:pPr marL="342900" indent="-342900" defTabSz="457200">
              <a:spcBef>
                <a:spcPts val="500"/>
              </a:spcBef>
              <a:defRPr sz="2400">
                <a:solidFill>
                  <a:srgbClr val="2A6438"/>
                </a:solidFill>
                <a:latin typeface="+mj-lt"/>
                <a:ea typeface="+mj-ea"/>
                <a:cs typeface="+mj-cs"/>
                <a:sym typeface="Helvetica"/>
              </a:defRPr>
            </a:pPr>
            <a:r>
              <a:rPr lang="en-US" dirty="0"/>
              <a:t>If your event utilizes ICS, keep in mind:</a:t>
            </a:r>
          </a:p>
          <a:p>
            <a:pPr lvl="1" indent="457200" defTabSz="457200">
              <a:defRPr sz="2000">
                <a:solidFill>
                  <a:srgbClr val="2A6438"/>
                </a:solidFill>
                <a:latin typeface="+mj-lt"/>
                <a:ea typeface="+mj-ea"/>
                <a:cs typeface="+mj-cs"/>
                <a:sym typeface="Helvetica"/>
              </a:defRPr>
            </a:pPr>
            <a:r>
              <a:rPr lang="en-US" dirty="0"/>
              <a:t>It is a Scalable System</a:t>
            </a:r>
          </a:p>
          <a:p>
            <a:pPr lvl="1" indent="457200" defTabSz="457200">
              <a:defRPr sz="2000">
                <a:solidFill>
                  <a:srgbClr val="2A6438"/>
                </a:solidFill>
                <a:latin typeface="+mj-lt"/>
                <a:ea typeface="+mj-ea"/>
                <a:cs typeface="+mj-cs"/>
                <a:sym typeface="Helvetica"/>
              </a:defRPr>
            </a:pPr>
            <a:r>
              <a:rPr lang="en-US" dirty="0"/>
              <a:t>Utilize the Roles needed</a:t>
            </a:r>
          </a:p>
          <a:p>
            <a:pPr lvl="1" indent="457200" defTabSz="457200">
              <a:defRPr sz="2000">
                <a:solidFill>
                  <a:srgbClr val="2A6438"/>
                </a:solidFill>
                <a:latin typeface="+mj-lt"/>
                <a:ea typeface="+mj-ea"/>
                <a:cs typeface="+mj-cs"/>
                <a:sym typeface="Helvetica"/>
              </a:defRPr>
            </a:pPr>
            <a:r>
              <a:rPr lang="en-US" dirty="0"/>
              <a:t>Delegate – Train – Trust</a:t>
            </a:r>
          </a:p>
          <a:p>
            <a:pPr lvl="1" indent="457200" defTabSz="457200">
              <a:defRPr sz="2000">
                <a:solidFill>
                  <a:srgbClr val="2A6438"/>
                </a:solidFill>
                <a:latin typeface="+mj-lt"/>
                <a:ea typeface="+mj-ea"/>
                <a:cs typeface="+mj-cs"/>
                <a:sym typeface="Helvetica"/>
              </a:defRPr>
            </a:pPr>
            <a:r>
              <a:rPr lang="en-US" dirty="0"/>
              <a:t>(A lot of) Reporting – After Action (?)</a:t>
            </a:r>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ICS – Incident Command System</a:t>
            </a:r>
            <a:endParaRPr dirty="0"/>
          </a:p>
        </p:txBody>
      </p:sp>
      <p:sp>
        <p:nvSpPr>
          <p:cNvPr id="3" name="TextBox 2">
            <a:extLst>
              <a:ext uri="{FF2B5EF4-FFF2-40B4-BE49-F238E27FC236}">
                <a16:creationId xmlns:a16="http://schemas.microsoft.com/office/drawing/2014/main" id="{C0425B38-6959-AE84-D1D0-487793342BF4}"/>
              </a:ext>
            </a:extLst>
          </p:cNvPr>
          <p:cNvSpPr txBox="1"/>
          <p:nvPr/>
        </p:nvSpPr>
        <p:spPr>
          <a:xfrm>
            <a:off x="8601604" y="3974125"/>
            <a:ext cx="3497263" cy="1762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defTabSz="457200">
              <a:spcBef>
                <a:spcPts val="500"/>
              </a:spcBef>
              <a:defRPr sz="2400">
                <a:solidFill>
                  <a:srgbClr val="2A6438"/>
                </a:solidFill>
                <a:latin typeface="+mj-lt"/>
                <a:ea typeface="+mj-ea"/>
                <a:cs typeface="+mj-cs"/>
                <a:sym typeface="Helvetica"/>
              </a:defRPr>
            </a:pPr>
            <a:r>
              <a:rPr lang="en-US" dirty="0"/>
              <a:t>Want more Information?</a:t>
            </a:r>
          </a:p>
          <a:p>
            <a:pPr marL="342900" indent="-342900" defTabSz="457200">
              <a:spcBef>
                <a:spcPts val="500"/>
              </a:spcBef>
              <a:defRPr sz="2400">
                <a:solidFill>
                  <a:srgbClr val="2A6438"/>
                </a:solidFill>
                <a:latin typeface="+mj-lt"/>
                <a:ea typeface="+mj-ea"/>
                <a:cs typeface="+mj-cs"/>
                <a:sym typeface="Helvetica"/>
              </a:defRPr>
            </a:pPr>
            <a:endParaRPr lang="en-US" dirty="0"/>
          </a:p>
          <a:p>
            <a:pPr marL="342900" indent="-342900" defTabSz="457200">
              <a:spcBef>
                <a:spcPts val="500"/>
              </a:spcBef>
              <a:defRPr sz="2400">
                <a:solidFill>
                  <a:srgbClr val="2A6438"/>
                </a:solidFill>
                <a:latin typeface="+mj-lt"/>
                <a:ea typeface="+mj-ea"/>
                <a:cs typeface="+mj-cs"/>
                <a:sym typeface="Helvetica"/>
              </a:defRPr>
            </a:pPr>
            <a:endParaRPr lang="en-US" dirty="0"/>
          </a:p>
          <a:p>
            <a:pPr marL="342900" indent="-342900" defTabSz="457200">
              <a:spcBef>
                <a:spcPts val="500"/>
              </a:spcBef>
              <a:defRPr sz="2400">
                <a:solidFill>
                  <a:srgbClr val="2A6438"/>
                </a:solidFill>
                <a:latin typeface="+mj-lt"/>
                <a:ea typeface="+mj-ea"/>
                <a:cs typeface="+mj-cs"/>
                <a:sym typeface="Helvetica"/>
              </a:defRPr>
            </a:pPr>
            <a:endParaRPr lang="en-US" dirty="0"/>
          </a:p>
        </p:txBody>
      </p:sp>
      <p:pic>
        <p:nvPicPr>
          <p:cNvPr id="5" name="Picture 4">
            <a:extLst>
              <a:ext uri="{FF2B5EF4-FFF2-40B4-BE49-F238E27FC236}">
                <a16:creationId xmlns:a16="http://schemas.microsoft.com/office/drawing/2014/main" id="{76DF561C-4A5F-779E-9AE8-FFCBC1A61588}"/>
              </a:ext>
            </a:extLst>
          </p:cNvPr>
          <p:cNvPicPr>
            <a:picLocks noChangeAspect="1"/>
          </p:cNvPicPr>
          <p:nvPr/>
        </p:nvPicPr>
        <p:blipFill>
          <a:blip r:embed="rId2"/>
          <a:stretch>
            <a:fillRect/>
          </a:stretch>
        </p:blipFill>
        <p:spPr>
          <a:xfrm>
            <a:off x="8805533" y="4491649"/>
            <a:ext cx="2781181" cy="1244497"/>
          </a:xfrm>
          <a:prstGeom prst="rect">
            <a:avLst/>
          </a:prstGeom>
        </p:spPr>
      </p:pic>
      <p:sp>
        <p:nvSpPr>
          <p:cNvPr id="2" name="TextBox 1">
            <a:extLst>
              <a:ext uri="{FF2B5EF4-FFF2-40B4-BE49-F238E27FC236}">
                <a16:creationId xmlns:a16="http://schemas.microsoft.com/office/drawing/2014/main" id="{48F3E3FA-953C-BF32-0F50-625DA982DAB4}"/>
              </a:ext>
            </a:extLst>
          </p:cNvPr>
          <p:cNvSpPr txBox="1"/>
          <p:nvPr/>
        </p:nvSpPr>
        <p:spPr>
          <a:xfrm>
            <a:off x="8432342" y="5664770"/>
            <a:ext cx="3527565" cy="5873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342900" indent="-342900" defTabSz="457200">
              <a:spcBef>
                <a:spcPts val="500"/>
              </a:spcBef>
              <a:defRPr sz="2400">
                <a:solidFill>
                  <a:srgbClr val="2A6438"/>
                </a:solidFill>
                <a:latin typeface="+mj-lt"/>
                <a:ea typeface="+mj-ea"/>
                <a:cs typeface="+mj-cs"/>
                <a:sym typeface="Helvetica"/>
              </a:defRPr>
            </a:pPr>
            <a:r>
              <a:rPr lang="en-US" sz="2800" dirty="0"/>
              <a:t>https://www.fema.gov</a:t>
            </a:r>
          </a:p>
        </p:txBody>
      </p:sp>
    </p:spTree>
    <p:extLst>
      <p:ext uri="{BB962C8B-B14F-4D97-AF65-F5344CB8AC3E}">
        <p14:creationId xmlns:p14="http://schemas.microsoft.com/office/powerpoint/2010/main" val="40754616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Title Goes Here"/>
          <p:cNvSpPr txBox="1"/>
          <p:nvPr/>
        </p:nvSpPr>
        <p:spPr>
          <a:xfrm>
            <a:off x="1651528" y="575585"/>
            <a:ext cx="9270471"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Partners – How do they Fit In? </a:t>
            </a:r>
            <a:endParaRPr dirty="0"/>
          </a:p>
        </p:txBody>
      </p:sp>
      <p:sp>
        <p:nvSpPr>
          <p:cNvPr id="7" name="TextBox 6">
            <a:extLst>
              <a:ext uri="{FF2B5EF4-FFF2-40B4-BE49-F238E27FC236}">
                <a16:creationId xmlns:a16="http://schemas.microsoft.com/office/drawing/2014/main" id="{808EA0DF-A20A-248C-1EC1-5E4EE35B1A88}"/>
              </a:ext>
            </a:extLst>
          </p:cNvPr>
          <p:cNvSpPr txBox="1"/>
          <p:nvPr/>
        </p:nvSpPr>
        <p:spPr>
          <a:xfrm>
            <a:off x="1651528" y="1955453"/>
            <a:ext cx="10368837"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dirty="0">
                <a:solidFill>
                  <a:srgbClr val="2A6438"/>
                </a:solidFill>
                <a:latin typeface="+mj-lt"/>
                <a:ea typeface="+mj-ea"/>
                <a:cs typeface="+mj-cs"/>
              </a:rPr>
              <a:t>The mission of the USDA Forest Service is to sustain the health, diversity, and productivity of the Nation's forests and grasslands to meet the needs of present and future generations.</a:t>
            </a:r>
          </a:p>
          <a:p>
            <a:pPr marL="0" indent="0">
              <a:buNone/>
            </a:pPr>
            <a:endParaRPr lang="en-US" dirty="0">
              <a:solidFill>
                <a:srgbClr val="2A6438"/>
              </a:solidFill>
              <a:latin typeface="+mj-lt"/>
              <a:ea typeface="+mj-ea"/>
              <a:cs typeface="+mj-cs"/>
            </a:endParaRPr>
          </a:p>
          <a:p>
            <a:pPr marL="285750" indent="-285750">
              <a:buFont typeface="Arial" panose="020B0604020202020204" pitchFamily="34" charset="0"/>
              <a:buChar char="•"/>
            </a:pPr>
            <a:r>
              <a:rPr lang="en-US" dirty="0">
                <a:solidFill>
                  <a:srgbClr val="2A6438"/>
                </a:solidFill>
                <a:latin typeface="+mj-lt"/>
                <a:ea typeface="+mj-ea"/>
                <a:cs typeface="+mj-cs"/>
              </a:rPr>
              <a:t>The Bureau of Land Management's mission is to sustain the health, diversity, and productivity of public lands for the use and enjoyment of present and future generations</a:t>
            </a:r>
          </a:p>
          <a:p>
            <a:endParaRPr lang="en-US" dirty="0">
              <a:solidFill>
                <a:srgbClr val="2A6438"/>
              </a:solidFill>
              <a:latin typeface="+mj-lt"/>
              <a:ea typeface="+mj-ea"/>
              <a:cs typeface="+mj-cs"/>
            </a:endParaRPr>
          </a:p>
          <a:p>
            <a:pPr marL="285750" indent="-285750">
              <a:buFont typeface="Arial" panose="020B0604020202020204" pitchFamily="34" charset="0"/>
              <a:buChar char="•"/>
            </a:pPr>
            <a:r>
              <a:rPr lang="en-US" dirty="0">
                <a:solidFill>
                  <a:srgbClr val="2A6438"/>
                </a:solidFill>
                <a:latin typeface="+mj-lt"/>
                <a:ea typeface="+mj-ea"/>
                <a:cs typeface="+mj-cs"/>
              </a:rPr>
              <a:t>The National Park Service preserves unimpaired the natural and cultural resources and values of the National Park System for the enjoyment, education, and inspiration of this and future generations.</a:t>
            </a:r>
          </a:p>
          <a:p>
            <a:pPr marL="0" indent="0">
              <a:buNone/>
            </a:pPr>
            <a:endParaRPr lang="en-US" dirty="0">
              <a:solidFill>
                <a:srgbClr val="2A6438"/>
              </a:solidFill>
              <a:latin typeface="+mj-lt"/>
              <a:ea typeface="+mj-ea"/>
              <a:cs typeface="+mj-cs"/>
            </a:endParaRPr>
          </a:p>
          <a:p>
            <a:pPr marL="285750" indent="-285750">
              <a:buFont typeface="Arial" panose="020B0604020202020204" pitchFamily="34" charset="0"/>
              <a:buChar char="•"/>
            </a:pPr>
            <a:r>
              <a:rPr lang="en-US" dirty="0">
                <a:solidFill>
                  <a:srgbClr val="2A6438"/>
                </a:solidFill>
                <a:latin typeface="+mj-lt"/>
                <a:ea typeface="+mj-ea"/>
                <a:cs typeface="+mj-cs"/>
              </a:rPr>
              <a:t>The mission of the Oregon Parks and Recreation Department is to provide and protect outstanding natural, scenic, cultural, historic and recreational sites for the enjoyment and education of present and future generations </a:t>
            </a:r>
          </a:p>
          <a:p>
            <a:pPr marL="0" indent="0">
              <a:buNone/>
            </a:pPr>
            <a:endParaRPr lang="en-US" dirty="0">
              <a:solidFill>
                <a:srgbClr val="2A6438"/>
              </a:solidFill>
              <a:latin typeface="+mj-lt"/>
              <a:ea typeface="+mj-ea"/>
              <a:cs typeface="+mj-cs"/>
            </a:endParaRPr>
          </a:p>
          <a:p>
            <a:pPr marL="285750" indent="-285750">
              <a:buFont typeface="Arial" panose="020B0604020202020204" pitchFamily="34" charset="0"/>
              <a:buChar char="•"/>
            </a:pPr>
            <a:r>
              <a:rPr lang="en-US" dirty="0">
                <a:solidFill>
                  <a:srgbClr val="2A6438"/>
                </a:solidFill>
                <a:latin typeface="+mj-lt"/>
                <a:ea typeface="+mj-ea"/>
                <a:cs typeface="+mj-cs"/>
              </a:rPr>
              <a:t>SOLV believes that their mission, is to bring Oregonians together to improve our environment and build a legacy of stewardship</a:t>
            </a:r>
          </a:p>
        </p:txBody>
      </p:sp>
      <p:pic>
        <p:nvPicPr>
          <p:cNvPr id="2" name="Picture 1">
            <a:extLst>
              <a:ext uri="{FF2B5EF4-FFF2-40B4-BE49-F238E27FC236}">
                <a16:creationId xmlns:a16="http://schemas.microsoft.com/office/drawing/2014/main" id="{C52F9272-2DE6-9571-A2D4-52456D01A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015" y="1865939"/>
            <a:ext cx="741656" cy="783479"/>
          </a:xfrm>
          <a:prstGeom prst="rect">
            <a:avLst/>
          </a:prstGeom>
        </p:spPr>
      </p:pic>
      <p:pic>
        <p:nvPicPr>
          <p:cNvPr id="3" name="Content Placeholder 1">
            <a:extLst>
              <a:ext uri="{FF2B5EF4-FFF2-40B4-BE49-F238E27FC236}">
                <a16:creationId xmlns:a16="http://schemas.microsoft.com/office/drawing/2014/main" id="{E14DF750-6C4A-1C0A-CBA1-A0681CF3B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933" y="2736070"/>
            <a:ext cx="789737" cy="692930"/>
          </a:xfrm>
          <a:prstGeom prst="rect">
            <a:avLst/>
          </a:prstGeom>
        </p:spPr>
      </p:pic>
      <p:pic>
        <p:nvPicPr>
          <p:cNvPr id="4" name="Picture 3">
            <a:extLst>
              <a:ext uri="{FF2B5EF4-FFF2-40B4-BE49-F238E27FC236}">
                <a16:creationId xmlns:a16="http://schemas.microsoft.com/office/drawing/2014/main" id="{ADC3FB1D-1E91-6E19-FA69-5251BFC0DD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896" y="3515652"/>
            <a:ext cx="789737" cy="1012073"/>
          </a:xfrm>
          <a:prstGeom prst="rect">
            <a:avLst/>
          </a:prstGeom>
        </p:spPr>
      </p:pic>
      <p:pic>
        <p:nvPicPr>
          <p:cNvPr id="5" name="Picture 4">
            <a:extLst>
              <a:ext uri="{FF2B5EF4-FFF2-40B4-BE49-F238E27FC236}">
                <a16:creationId xmlns:a16="http://schemas.microsoft.com/office/drawing/2014/main" id="{9E8D11D9-385B-A181-4F71-90D3F973200D}"/>
              </a:ext>
            </a:extLst>
          </p:cNvPr>
          <p:cNvPicPr>
            <a:picLocks noChangeAspect="1"/>
          </p:cNvPicPr>
          <p:nvPr/>
        </p:nvPicPr>
        <p:blipFill>
          <a:blip r:embed="rId5"/>
          <a:stretch>
            <a:fillRect/>
          </a:stretch>
        </p:blipFill>
        <p:spPr>
          <a:xfrm>
            <a:off x="695895" y="4614377"/>
            <a:ext cx="789738" cy="864455"/>
          </a:xfrm>
          <a:prstGeom prst="rect">
            <a:avLst/>
          </a:prstGeom>
        </p:spPr>
      </p:pic>
      <p:pic>
        <p:nvPicPr>
          <p:cNvPr id="6" name="Content Placeholder 10">
            <a:extLst>
              <a:ext uri="{FF2B5EF4-FFF2-40B4-BE49-F238E27FC236}">
                <a16:creationId xmlns:a16="http://schemas.microsoft.com/office/drawing/2014/main" id="{8782F325-8D2F-3852-5A2B-3CBB6BEB7A54}"/>
              </a:ext>
            </a:extLst>
          </p:cNvPr>
          <p:cNvPicPr>
            <a:picLocks noChangeAspect="1"/>
          </p:cNvPicPr>
          <p:nvPr/>
        </p:nvPicPr>
        <p:blipFill>
          <a:blip r:embed="rId6"/>
          <a:stretch>
            <a:fillRect/>
          </a:stretch>
        </p:blipFill>
        <p:spPr>
          <a:xfrm>
            <a:off x="596133" y="5565484"/>
            <a:ext cx="972447" cy="972447"/>
          </a:xfrm>
          <a:prstGeom prst="rect">
            <a:avLst/>
          </a:prstGeom>
        </p:spPr>
      </p:pic>
    </p:spTree>
    <p:extLst>
      <p:ext uri="{BB962C8B-B14F-4D97-AF65-F5344CB8AC3E}">
        <p14:creationId xmlns:p14="http://schemas.microsoft.com/office/powerpoint/2010/main" val="2884223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Text"/>
          <p:cNvSpPr txBox="1"/>
          <p:nvPr/>
        </p:nvSpPr>
        <p:spPr>
          <a:xfrm>
            <a:off x="1524000" y="3725069"/>
            <a:ext cx="9144000" cy="1158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fontScale="92500" lnSpcReduction="20000"/>
          </a:bodyPr>
          <a:lstStyle>
            <a:lvl1pPr algn="ctr">
              <a:lnSpc>
                <a:spcPct val="90000"/>
              </a:lnSpc>
              <a:defRPr sz="4800" b="1">
                <a:solidFill>
                  <a:srgbClr val="20381C"/>
                </a:solidFill>
                <a:latin typeface="+mj-lt"/>
                <a:ea typeface="+mj-ea"/>
                <a:cs typeface="+mj-cs"/>
                <a:sym typeface="Helvetica"/>
              </a:defRPr>
            </a:lvl1pPr>
          </a:lstStyle>
          <a:p>
            <a:r>
              <a:rPr lang="en-US" sz="4600" dirty="0"/>
              <a:t>Largescale</a:t>
            </a:r>
            <a:r>
              <a:rPr lang="en-US" dirty="0"/>
              <a:t> </a:t>
            </a:r>
          </a:p>
          <a:p>
            <a:r>
              <a:rPr lang="en-US" dirty="0"/>
              <a:t>Council Conservation Projects</a:t>
            </a:r>
            <a:endParaRPr dirty="0"/>
          </a:p>
        </p:txBody>
      </p:sp>
      <p:sp>
        <p:nvSpPr>
          <p:cNvPr id="66" name="Body Level One…"/>
          <p:cNvSpPr txBox="1"/>
          <p:nvPr/>
        </p:nvSpPr>
        <p:spPr>
          <a:xfrm>
            <a:off x="1524000" y="4632722"/>
            <a:ext cx="9144000" cy="951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lnSpc>
                <a:spcPct val="90000"/>
              </a:lnSpc>
              <a:spcBef>
                <a:spcPts val="1000"/>
              </a:spcBef>
              <a:defRPr sz="2400" b="1">
                <a:solidFill>
                  <a:srgbClr val="9D2920"/>
                </a:solidFill>
                <a:latin typeface="+mj-lt"/>
                <a:ea typeface="+mj-ea"/>
                <a:cs typeface="+mj-cs"/>
                <a:sym typeface="Helvetica"/>
              </a:defRPr>
            </a:pP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347546" y="1532406"/>
            <a:ext cx="4939217"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endParaRPr lang="en-US" dirty="0"/>
          </a:p>
          <a:p>
            <a:pPr marL="342900" indent="-342900" defTabSz="457200">
              <a:spcBef>
                <a:spcPts val="500"/>
              </a:spcBef>
              <a:defRPr sz="2400">
                <a:solidFill>
                  <a:srgbClr val="2A6438"/>
                </a:solidFill>
                <a:latin typeface="+mj-lt"/>
                <a:ea typeface="+mj-ea"/>
                <a:cs typeface="+mj-cs"/>
                <a:sym typeface="Helvetica"/>
              </a:defRPr>
            </a:pPr>
            <a:r>
              <a:rPr lang="en-US" sz="2800" dirty="0"/>
              <a:t>Working Directly with Agency</a:t>
            </a:r>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r>
              <a:rPr lang="en-US" sz="2800" dirty="0">
                <a:solidFill>
                  <a:srgbClr val="2A6438"/>
                </a:solidFill>
                <a:latin typeface="+mj-lt"/>
                <a:ea typeface="+mj-ea"/>
                <a:cs typeface="+mj-cs"/>
              </a:rPr>
              <a:t>Volunteer Organization</a:t>
            </a:r>
            <a:endParaRPr lang="en-US" sz="2800"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endParaRPr lang="en-US" dirty="0"/>
          </a:p>
          <a:p>
            <a:pPr lvl="1" defTabSz="457200">
              <a:defRPr sz="2000">
                <a:solidFill>
                  <a:srgbClr val="2A6438"/>
                </a:solidFill>
                <a:latin typeface="+mj-lt"/>
                <a:ea typeface="+mj-ea"/>
                <a:cs typeface="+mj-cs"/>
                <a:sym typeface="Helvetica"/>
              </a:defRPr>
            </a:pPr>
            <a:r>
              <a:rPr lang="en-US" sz="2800" dirty="0">
                <a:solidFill>
                  <a:srgbClr val="2A6438"/>
                </a:solidFill>
                <a:latin typeface="+mj-lt"/>
                <a:ea typeface="+mj-ea"/>
                <a:cs typeface="+mj-cs"/>
              </a:rPr>
              <a:t>Embedded Partner</a:t>
            </a:r>
          </a:p>
        </p:txBody>
      </p:sp>
      <p:sp>
        <p:nvSpPr>
          <p:cNvPr id="69" name="Slide Title Goes Here"/>
          <p:cNvSpPr txBox="1"/>
          <p:nvPr/>
        </p:nvSpPr>
        <p:spPr>
          <a:xfrm>
            <a:off x="1651528" y="575585"/>
            <a:ext cx="9270471"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Partnering Organization Relationship </a:t>
            </a:r>
            <a:endParaRPr dirty="0"/>
          </a:p>
        </p:txBody>
      </p:sp>
      <p:pic>
        <p:nvPicPr>
          <p:cNvPr id="3" name="Picture 2">
            <a:extLst>
              <a:ext uri="{FF2B5EF4-FFF2-40B4-BE49-F238E27FC236}">
                <a16:creationId xmlns:a16="http://schemas.microsoft.com/office/drawing/2014/main" id="{BC405346-614B-2CC1-B116-D00233B3C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1080" y="1431257"/>
            <a:ext cx="1549707" cy="1637098"/>
          </a:xfrm>
          <a:prstGeom prst="rect">
            <a:avLst/>
          </a:prstGeom>
        </p:spPr>
      </p:pic>
      <p:pic>
        <p:nvPicPr>
          <p:cNvPr id="3074" name="Picture 2">
            <a:extLst>
              <a:ext uri="{FF2B5EF4-FFF2-40B4-BE49-F238E27FC236}">
                <a16:creationId xmlns:a16="http://schemas.microsoft.com/office/drawing/2014/main" id="{749164A8-F126-62BA-87B1-95D4D851E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763" y="4606989"/>
            <a:ext cx="2739197" cy="1637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AE03F2-9314-D261-E1B2-1A7CFAA9AEFA}"/>
              </a:ext>
            </a:extLst>
          </p:cNvPr>
          <p:cNvSpPr txBox="1"/>
          <p:nvPr/>
        </p:nvSpPr>
        <p:spPr>
          <a:xfrm>
            <a:off x="9432009" y="1898314"/>
            <a:ext cx="262779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solidFill>
                  <a:srgbClr val="2A6438"/>
                </a:solidFill>
                <a:latin typeface="+mj-lt"/>
                <a:ea typeface="+mj-ea"/>
                <a:cs typeface="+mj-cs"/>
              </a:rPr>
              <a:t>2011, 2014, 2016 </a:t>
            </a:r>
          </a:p>
        </p:txBody>
      </p:sp>
      <p:sp>
        <p:nvSpPr>
          <p:cNvPr id="4" name="TextBox 3">
            <a:extLst>
              <a:ext uri="{FF2B5EF4-FFF2-40B4-BE49-F238E27FC236}">
                <a16:creationId xmlns:a16="http://schemas.microsoft.com/office/drawing/2014/main" id="{6F1B2671-4762-6568-5248-20C0F2C7A777}"/>
              </a:ext>
            </a:extLst>
          </p:cNvPr>
          <p:cNvSpPr txBox="1"/>
          <p:nvPr/>
        </p:nvSpPr>
        <p:spPr>
          <a:xfrm>
            <a:off x="9432009" y="3888476"/>
            <a:ext cx="91337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solidFill>
                  <a:srgbClr val="2A6438"/>
                </a:solidFill>
                <a:latin typeface="+mj-lt"/>
                <a:ea typeface="+mj-ea"/>
                <a:cs typeface="+mj-cs"/>
              </a:rPr>
              <a:t>2019 </a:t>
            </a:r>
          </a:p>
        </p:txBody>
      </p:sp>
      <p:sp>
        <p:nvSpPr>
          <p:cNvPr id="6" name="TextBox 5">
            <a:extLst>
              <a:ext uri="{FF2B5EF4-FFF2-40B4-BE49-F238E27FC236}">
                <a16:creationId xmlns:a16="http://schemas.microsoft.com/office/drawing/2014/main" id="{8BE36BA5-C550-51AC-E330-A30D0DE6D073}"/>
              </a:ext>
            </a:extLst>
          </p:cNvPr>
          <p:cNvSpPr txBox="1"/>
          <p:nvPr/>
        </p:nvSpPr>
        <p:spPr>
          <a:xfrm>
            <a:off x="9432009" y="5492438"/>
            <a:ext cx="169663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a:solidFill>
                  <a:srgbClr val="2A6438"/>
                </a:solidFill>
                <a:latin typeface="+mj-lt"/>
                <a:ea typeface="+mj-ea"/>
                <a:cs typeface="+mj-cs"/>
              </a:rPr>
              <a:t>2021, 2023 </a:t>
            </a:r>
          </a:p>
        </p:txBody>
      </p:sp>
      <p:pic>
        <p:nvPicPr>
          <p:cNvPr id="9" name="Picture 8">
            <a:extLst>
              <a:ext uri="{FF2B5EF4-FFF2-40B4-BE49-F238E27FC236}">
                <a16:creationId xmlns:a16="http://schemas.microsoft.com/office/drawing/2014/main" id="{38560327-00B1-4B4A-1CB1-A6DDFEF6919E}"/>
              </a:ext>
            </a:extLst>
          </p:cNvPr>
          <p:cNvPicPr>
            <a:picLocks noChangeAspect="1"/>
          </p:cNvPicPr>
          <p:nvPr/>
        </p:nvPicPr>
        <p:blipFill>
          <a:blip r:embed="rId4"/>
          <a:stretch>
            <a:fillRect/>
          </a:stretch>
        </p:blipFill>
        <p:spPr>
          <a:xfrm>
            <a:off x="6601080" y="3369092"/>
            <a:ext cx="1666358" cy="1038769"/>
          </a:xfrm>
          <a:prstGeom prst="rect">
            <a:avLst/>
          </a:prstGeom>
        </p:spPr>
      </p:pic>
      <p:sp>
        <p:nvSpPr>
          <p:cNvPr id="8" name="Plus Sign 7">
            <a:extLst>
              <a:ext uri="{FF2B5EF4-FFF2-40B4-BE49-F238E27FC236}">
                <a16:creationId xmlns:a16="http://schemas.microsoft.com/office/drawing/2014/main" id="{A8C389EF-7100-FC3E-51C7-9CED4C56F8EE}"/>
              </a:ext>
            </a:extLst>
          </p:cNvPr>
          <p:cNvSpPr/>
          <p:nvPr/>
        </p:nvSpPr>
        <p:spPr>
          <a:xfrm>
            <a:off x="2894119" y="2880772"/>
            <a:ext cx="692459" cy="608137"/>
          </a:xfrm>
          <a:prstGeom prst="mathPlus">
            <a:avLst/>
          </a:prstGeom>
          <a:solidFill>
            <a:srgbClr val="006633"/>
          </a:solidFill>
          <a:ln w="25400" cap="flat">
            <a:solidFill>
              <a:srgbClr val="006633"/>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70775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wipe(left)">
                                      <p:cBhvr>
                                        <p:cTn id="7" dur="500"/>
                                        <p:tgtEl>
                                          <p:spTgt spid="68">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8">
                                            <p:txEl>
                                              <p:pRg st="7" end="7"/>
                                            </p:txEl>
                                          </p:spTgt>
                                        </p:tgtEl>
                                        <p:attrNameLst>
                                          <p:attrName>style.visibility</p:attrName>
                                        </p:attrNameLst>
                                      </p:cBhvr>
                                      <p:to>
                                        <p:strVal val="visible"/>
                                      </p:to>
                                    </p:set>
                                    <p:animEffect transition="in" filter="wipe(left)">
                                      <p:cBhvr>
                                        <p:cTn id="18" dur="500"/>
                                        <p:tgtEl>
                                          <p:spTgt spid="68">
                                            <p:txEl>
                                              <p:pRg st="7" end="7"/>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8">
                                            <p:txEl>
                                              <p:pRg st="12" end="12"/>
                                            </p:txEl>
                                          </p:spTgt>
                                        </p:tgtEl>
                                        <p:attrNameLst>
                                          <p:attrName>style.visibility</p:attrName>
                                        </p:attrNameLst>
                                      </p:cBhvr>
                                      <p:to>
                                        <p:strVal val="visible"/>
                                      </p:to>
                                    </p:set>
                                    <p:animEffect transition="in" filter="wipe(left)">
                                      <p:cBhvr>
                                        <p:cTn id="32" dur="500"/>
                                        <p:tgtEl>
                                          <p:spTgt spid="68">
                                            <p:txEl>
                                              <p:pRg st="12" end="1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wipe(left)">
                                      <p:cBhvr>
                                        <p:cTn id="35" dur="500"/>
                                        <p:tgtEl>
                                          <p:spTgt spid="307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Title Goes Here"/>
          <p:cNvSpPr txBox="1"/>
          <p:nvPr/>
        </p:nvSpPr>
        <p:spPr>
          <a:xfrm>
            <a:off x="1651528" y="575585"/>
            <a:ext cx="9448271"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Projects – Managing Expectations</a:t>
            </a:r>
            <a:endParaRPr dirty="0"/>
          </a:p>
        </p:txBody>
      </p:sp>
      <p:pic>
        <p:nvPicPr>
          <p:cNvPr id="3" name="Picture 2">
            <a:extLst>
              <a:ext uri="{FF2B5EF4-FFF2-40B4-BE49-F238E27FC236}">
                <a16:creationId xmlns:a16="http://schemas.microsoft.com/office/drawing/2014/main" id="{BAF5CCA9-7780-A0C6-E836-CBC27E34597C}"/>
              </a:ext>
            </a:extLst>
          </p:cNvPr>
          <p:cNvPicPr>
            <a:picLocks noChangeAspect="1"/>
          </p:cNvPicPr>
          <p:nvPr/>
        </p:nvPicPr>
        <p:blipFill>
          <a:blip r:embed="rId2"/>
          <a:stretch>
            <a:fillRect/>
          </a:stretch>
        </p:blipFill>
        <p:spPr>
          <a:xfrm>
            <a:off x="4951586" y="1556659"/>
            <a:ext cx="7046477" cy="4644117"/>
          </a:xfrm>
          <a:prstGeom prst="rect">
            <a:avLst/>
          </a:prstGeom>
        </p:spPr>
      </p:pic>
      <p:sp>
        <p:nvSpPr>
          <p:cNvPr id="4" name="TextBox 3">
            <a:extLst>
              <a:ext uri="{FF2B5EF4-FFF2-40B4-BE49-F238E27FC236}">
                <a16:creationId xmlns:a16="http://schemas.microsoft.com/office/drawing/2014/main" id="{B0E8BB1D-7526-C127-E69E-FDE05373C390}"/>
              </a:ext>
            </a:extLst>
          </p:cNvPr>
          <p:cNvSpPr txBox="1"/>
          <p:nvPr/>
        </p:nvSpPr>
        <p:spPr>
          <a:xfrm>
            <a:off x="279663" y="2098741"/>
            <a:ext cx="609600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defTabSz="457200">
              <a:spcBef>
                <a:spcPts val="500"/>
              </a:spcBef>
              <a:defRPr sz="2400">
                <a:solidFill>
                  <a:srgbClr val="2A6438"/>
                </a:solidFill>
                <a:latin typeface="+mj-lt"/>
                <a:ea typeface="+mj-ea"/>
                <a:cs typeface="+mj-cs"/>
                <a:sym typeface="Helvetica"/>
              </a:defRPr>
            </a:pPr>
            <a:r>
              <a:rPr lang="en-US" sz="3600" dirty="0"/>
              <a:t>Scope of Work [SOW]:</a:t>
            </a:r>
          </a:p>
          <a:p>
            <a:pPr marL="342900" lvl="4"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800" dirty="0"/>
              <a:t>Relationship with Partner</a:t>
            </a:r>
          </a:p>
          <a:p>
            <a:pPr marL="342900" lvl="4"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800" dirty="0"/>
              <a:t>Staff Development</a:t>
            </a:r>
          </a:p>
          <a:p>
            <a:pPr marL="342900" lvl="3" indent="-342900" defTabSz="457200">
              <a:buFont typeface="Arial" panose="020B0604020202020204" pitchFamily="34" charset="0"/>
              <a:buChar char="•"/>
              <a:defRPr sz="2000">
                <a:solidFill>
                  <a:srgbClr val="2A6438"/>
                </a:solidFill>
                <a:latin typeface="+mj-lt"/>
                <a:ea typeface="+mj-ea"/>
                <a:cs typeface="+mj-cs"/>
                <a:sym typeface="Helvetica"/>
              </a:defRPr>
            </a:pPr>
            <a:r>
              <a:rPr lang="en-US" sz="2800" dirty="0"/>
              <a:t>Participant Understanding</a:t>
            </a:r>
          </a:p>
        </p:txBody>
      </p:sp>
    </p:spTree>
    <p:extLst>
      <p:ext uri="{BB962C8B-B14F-4D97-AF65-F5344CB8AC3E}">
        <p14:creationId xmlns:p14="http://schemas.microsoft.com/office/powerpoint/2010/main" val="5672752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651529" y="1542447"/>
            <a:ext cx="8737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p>
            <a:pPr marL="342900" indent="-342900" defTabSz="457200">
              <a:spcBef>
                <a:spcPts val="500"/>
              </a:spcBef>
              <a:defRPr sz="2400">
                <a:solidFill>
                  <a:srgbClr val="2A6438"/>
                </a:solidFill>
                <a:latin typeface="+mj-lt"/>
                <a:ea typeface="+mj-ea"/>
                <a:cs typeface="+mj-cs"/>
                <a:sym typeface="Helvetica"/>
              </a:defRPr>
            </a:pPr>
            <a:r>
              <a:rPr lang="en-US" dirty="0"/>
              <a:t>If Event is Single Day</a:t>
            </a:r>
          </a:p>
          <a:p>
            <a:pPr marL="342900" indent="-342900" defTabSz="457200">
              <a:spcBef>
                <a:spcPts val="500"/>
              </a:spcBef>
              <a:defRPr sz="2400">
                <a:solidFill>
                  <a:srgbClr val="2A6438"/>
                </a:solidFill>
                <a:latin typeface="+mj-lt"/>
                <a:ea typeface="+mj-ea"/>
                <a:cs typeface="+mj-cs"/>
                <a:sym typeface="Helvetica"/>
              </a:defRPr>
            </a:pPr>
            <a:r>
              <a:rPr lang="en-US" dirty="0"/>
              <a:t>	Minimum Staffing needed to ensure successful outcome</a:t>
            </a:r>
          </a:p>
          <a:p>
            <a:pPr marL="342900" indent="-342900" defTabSz="457200">
              <a:spcBef>
                <a:spcPts val="500"/>
              </a:spcBef>
              <a:defRPr sz="2400">
                <a:solidFill>
                  <a:srgbClr val="2A6438"/>
                </a:solidFill>
                <a:latin typeface="+mj-lt"/>
                <a:ea typeface="+mj-ea"/>
                <a:cs typeface="+mj-cs"/>
                <a:sym typeface="Helvetica"/>
              </a:defRPr>
            </a:pPr>
            <a:r>
              <a:rPr lang="en-US" dirty="0"/>
              <a:t>	As a Guide – event conforms to NCAP Day camp STD</a:t>
            </a:r>
          </a:p>
          <a:p>
            <a:pPr marL="342900" indent="-342900" defTabSz="457200">
              <a:spcBef>
                <a:spcPts val="500"/>
              </a:spcBef>
              <a:defRPr sz="2400">
                <a:solidFill>
                  <a:srgbClr val="2A6438"/>
                </a:solidFill>
                <a:latin typeface="+mj-lt"/>
                <a:ea typeface="+mj-ea"/>
                <a:cs typeface="+mj-cs"/>
                <a:sym typeface="Helvetica"/>
              </a:defRPr>
            </a:pPr>
            <a:r>
              <a:rPr lang="en-US" dirty="0"/>
              <a:t> </a:t>
            </a:r>
          </a:p>
          <a:p>
            <a:pPr marL="342900" indent="-342900" defTabSz="457200">
              <a:spcBef>
                <a:spcPts val="500"/>
              </a:spcBef>
              <a:defRPr sz="2400">
                <a:solidFill>
                  <a:srgbClr val="2A6438"/>
                </a:solidFill>
                <a:latin typeface="+mj-lt"/>
                <a:ea typeface="+mj-ea"/>
                <a:cs typeface="+mj-cs"/>
                <a:sym typeface="Helvetica"/>
              </a:defRPr>
            </a:pPr>
            <a:r>
              <a:rPr lang="en-US" dirty="0"/>
              <a:t>If Event is multiple day and ≤ 1 Night on Trail</a:t>
            </a:r>
          </a:p>
          <a:p>
            <a:pPr marL="342900" indent="-342900" defTabSz="457200">
              <a:spcBef>
                <a:spcPts val="500"/>
              </a:spcBef>
              <a:defRPr sz="2400">
                <a:solidFill>
                  <a:srgbClr val="2A6438"/>
                </a:solidFill>
                <a:latin typeface="+mj-lt"/>
                <a:ea typeface="+mj-ea"/>
                <a:cs typeface="+mj-cs"/>
                <a:sym typeface="Helvetica"/>
              </a:defRPr>
            </a:pPr>
            <a:r>
              <a:rPr lang="en-US" dirty="0"/>
              <a:t>	Formal Staffing to ensure successful outcome</a:t>
            </a:r>
          </a:p>
          <a:p>
            <a:pPr marL="342900" indent="-342900" defTabSz="457200">
              <a:spcBef>
                <a:spcPts val="500"/>
              </a:spcBef>
              <a:defRPr sz="2400">
                <a:solidFill>
                  <a:srgbClr val="2A6438"/>
                </a:solidFill>
                <a:latin typeface="+mj-lt"/>
                <a:ea typeface="+mj-ea"/>
                <a:cs typeface="+mj-cs"/>
                <a:sym typeface="Helvetica"/>
              </a:defRPr>
            </a:pPr>
            <a:r>
              <a:rPr lang="en-US" dirty="0"/>
              <a:t>	Conforms to NCAP Short-term or Long term camp STD </a:t>
            </a:r>
          </a:p>
          <a:p>
            <a:pPr marL="342900" indent="-342900" defTabSz="457200">
              <a:spcBef>
                <a:spcPts val="500"/>
              </a:spcBef>
              <a:defRPr sz="2400">
                <a:solidFill>
                  <a:srgbClr val="2A6438"/>
                </a:solidFill>
                <a:latin typeface="+mj-lt"/>
                <a:ea typeface="+mj-ea"/>
                <a:cs typeface="+mj-cs"/>
                <a:sym typeface="Helvetica"/>
              </a:defRPr>
            </a:pPr>
            <a:endParaRPr lang="en-US" dirty="0"/>
          </a:p>
          <a:p>
            <a:pPr marL="342900" indent="-342900" defTabSz="457200">
              <a:spcBef>
                <a:spcPts val="500"/>
              </a:spcBef>
              <a:defRPr sz="2400">
                <a:solidFill>
                  <a:srgbClr val="2A6438"/>
                </a:solidFill>
                <a:latin typeface="+mj-lt"/>
                <a:ea typeface="+mj-ea"/>
                <a:cs typeface="+mj-cs"/>
                <a:sym typeface="Helvetica"/>
              </a:defRPr>
            </a:pPr>
            <a:r>
              <a:rPr lang="en-US" dirty="0"/>
              <a:t>Must Have if event &gt; 1 Night on Trail = Trek [NCAP PS-218]</a:t>
            </a:r>
          </a:p>
          <a:p>
            <a:pPr marL="342900" indent="-342900" defTabSz="457200">
              <a:spcBef>
                <a:spcPts val="500"/>
              </a:spcBef>
              <a:defRPr sz="2400">
                <a:solidFill>
                  <a:srgbClr val="2A6438"/>
                </a:solidFill>
                <a:latin typeface="+mj-lt"/>
                <a:ea typeface="+mj-ea"/>
                <a:cs typeface="+mj-cs"/>
                <a:sym typeface="Helvetica"/>
              </a:defRPr>
            </a:pPr>
            <a:r>
              <a:rPr lang="en-US" dirty="0"/>
              <a:t>	Staff Certifications </a:t>
            </a:r>
            <a:r>
              <a:rPr lang="en-US" dirty="0" err="1"/>
              <a:t>req’d</a:t>
            </a:r>
            <a:r>
              <a:rPr lang="en-US" dirty="0"/>
              <a:t> (CPR/AED, FA, WFA)</a:t>
            </a:r>
          </a:p>
          <a:p>
            <a:pPr marL="342900" indent="-342900" defTabSz="457200">
              <a:spcBef>
                <a:spcPts val="500"/>
              </a:spcBef>
              <a:defRPr sz="2400">
                <a:solidFill>
                  <a:srgbClr val="2A6438"/>
                </a:solidFill>
                <a:latin typeface="+mj-lt"/>
                <a:ea typeface="+mj-ea"/>
                <a:cs typeface="+mj-cs"/>
                <a:sym typeface="Helvetica"/>
              </a:defRPr>
            </a:pPr>
            <a:r>
              <a:rPr lang="en-US" dirty="0"/>
              <a:t>	Staff development training for Trek Program [NCAP SQ-410]</a:t>
            </a:r>
          </a:p>
          <a:p>
            <a:pPr marL="342900" indent="-342900" defTabSz="457200">
              <a:spcBef>
                <a:spcPts val="500"/>
              </a:spcBef>
              <a:defRPr sz="2400">
                <a:solidFill>
                  <a:srgbClr val="2A6438"/>
                </a:solidFill>
                <a:latin typeface="+mj-lt"/>
                <a:ea typeface="+mj-ea"/>
                <a:cs typeface="+mj-cs"/>
                <a:sym typeface="Helvetica"/>
              </a:defRPr>
            </a:pPr>
            <a:r>
              <a:rPr lang="en-US" dirty="0"/>
              <a:t>	Conforms to Long-term camp STD </a:t>
            </a:r>
            <a:endParaRPr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Projects – Staffing</a:t>
            </a:r>
            <a:endParaRPr dirty="0"/>
          </a:p>
        </p:txBody>
      </p:sp>
      <p:sp>
        <p:nvSpPr>
          <p:cNvPr id="2" name="Right Brace 1">
            <a:extLst>
              <a:ext uri="{FF2B5EF4-FFF2-40B4-BE49-F238E27FC236}">
                <a16:creationId xmlns:a16="http://schemas.microsoft.com/office/drawing/2014/main" id="{B72E2C7E-B129-0028-34C2-28EAEE9DBDB0}"/>
              </a:ext>
            </a:extLst>
          </p:cNvPr>
          <p:cNvSpPr/>
          <p:nvPr/>
        </p:nvSpPr>
        <p:spPr>
          <a:xfrm>
            <a:off x="9669462" y="2980267"/>
            <a:ext cx="312738" cy="3088143"/>
          </a:xfrm>
          <a:prstGeom prst="rightBrace">
            <a:avLst>
              <a:gd name="adj1" fmla="val 0"/>
              <a:gd name="adj2" fmla="val 49719"/>
            </a:avLst>
          </a:prstGeom>
          <a:noFill/>
          <a:ln w="25400" cap="flat">
            <a:solidFill>
              <a:srgbClr val="006633"/>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 name="TextBox 2">
            <a:extLst>
              <a:ext uri="{FF2B5EF4-FFF2-40B4-BE49-F238E27FC236}">
                <a16:creationId xmlns:a16="http://schemas.microsoft.com/office/drawing/2014/main" id="{3FF5D5A6-847C-FDC3-E8AD-1388C41DF096}"/>
              </a:ext>
            </a:extLst>
          </p:cNvPr>
          <p:cNvSpPr txBox="1"/>
          <p:nvPr/>
        </p:nvSpPr>
        <p:spPr>
          <a:xfrm>
            <a:off x="10113436" y="4170397"/>
            <a:ext cx="1926164"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200" dirty="0">
                <a:solidFill>
                  <a:srgbClr val="2A6438"/>
                </a:solidFill>
                <a:latin typeface="+mj-lt"/>
                <a:ea typeface="+mj-ea"/>
                <a:cs typeface="+mj-cs"/>
              </a:rPr>
              <a:t>NCAP AO-802</a:t>
            </a:r>
          </a:p>
          <a:p>
            <a:pPr marL="0" marR="0" indent="0" algn="l" defTabSz="914400" rtl="0" fontAlgn="auto" latinLnBrk="0" hangingPunct="0">
              <a:lnSpc>
                <a:spcPct val="100000"/>
              </a:lnSpc>
              <a:spcBef>
                <a:spcPts val="0"/>
              </a:spcBef>
              <a:spcAft>
                <a:spcPts val="0"/>
              </a:spcAft>
              <a:buClrTx/>
              <a:buSzTx/>
              <a:buFontTx/>
              <a:buNone/>
              <a:tabLst/>
            </a:pPr>
            <a:r>
              <a:rPr lang="en-US" dirty="0">
                <a:solidFill>
                  <a:srgbClr val="2A6438"/>
                </a:solidFill>
                <a:latin typeface="+mj-lt"/>
                <a:ea typeface="+mj-ea"/>
                <a:cs typeface="+mj-cs"/>
              </a:rPr>
              <a:t>Intent to Operate</a:t>
            </a:r>
          </a:p>
        </p:txBody>
      </p:sp>
    </p:spTree>
    <p:extLst>
      <p:ext uri="{BB962C8B-B14F-4D97-AF65-F5344CB8AC3E}">
        <p14:creationId xmlns:p14="http://schemas.microsoft.com/office/powerpoint/2010/main" val="2822787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2" end="2"/>
                                            </p:txEl>
                                          </p:spTgt>
                                        </p:tgtEl>
                                        <p:attrNameLst>
                                          <p:attrName>style.visibility</p:attrName>
                                        </p:attrNameLst>
                                      </p:cBhvr>
                                      <p:to>
                                        <p:strVal val="visible"/>
                                      </p:to>
                                    </p:set>
                                    <p:animEffect transition="in" filter="fade">
                                      <p:cBhvr>
                                        <p:cTn id="10" dur="500"/>
                                        <p:tgtEl>
                                          <p:spTgt spid="6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8">
                                            <p:txEl>
                                              <p:pRg st="4" end="4"/>
                                            </p:txEl>
                                          </p:spTgt>
                                        </p:tgtEl>
                                        <p:attrNameLst>
                                          <p:attrName>style.visibility</p:attrName>
                                        </p:attrNameLst>
                                      </p:cBhvr>
                                      <p:to>
                                        <p:strVal val="visible"/>
                                      </p:to>
                                    </p:set>
                                    <p:animEffect transition="in" filter="wipe(down)">
                                      <p:cBhvr>
                                        <p:cTn id="15" dur="500"/>
                                        <p:tgtEl>
                                          <p:spTgt spid="68">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8">
                                            <p:txEl>
                                              <p:pRg st="5" end="5"/>
                                            </p:txEl>
                                          </p:spTgt>
                                        </p:tgtEl>
                                        <p:attrNameLst>
                                          <p:attrName>style.visibility</p:attrName>
                                        </p:attrNameLst>
                                      </p:cBhvr>
                                      <p:to>
                                        <p:strVal val="visible"/>
                                      </p:to>
                                    </p:set>
                                    <p:animEffect transition="in" filter="wipe(down)">
                                      <p:cBhvr>
                                        <p:cTn id="18" dur="500"/>
                                        <p:tgtEl>
                                          <p:spTgt spid="68">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8">
                                            <p:txEl>
                                              <p:pRg st="6" end="6"/>
                                            </p:txEl>
                                          </p:spTgt>
                                        </p:tgtEl>
                                        <p:attrNameLst>
                                          <p:attrName>style.visibility</p:attrName>
                                        </p:attrNameLst>
                                      </p:cBhvr>
                                      <p:to>
                                        <p:strVal val="visible"/>
                                      </p:to>
                                    </p:set>
                                    <p:animEffect transition="in" filter="wipe(down)">
                                      <p:cBhvr>
                                        <p:cTn id="21" dur="500"/>
                                        <p:tgtEl>
                                          <p:spTgt spid="68">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8">
                                            <p:txEl>
                                              <p:pRg st="8" end="8"/>
                                            </p:txEl>
                                          </p:spTgt>
                                        </p:tgtEl>
                                        <p:attrNameLst>
                                          <p:attrName>style.visibility</p:attrName>
                                        </p:attrNameLst>
                                      </p:cBhvr>
                                      <p:to>
                                        <p:strVal val="visible"/>
                                      </p:to>
                                    </p:set>
                                    <p:animEffect transition="in" filter="wipe(down)">
                                      <p:cBhvr>
                                        <p:cTn id="26" dur="500"/>
                                        <p:tgtEl>
                                          <p:spTgt spid="68">
                                            <p:txEl>
                                              <p:pRg st="8" end="8"/>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8">
                                            <p:txEl>
                                              <p:pRg st="9" end="9"/>
                                            </p:txEl>
                                          </p:spTgt>
                                        </p:tgtEl>
                                        <p:attrNameLst>
                                          <p:attrName>style.visibility</p:attrName>
                                        </p:attrNameLst>
                                      </p:cBhvr>
                                      <p:to>
                                        <p:strVal val="visible"/>
                                      </p:to>
                                    </p:set>
                                    <p:animEffect transition="in" filter="wipe(down)">
                                      <p:cBhvr>
                                        <p:cTn id="29" dur="500"/>
                                        <p:tgtEl>
                                          <p:spTgt spid="68">
                                            <p:txEl>
                                              <p:pRg st="9" end="9"/>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68">
                                            <p:txEl>
                                              <p:pRg st="10" end="10"/>
                                            </p:txEl>
                                          </p:spTgt>
                                        </p:tgtEl>
                                        <p:attrNameLst>
                                          <p:attrName>style.visibility</p:attrName>
                                        </p:attrNameLst>
                                      </p:cBhvr>
                                      <p:to>
                                        <p:strVal val="visible"/>
                                      </p:to>
                                    </p:set>
                                    <p:animEffect transition="in" filter="wipe(down)">
                                      <p:cBhvr>
                                        <p:cTn id="32" dur="500"/>
                                        <p:tgtEl>
                                          <p:spTgt spid="68">
                                            <p:txEl>
                                              <p:pRg st="10" end="1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8">
                                            <p:txEl>
                                              <p:pRg st="11" end="11"/>
                                            </p:txEl>
                                          </p:spTgt>
                                        </p:tgtEl>
                                        <p:attrNameLst>
                                          <p:attrName>style.visibility</p:attrName>
                                        </p:attrNameLst>
                                      </p:cBhvr>
                                      <p:to>
                                        <p:strVal val="visible"/>
                                      </p:to>
                                    </p:set>
                                    <p:animEffect transition="in" filter="wipe(down)">
                                      <p:cBhvr>
                                        <p:cTn id="35" dur="500"/>
                                        <p:tgtEl>
                                          <p:spTgt spid="68">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651529" y="1542447"/>
            <a:ext cx="10074804"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7500" lnSpcReduction="20000"/>
          </a:bodyPr>
          <a:lstStyle/>
          <a:p>
            <a:r>
              <a:rPr lang="en-US" sz="3100" dirty="0">
                <a:solidFill>
                  <a:srgbClr val="2A6438"/>
                </a:solidFill>
                <a:latin typeface="+mj-lt"/>
                <a:ea typeface="+mj-ea"/>
                <a:cs typeface="+mj-cs"/>
              </a:rPr>
              <a:t>Small to Medium Scale</a:t>
            </a:r>
          </a:p>
          <a:p>
            <a:pPr lvl="1"/>
            <a:r>
              <a:rPr lang="en-US" sz="3100" dirty="0">
                <a:solidFill>
                  <a:srgbClr val="2A6438"/>
                </a:solidFill>
                <a:latin typeface="+mj-lt"/>
                <a:ea typeface="+mj-ea"/>
                <a:cs typeface="+mj-cs"/>
              </a:rPr>
              <a:t>	Meetings over Several Months</a:t>
            </a:r>
          </a:p>
          <a:p>
            <a:pPr lvl="1"/>
            <a:r>
              <a:rPr lang="en-US" sz="3100" dirty="0">
                <a:solidFill>
                  <a:srgbClr val="2A6438"/>
                </a:solidFill>
                <a:latin typeface="+mj-lt"/>
                <a:ea typeface="+mj-ea"/>
                <a:cs typeface="+mj-cs"/>
              </a:rPr>
              <a:t>	Refreshments at Meetings</a:t>
            </a:r>
          </a:p>
          <a:p>
            <a:pPr lvl="1"/>
            <a:r>
              <a:rPr lang="en-US" sz="3100" dirty="0">
                <a:solidFill>
                  <a:srgbClr val="2A6438"/>
                </a:solidFill>
                <a:latin typeface="+mj-lt"/>
                <a:ea typeface="+mj-ea"/>
                <a:cs typeface="+mj-cs"/>
              </a:rPr>
              <a:t>	Project parameters, goals/objectives</a:t>
            </a:r>
          </a:p>
          <a:p>
            <a:pPr lvl="1"/>
            <a:r>
              <a:rPr lang="en-US" sz="3100" dirty="0">
                <a:solidFill>
                  <a:srgbClr val="2A6438"/>
                </a:solidFill>
                <a:latin typeface="+mj-lt"/>
                <a:ea typeface="+mj-ea"/>
                <a:cs typeface="+mj-cs"/>
              </a:rPr>
              <a:t>	Recognition or Swag</a:t>
            </a:r>
          </a:p>
          <a:p>
            <a:pPr lvl="1"/>
            <a:endParaRPr lang="en-US" sz="3100" dirty="0">
              <a:solidFill>
                <a:srgbClr val="2A6438"/>
              </a:solidFill>
              <a:latin typeface="+mj-lt"/>
              <a:ea typeface="+mj-ea"/>
              <a:cs typeface="+mj-cs"/>
            </a:endParaRPr>
          </a:p>
          <a:p>
            <a:r>
              <a:rPr lang="en-US" sz="3100" dirty="0">
                <a:solidFill>
                  <a:srgbClr val="2A6438"/>
                </a:solidFill>
                <a:latin typeface="+mj-lt"/>
                <a:ea typeface="+mj-ea"/>
                <a:cs typeface="+mj-cs"/>
              </a:rPr>
              <a:t>Large Scale </a:t>
            </a:r>
          </a:p>
          <a:p>
            <a:pPr lvl="1"/>
            <a:r>
              <a:rPr lang="en-US" sz="3100" dirty="0">
                <a:solidFill>
                  <a:srgbClr val="2A6438"/>
                </a:solidFill>
                <a:latin typeface="+mj-lt"/>
                <a:ea typeface="+mj-ea"/>
                <a:cs typeface="+mj-cs"/>
              </a:rPr>
              <a:t>	Mandatory Staff Development Attendance</a:t>
            </a:r>
          </a:p>
          <a:p>
            <a:pPr lvl="1"/>
            <a:r>
              <a:rPr lang="en-US" sz="3100" dirty="0">
                <a:solidFill>
                  <a:srgbClr val="2A6438"/>
                </a:solidFill>
                <a:latin typeface="+mj-lt"/>
                <a:ea typeface="+mj-ea"/>
                <a:cs typeface="+mj-cs"/>
              </a:rPr>
              <a:t>	 – Included in event cost everyone pays</a:t>
            </a:r>
          </a:p>
          <a:p>
            <a:pPr lvl="1"/>
            <a:r>
              <a:rPr lang="en-US" sz="3100" dirty="0">
                <a:solidFill>
                  <a:srgbClr val="2A6438"/>
                </a:solidFill>
                <a:latin typeface="+mj-lt"/>
                <a:ea typeface="+mj-ea"/>
                <a:cs typeface="+mj-cs"/>
              </a:rPr>
              <a:t>	 – Staff cost = Participant Cost </a:t>
            </a:r>
          </a:p>
          <a:p>
            <a:pPr lvl="1"/>
            <a:r>
              <a:rPr lang="en-US" sz="3100" dirty="0">
                <a:solidFill>
                  <a:srgbClr val="2A6438"/>
                </a:solidFill>
                <a:latin typeface="+mj-lt"/>
                <a:ea typeface="+mj-ea"/>
                <a:cs typeface="+mj-cs"/>
              </a:rPr>
              <a:t>	Staff Retreat Weekend or Multi-day training prior to event</a:t>
            </a:r>
          </a:p>
          <a:p>
            <a:pPr lvl="1"/>
            <a:r>
              <a:rPr lang="en-US" sz="3100" dirty="0">
                <a:solidFill>
                  <a:srgbClr val="2A6438"/>
                </a:solidFill>
                <a:latin typeface="+mj-lt"/>
                <a:ea typeface="+mj-ea"/>
                <a:cs typeface="+mj-cs"/>
              </a:rPr>
              <a:t>	Certified Skill Sets (NCAP, WFR, WFA, CPR/AED, FA, LNT) </a:t>
            </a:r>
          </a:p>
          <a:p>
            <a:pPr lvl="1"/>
            <a:r>
              <a:rPr lang="en-US" sz="3100" dirty="0">
                <a:solidFill>
                  <a:srgbClr val="2A6438"/>
                </a:solidFill>
                <a:latin typeface="+mj-lt"/>
                <a:ea typeface="+mj-ea"/>
                <a:cs typeface="+mj-cs"/>
              </a:rPr>
              <a:t>	Breakouts for Specific Trainings</a:t>
            </a:r>
          </a:p>
          <a:p>
            <a:pPr lvl="1"/>
            <a:r>
              <a:rPr lang="en-US" sz="3100" dirty="0">
                <a:solidFill>
                  <a:srgbClr val="2A6438"/>
                </a:solidFill>
                <a:latin typeface="+mj-lt"/>
                <a:ea typeface="+mj-ea"/>
                <a:cs typeface="+mj-cs"/>
              </a:rPr>
              <a:t>	Use your Partner Connections – SME’s for Training</a:t>
            </a:r>
          </a:p>
          <a:p>
            <a:pPr lvl="1"/>
            <a:r>
              <a:rPr lang="en-US" sz="3100" dirty="0">
                <a:solidFill>
                  <a:srgbClr val="2A6438"/>
                </a:solidFill>
                <a:latin typeface="+mj-lt"/>
                <a:ea typeface="+mj-ea"/>
                <a:cs typeface="+mj-cs"/>
              </a:rPr>
              <a:t>	Fully Developed Schedule / Program for Staff Training Event</a:t>
            </a:r>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Staff Development</a:t>
            </a:r>
            <a:endParaRPr dirty="0"/>
          </a:p>
        </p:txBody>
      </p:sp>
    </p:spTree>
    <p:extLst>
      <p:ext uri="{BB962C8B-B14F-4D97-AF65-F5344CB8AC3E}">
        <p14:creationId xmlns:p14="http://schemas.microsoft.com/office/powerpoint/2010/main" val="2429450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6" end="6"/>
                                            </p:txEl>
                                          </p:spTgt>
                                        </p:tgtEl>
                                        <p:attrNameLst>
                                          <p:attrName>style.visibility</p:attrName>
                                        </p:attrNameLst>
                                      </p:cBhvr>
                                      <p:to>
                                        <p:strVal val="visible"/>
                                      </p:to>
                                    </p:set>
                                    <p:animEffect transition="in" filter="fade">
                                      <p:cBhvr>
                                        <p:cTn id="7" dur="500"/>
                                        <p:tgtEl>
                                          <p:spTgt spid="68">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7" end="7"/>
                                            </p:txEl>
                                          </p:spTgt>
                                        </p:tgtEl>
                                        <p:attrNameLst>
                                          <p:attrName>style.visibility</p:attrName>
                                        </p:attrNameLst>
                                      </p:cBhvr>
                                      <p:to>
                                        <p:strVal val="visible"/>
                                      </p:to>
                                    </p:set>
                                    <p:animEffect transition="in" filter="fade">
                                      <p:cBhvr>
                                        <p:cTn id="10" dur="500"/>
                                        <p:tgtEl>
                                          <p:spTgt spid="68">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xEl>
                                              <p:pRg st="8" end="8"/>
                                            </p:txEl>
                                          </p:spTgt>
                                        </p:tgtEl>
                                        <p:attrNameLst>
                                          <p:attrName>style.visibility</p:attrName>
                                        </p:attrNameLst>
                                      </p:cBhvr>
                                      <p:to>
                                        <p:strVal val="visible"/>
                                      </p:to>
                                    </p:set>
                                    <p:animEffect transition="in" filter="fade">
                                      <p:cBhvr>
                                        <p:cTn id="13" dur="500"/>
                                        <p:tgtEl>
                                          <p:spTgt spid="68">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xEl>
                                              <p:pRg st="9" end="9"/>
                                            </p:txEl>
                                          </p:spTgt>
                                        </p:tgtEl>
                                        <p:attrNameLst>
                                          <p:attrName>style.visibility</p:attrName>
                                        </p:attrNameLst>
                                      </p:cBhvr>
                                      <p:to>
                                        <p:strVal val="visible"/>
                                      </p:to>
                                    </p:set>
                                    <p:animEffect transition="in" filter="fade">
                                      <p:cBhvr>
                                        <p:cTn id="16" dur="500"/>
                                        <p:tgtEl>
                                          <p:spTgt spid="68">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xEl>
                                              <p:pRg st="10" end="10"/>
                                            </p:txEl>
                                          </p:spTgt>
                                        </p:tgtEl>
                                        <p:attrNameLst>
                                          <p:attrName>style.visibility</p:attrName>
                                        </p:attrNameLst>
                                      </p:cBhvr>
                                      <p:to>
                                        <p:strVal val="visible"/>
                                      </p:to>
                                    </p:set>
                                    <p:animEffect transition="in" filter="fade">
                                      <p:cBhvr>
                                        <p:cTn id="19" dur="500"/>
                                        <p:tgtEl>
                                          <p:spTgt spid="68">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xEl>
                                              <p:pRg st="11" end="11"/>
                                            </p:txEl>
                                          </p:spTgt>
                                        </p:tgtEl>
                                        <p:attrNameLst>
                                          <p:attrName>style.visibility</p:attrName>
                                        </p:attrNameLst>
                                      </p:cBhvr>
                                      <p:to>
                                        <p:strVal val="visible"/>
                                      </p:to>
                                    </p:set>
                                    <p:animEffect transition="in" filter="fade">
                                      <p:cBhvr>
                                        <p:cTn id="22" dur="500"/>
                                        <p:tgtEl>
                                          <p:spTgt spid="68">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8">
                                            <p:txEl>
                                              <p:pRg st="12" end="12"/>
                                            </p:txEl>
                                          </p:spTgt>
                                        </p:tgtEl>
                                        <p:attrNameLst>
                                          <p:attrName>style.visibility</p:attrName>
                                        </p:attrNameLst>
                                      </p:cBhvr>
                                      <p:to>
                                        <p:strVal val="visible"/>
                                      </p:to>
                                    </p:set>
                                    <p:animEffect transition="in" filter="fade">
                                      <p:cBhvr>
                                        <p:cTn id="25" dur="500"/>
                                        <p:tgtEl>
                                          <p:spTgt spid="68">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xEl>
                                              <p:pRg st="13" end="13"/>
                                            </p:txEl>
                                          </p:spTgt>
                                        </p:tgtEl>
                                        <p:attrNameLst>
                                          <p:attrName>style.visibility</p:attrName>
                                        </p:attrNameLst>
                                      </p:cBhvr>
                                      <p:to>
                                        <p:strVal val="visible"/>
                                      </p:to>
                                    </p:set>
                                    <p:animEffect transition="in" filter="fade">
                                      <p:cBhvr>
                                        <p:cTn id="28" dur="500"/>
                                        <p:tgtEl>
                                          <p:spTgt spid="68">
                                            <p:txEl>
                                              <p:pRg st="13" end="1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8">
                                            <p:txEl>
                                              <p:pRg st="14" end="14"/>
                                            </p:txEl>
                                          </p:spTgt>
                                        </p:tgtEl>
                                        <p:attrNameLst>
                                          <p:attrName>style.visibility</p:attrName>
                                        </p:attrNameLst>
                                      </p:cBhvr>
                                      <p:to>
                                        <p:strVal val="visible"/>
                                      </p:to>
                                    </p:set>
                                    <p:animEffect transition="in" filter="fade">
                                      <p:cBhvr>
                                        <p:cTn id="31" dur="500"/>
                                        <p:tgtEl>
                                          <p:spTgt spid="6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651529" y="1542447"/>
            <a:ext cx="10074804"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1"/>
            <a:r>
              <a:rPr lang="en-US" sz="3100" dirty="0">
                <a:solidFill>
                  <a:srgbClr val="2A6438"/>
                </a:solidFill>
                <a:latin typeface="+mj-lt"/>
                <a:ea typeface="+mj-ea"/>
                <a:cs typeface="+mj-cs"/>
              </a:rPr>
              <a:t>Experience </a:t>
            </a:r>
          </a:p>
          <a:p>
            <a:pPr lvl="1"/>
            <a:r>
              <a:rPr lang="en-US" sz="3100" dirty="0">
                <a:solidFill>
                  <a:srgbClr val="2A6438"/>
                </a:solidFill>
                <a:latin typeface="+mj-lt"/>
                <a:ea typeface="+mj-ea"/>
                <a:cs typeface="+mj-cs"/>
              </a:rPr>
              <a:t>w/ Mandatory Staff Development</a:t>
            </a:r>
          </a:p>
          <a:p>
            <a:pPr lvl="1"/>
            <a:r>
              <a:rPr lang="en-US" sz="3100" dirty="0">
                <a:solidFill>
                  <a:srgbClr val="2A6438"/>
                </a:solidFill>
                <a:latin typeface="+mj-lt"/>
                <a:ea typeface="+mj-ea"/>
                <a:cs typeface="+mj-cs"/>
              </a:rPr>
              <a:t>	 Certified Skill Sets </a:t>
            </a:r>
          </a:p>
          <a:p>
            <a:pPr lvl="1"/>
            <a:r>
              <a:rPr lang="en-US" sz="3100" dirty="0">
                <a:solidFill>
                  <a:srgbClr val="2A6438"/>
                </a:solidFill>
                <a:latin typeface="+mj-lt"/>
                <a:ea typeface="+mj-ea"/>
                <a:cs typeface="+mj-cs"/>
              </a:rPr>
              <a:t>		WFR, WFA, CPR/AED, FA, LNT </a:t>
            </a:r>
          </a:p>
          <a:p>
            <a:pPr lvl="1"/>
            <a:r>
              <a:rPr lang="en-US" sz="3100" dirty="0">
                <a:solidFill>
                  <a:srgbClr val="2A6438"/>
                </a:solidFill>
                <a:latin typeface="+mj-lt"/>
                <a:ea typeface="+mj-ea"/>
                <a:cs typeface="+mj-cs"/>
              </a:rPr>
              <a:t>	Partner Connections</a:t>
            </a:r>
          </a:p>
          <a:p>
            <a:pPr lvl="1"/>
            <a:r>
              <a:rPr lang="en-US" sz="3100" dirty="0">
                <a:solidFill>
                  <a:srgbClr val="2A6438"/>
                </a:solidFill>
                <a:latin typeface="+mj-lt"/>
                <a:ea typeface="+mj-ea"/>
                <a:cs typeface="+mj-cs"/>
              </a:rPr>
              <a:t>	Staff Specific Swag (?)</a:t>
            </a:r>
            <a:endParaRPr lang="en-US" dirty="0"/>
          </a:p>
          <a:p>
            <a:pPr marL="342900" indent="-342900" defTabSz="457200">
              <a:spcBef>
                <a:spcPts val="500"/>
              </a:spcBef>
              <a:defRPr sz="2400">
                <a:solidFill>
                  <a:srgbClr val="2A6438"/>
                </a:solidFill>
                <a:latin typeface="+mj-lt"/>
                <a:ea typeface="+mj-ea"/>
                <a:cs typeface="+mj-cs"/>
                <a:sym typeface="Helvetica"/>
              </a:defRPr>
            </a:pPr>
            <a:endParaRPr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Staff Take-Aways</a:t>
            </a:r>
            <a:endParaRPr dirty="0"/>
          </a:p>
        </p:txBody>
      </p:sp>
      <p:pic>
        <p:nvPicPr>
          <p:cNvPr id="2" name="Picture 1">
            <a:extLst>
              <a:ext uri="{FF2B5EF4-FFF2-40B4-BE49-F238E27FC236}">
                <a16:creationId xmlns:a16="http://schemas.microsoft.com/office/drawing/2014/main" id="{6F452F93-8D97-12EC-2908-2BD97C27DF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5351" y="451402"/>
            <a:ext cx="2333787" cy="2977156"/>
          </a:xfrm>
          <a:prstGeom prst="rect">
            <a:avLst/>
          </a:prstGeom>
        </p:spPr>
      </p:pic>
      <p:pic>
        <p:nvPicPr>
          <p:cNvPr id="3" name="Content Placeholder 3">
            <a:extLst>
              <a:ext uri="{FF2B5EF4-FFF2-40B4-BE49-F238E27FC236}">
                <a16:creationId xmlns:a16="http://schemas.microsoft.com/office/drawing/2014/main" id="{F8314A8C-532A-15F1-30D8-7AB163B75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6616" y="3429000"/>
            <a:ext cx="3962522" cy="2959685"/>
          </a:xfrm>
          <a:prstGeom prst="rect">
            <a:avLst/>
          </a:prstGeom>
        </p:spPr>
      </p:pic>
      <p:pic>
        <p:nvPicPr>
          <p:cNvPr id="4" name="Picture 3">
            <a:extLst>
              <a:ext uri="{FF2B5EF4-FFF2-40B4-BE49-F238E27FC236}">
                <a16:creationId xmlns:a16="http://schemas.microsoft.com/office/drawing/2014/main" id="{72AFDA2E-5936-13E9-785C-11DDB7C5D2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7270" y="4908842"/>
            <a:ext cx="4434164" cy="1504831"/>
          </a:xfrm>
          <a:prstGeom prst="rect">
            <a:avLst/>
          </a:prstGeom>
        </p:spPr>
      </p:pic>
    </p:spTree>
    <p:extLst>
      <p:ext uri="{BB962C8B-B14F-4D97-AF65-F5344CB8AC3E}">
        <p14:creationId xmlns:p14="http://schemas.microsoft.com/office/powerpoint/2010/main" val="24061588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2">
            <a:extLst>
              <a:ext uri="{FF2B5EF4-FFF2-40B4-BE49-F238E27FC236}">
                <a16:creationId xmlns:a16="http://schemas.microsoft.com/office/drawing/2014/main" id="{1892E50B-045F-D7A5-22DF-F7F7D3615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002" y="3565251"/>
            <a:ext cx="2717164" cy="2717164"/>
          </a:xfrm>
          <a:prstGeom prst="rect">
            <a:avLst/>
          </a:prstGeom>
        </p:spPr>
      </p:pic>
      <p:sp>
        <p:nvSpPr>
          <p:cNvPr id="68" name="Subtitle text goes here…"/>
          <p:cNvSpPr txBox="1"/>
          <p:nvPr/>
        </p:nvSpPr>
        <p:spPr>
          <a:xfrm>
            <a:off x="1303866" y="1718584"/>
            <a:ext cx="7289800" cy="4257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77500" lnSpcReduction="20000"/>
          </a:bodyPr>
          <a:lstStyle/>
          <a:p>
            <a:pPr lvl="2"/>
            <a:r>
              <a:rPr lang="en-US" sz="3100" dirty="0">
                <a:solidFill>
                  <a:srgbClr val="2A6438"/>
                </a:solidFill>
                <a:latin typeface="+mj-lt"/>
                <a:ea typeface="+mj-ea"/>
                <a:cs typeface="+mj-cs"/>
              </a:rPr>
              <a:t>Check-In Process</a:t>
            </a:r>
          </a:p>
          <a:p>
            <a:pPr marL="457200" lvl="1" indent="-457200">
              <a:buFont typeface="Arial" panose="020B0604020202020204" pitchFamily="34" charset="0"/>
              <a:buChar char="•"/>
            </a:pPr>
            <a:r>
              <a:rPr lang="en-US" sz="3100" dirty="0">
                <a:solidFill>
                  <a:srgbClr val="2A6438"/>
                </a:solidFill>
                <a:latin typeface="+mj-lt"/>
                <a:ea typeface="+mj-ea"/>
                <a:cs typeface="+mj-cs"/>
              </a:rPr>
              <a:t>	Event Management [NCAP AO-804, HS-503] </a:t>
            </a:r>
          </a:p>
          <a:p>
            <a:pPr marL="457200" lvl="3" indent="-457200">
              <a:buFont typeface="Arial" panose="020B0604020202020204" pitchFamily="34" charset="0"/>
              <a:buChar char="•"/>
            </a:pPr>
            <a:r>
              <a:rPr lang="en-US" sz="3100" dirty="0">
                <a:solidFill>
                  <a:srgbClr val="2A6438"/>
                </a:solidFill>
                <a:latin typeface="+mj-lt"/>
                <a:ea typeface="+mj-ea"/>
                <a:cs typeface="+mj-cs"/>
              </a:rPr>
              <a:t>	Waivers – VA’s – JHA’s – PPE</a:t>
            </a:r>
          </a:p>
          <a:p>
            <a:pPr marL="457200" lvl="3" indent="-457200">
              <a:buFont typeface="Arial" panose="020B0604020202020204" pitchFamily="34" charset="0"/>
              <a:buChar char="•"/>
            </a:pPr>
            <a:r>
              <a:rPr lang="en-US" sz="3100" dirty="0">
                <a:solidFill>
                  <a:srgbClr val="2A6438"/>
                </a:solidFill>
                <a:latin typeface="+mj-lt"/>
                <a:ea typeface="+mj-ea"/>
                <a:cs typeface="+mj-cs"/>
              </a:rPr>
              <a:t>	Radical Welcoming!</a:t>
            </a:r>
          </a:p>
          <a:p>
            <a:pPr marL="457200" lvl="3" indent="-457200">
              <a:buFont typeface="Arial" panose="020B0604020202020204" pitchFamily="34" charset="0"/>
              <a:buChar char="•"/>
            </a:pPr>
            <a:endParaRPr lang="en-US" sz="3100" dirty="0">
              <a:solidFill>
                <a:srgbClr val="2A6438"/>
              </a:solidFill>
              <a:latin typeface="+mj-lt"/>
              <a:ea typeface="+mj-ea"/>
              <a:cs typeface="+mj-cs"/>
            </a:endParaRPr>
          </a:p>
          <a:p>
            <a:r>
              <a:rPr lang="en-US" sz="3100" dirty="0">
                <a:solidFill>
                  <a:srgbClr val="2A6438"/>
                </a:solidFill>
                <a:latin typeface="+mj-lt"/>
                <a:ea typeface="+mj-ea"/>
                <a:cs typeface="+mj-cs"/>
              </a:rPr>
              <a:t>Event Program</a:t>
            </a:r>
          </a:p>
          <a:p>
            <a:pPr marL="457200" lvl="1" indent="-457200">
              <a:buFont typeface="Arial" panose="020B0604020202020204" pitchFamily="34" charset="0"/>
              <a:buChar char="•"/>
            </a:pPr>
            <a:r>
              <a:rPr lang="en-US" sz="3100" dirty="0">
                <a:solidFill>
                  <a:srgbClr val="2A6438"/>
                </a:solidFill>
                <a:latin typeface="+mj-lt"/>
                <a:ea typeface="+mj-ea"/>
                <a:cs typeface="+mj-cs"/>
              </a:rPr>
              <a:t>	Project Orientation &amp; Safety </a:t>
            </a:r>
          </a:p>
          <a:p>
            <a:pPr marL="457200" lvl="3" indent="-457200">
              <a:buFont typeface="Arial" panose="020B0604020202020204" pitchFamily="34" charset="0"/>
              <a:buChar char="•"/>
            </a:pPr>
            <a:r>
              <a:rPr lang="en-US" sz="3100" dirty="0">
                <a:solidFill>
                  <a:srgbClr val="2A6438"/>
                </a:solidFill>
                <a:latin typeface="+mj-lt"/>
                <a:ea typeface="+mj-ea"/>
                <a:cs typeface="+mj-cs"/>
              </a:rPr>
              <a:t>	Developed Daily Schedule</a:t>
            </a:r>
          </a:p>
          <a:p>
            <a:pPr marL="457200" lvl="5" indent="-457200">
              <a:buFont typeface="Arial" panose="020B0604020202020204" pitchFamily="34" charset="0"/>
              <a:buChar char="•"/>
            </a:pPr>
            <a:r>
              <a:rPr lang="en-US" sz="3100" dirty="0">
                <a:solidFill>
                  <a:srgbClr val="2A6438"/>
                </a:solidFill>
                <a:latin typeface="+mj-lt"/>
                <a:ea typeface="+mj-ea"/>
                <a:cs typeface="+mj-cs"/>
              </a:rPr>
              <a:t>	Deployment</a:t>
            </a:r>
          </a:p>
          <a:p>
            <a:pPr marL="457200" lvl="5" indent="-457200">
              <a:buFont typeface="Arial" panose="020B0604020202020204" pitchFamily="34" charset="0"/>
              <a:buChar char="•"/>
            </a:pPr>
            <a:endParaRPr lang="en-US" sz="3100" dirty="0">
              <a:solidFill>
                <a:srgbClr val="2A6438"/>
              </a:solidFill>
              <a:latin typeface="+mj-lt"/>
              <a:ea typeface="+mj-ea"/>
              <a:cs typeface="+mj-cs"/>
            </a:endParaRPr>
          </a:p>
          <a:p>
            <a:pPr lvl="5"/>
            <a:r>
              <a:rPr lang="en-US" sz="3100" dirty="0">
                <a:solidFill>
                  <a:srgbClr val="2A6438"/>
                </a:solidFill>
                <a:latin typeface="+mj-lt"/>
                <a:ea typeface="+mj-ea"/>
                <a:cs typeface="+mj-cs"/>
              </a:rPr>
              <a:t>Event Conclusion</a:t>
            </a:r>
          </a:p>
          <a:p>
            <a:pPr marL="457200" lvl="5" indent="-457200">
              <a:buFont typeface="Arial" panose="020B0604020202020204" pitchFamily="34" charset="0"/>
              <a:buChar char="•"/>
            </a:pPr>
            <a:r>
              <a:rPr lang="en-US" sz="3100" dirty="0">
                <a:solidFill>
                  <a:srgbClr val="2A6438"/>
                </a:solidFill>
                <a:latin typeface="+mj-lt"/>
                <a:ea typeface="+mj-ea"/>
                <a:cs typeface="+mj-cs"/>
              </a:rPr>
              <a:t>	Closing / Conclusion of Activity</a:t>
            </a:r>
          </a:p>
          <a:p>
            <a:pPr marL="457200" lvl="5" indent="-457200">
              <a:buFont typeface="Arial" panose="020B0604020202020204" pitchFamily="34" charset="0"/>
              <a:buChar char="•"/>
            </a:pPr>
            <a:r>
              <a:rPr lang="en-US" sz="3100" dirty="0">
                <a:solidFill>
                  <a:srgbClr val="2A6438"/>
                </a:solidFill>
                <a:latin typeface="+mj-lt"/>
                <a:ea typeface="+mj-ea"/>
                <a:cs typeface="+mj-cs"/>
              </a:rPr>
              <a:t>	Event Swag – Tokens of Appreciation</a:t>
            </a:r>
          </a:p>
          <a:p>
            <a:pPr marL="457200" lvl="5" indent="-457200">
              <a:buFont typeface="Arial" panose="020B0604020202020204" pitchFamily="34" charset="0"/>
              <a:buChar char="•"/>
            </a:pPr>
            <a:r>
              <a:rPr lang="en-US" sz="3100" dirty="0">
                <a:solidFill>
                  <a:srgbClr val="2A6438"/>
                </a:solidFill>
                <a:latin typeface="+mj-lt"/>
                <a:ea typeface="+mj-ea"/>
                <a:cs typeface="+mj-cs"/>
              </a:rPr>
              <a:t>	Check-out</a:t>
            </a:r>
            <a:endParaRPr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Participants / Exceptional Volunteers</a:t>
            </a:r>
          </a:p>
        </p:txBody>
      </p:sp>
      <p:pic>
        <p:nvPicPr>
          <p:cNvPr id="4" name="Picture 3">
            <a:extLst>
              <a:ext uri="{FF2B5EF4-FFF2-40B4-BE49-F238E27FC236}">
                <a16:creationId xmlns:a16="http://schemas.microsoft.com/office/drawing/2014/main" id="{03B8FB3A-5B2F-3722-CFAC-5BC4786FB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329" y="1616594"/>
            <a:ext cx="2653937" cy="2653937"/>
          </a:xfrm>
          <a:prstGeom prst="rect">
            <a:avLst/>
          </a:prstGeom>
        </p:spPr>
      </p:pic>
    </p:spTree>
    <p:extLst>
      <p:ext uri="{BB962C8B-B14F-4D97-AF65-F5344CB8AC3E}">
        <p14:creationId xmlns:p14="http://schemas.microsoft.com/office/powerpoint/2010/main" val="2861477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500"/>
                                        <p:tgtEl>
                                          <p:spTgt spid="6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2" end="2"/>
                                            </p:txEl>
                                          </p:spTgt>
                                        </p:tgtEl>
                                        <p:attrNameLst>
                                          <p:attrName>style.visibility</p:attrName>
                                        </p:attrNameLst>
                                      </p:cBhvr>
                                      <p:to>
                                        <p:strVal val="visible"/>
                                      </p:to>
                                    </p:set>
                                    <p:animEffect transition="in" filter="fade">
                                      <p:cBhvr>
                                        <p:cTn id="10" dur="500"/>
                                        <p:tgtEl>
                                          <p:spTgt spid="6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xEl>
                                              <p:pRg st="3" end="3"/>
                                            </p:txEl>
                                          </p:spTgt>
                                        </p:tgtEl>
                                        <p:attrNameLst>
                                          <p:attrName>style.visibility</p:attrName>
                                        </p:attrNameLst>
                                      </p:cBhvr>
                                      <p:to>
                                        <p:strVal val="visible"/>
                                      </p:to>
                                    </p:set>
                                    <p:animEffect transition="in" filter="fade">
                                      <p:cBhvr>
                                        <p:cTn id="13" dur="500"/>
                                        <p:tgtEl>
                                          <p:spTgt spid="6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xEl>
                                              <p:pRg st="6" end="6"/>
                                            </p:txEl>
                                          </p:spTgt>
                                        </p:tgtEl>
                                        <p:attrNameLst>
                                          <p:attrName>style.visibility</p:attrName>
                                        </p:attrNameLst>
                                      </p:cBhvr>
                                      <p:to>
                                        <p:strVal val="visible"/>
                                      </p:to>
                                    </p:set>
                                    <p:animEffect transition="in" filter="fade">
                                      <p:cBhvr>
                                        <p:cTn id="18" dur="500"/>
                                        <p:tgtEl>
                                          <p:spTgt spid="6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xEl>
                                              <p:pRg st="7" end="7"/>
                                            </p:txEl>
                                          </p:spTgt>
                                        </p:tgtEl>
                                        <p:attrNameLst>
                                          <p:attrName>style.visibility</p:attrName>
                                        </p:attrNameLst>
                                      </p:cBhvr>
                                      <p:to>
                                        <p:strVal val="visible"/>
                                      </p:to>
                                    </p:set>
                                    <p:animEffect transition="in" filter="fade">
                                      <p:cBhvr>
                                        <p:cTn id="21" dur="500"/>
                                        <p:tgtEl>
                                          <p:spTgt spid="68">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xEl>
                                              <p:pRg st="8" end="8"/>
                                            </p:txEl>
                                          </p:spTgt>
                                        </p:tgtEl>
                                        <p:attrNameLst>
                                          <p:attrName>style.visibility</p:attrName>
                                        </p:attrNameLst>
                                      </p:cBhvr>
                                      <p:to>
                                        <p:strVal val="visible"/>
                                      </p:to>
                                    </p:set>
                                    <p:animEffect transition="in" filter="fade">
                                      <p:cBhvr>
                                        <p:cTn id="24" dur="500"/>
                                        <p:tgtEl>
                                          <p:spTgt spid="68">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8">
                                            <p:txEl>
                                              <p:pRg st="11" end="11"/>
                                            </p:txEl>
                                          </p:spTgt>
                                        </p:tgtEl>
                                        <p:attrNameLst>
                                          <p:attrName>style.visibility</p:attrName>
                                        </p:attrNameLst>
                                      </p:cBhvr>
                                      <p:to>
                                        <p:strVal val="visible"/>
                                      </p:to>
                                    </p:set>
                                    <p:animEffect transition="in" filter="fade">
                                      <p:cBhvr>
                                        <p:cTn id="29" dur="500"/>
                                        <p:tgtEl>
                                          <p:spTgt spid="68">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8">
                                            <p:txEl>
                                              <p:pRg st="12" end="12"/>
                                            </p:txEl>
                                          </p:spTgt>
                                        </p:tgtEl>
                                        <p:attrNameLst>
                                          <p:attrName>style.visibility</p:attrName>
                                        </p:attrNameLst>
                                      </p:cBhvr>
                                      <p:to>
                                        <p:strVal val="visible"/>
                                      </p:to>
                                    </p:set>
                                    <p:animEffect transition="in" filter="fade">
                                      <p:cBhvr>
                                        <p:cTn id="32" dur="500"/>
                                        <p:tgtEl>
                                          <p:spTgt spid="68">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8">
                                            <p:txEl>
                                              <p:pRg st="13" end="13"/>
                                            </p:txEl>
                                          </p:spTgt>
                                        </p:tgtEl>
                                        <p:attrNameLst>
                                          <p:attrName>style.visibility</p:attrName>
                                        </p:attrNameLst>
                                      </p:cBhvr>
                                      <p:to>
                                        <p:strVal val="visible"/>
                                      </p:to>
                                    </p:set>
                                    <p:animEffect transition="in" filter="fade">
                                      <p:cBhvr>
                                        <p:cTn id="35" dur="500"/>
                                        <p:tgtEl>
                                          <p:spTgt spid="6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787399" y="2006600"/>
            <a:ext cx="7289800" cy="3132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2"/>
            <a:r>
              <a:rPr lang="en-US" sz="3100" dirty="0">
                <a:solidFill>
                  <a:srgbClr val="2A6438"/>
                </a:solidFill>
                <a:latin typeface="+mj-lt"/>
                <a:ea typeface="+mj-ea"/>
                <a:cs typeface="+mj-cs"/>
              </a:rPr>
              <a:t>Radical Welcoming</a:t>
            </a:r>
          </a:p>
          <a:p>
            <a:pPr marL="457200" lvl="1" indent="-457200">
              <a:buFont typeface="Arial" panose="020B0604020202020204" pitchFamily="34" charset="0"/>
              <a:buChar char="•"/>
            </a:pPr>
            <a:r>
              <a:rPr lang="en-US" sz="3100" dirty="0">
                <a:solidFill>
                  <a:srgbClr val="2A6438"/>
                </a:solidFill>
                <a:latin typeface="+mj-lt"/>
                <a:ea typeface="+mj-ea"/>
                <a:cs typeface="+mj-cs"/>
              </a:rPr>
              <a:t>Value the Participants Time</a:t>
            </a:r>
          </a:p>
          <a:p>
            <a:pPr marL="457200" lvl="1" indent="-457200">
              <a:buFont typeface="Arial" panose="020B0604020202020204" pitchFamily="34" charset="0"/>
              <a:buChar char="•"/>
            </a:pPr>
            <a:r>
              <a:rPr lang="en-US" sz="3100" dirty="0">
                <a:solidFill>
                  <a:srgbClr val="2A6438"/>
                </a:solidFill>
                <a:latin typeface="+mj-lt"/>
                <a:ea typeface="+mj-ea"/>
                <a:cs typeface="+mj-cs"/>
              </a:rPr>
              <a:t>Crew assemblage and Ice-Breakers</a:t>
            </a:r>
          </a:p>
          <a:p>
            <a:pPr marL="457200" lvl="1" indent="-457200">
              <a:buFont typeface="Arial" panose="020B0604020202020204" pitchFamily="34" charset="0"/>
              <a:buChar char="•"/>
            </a:pPr>
            <a:r>
              <a:rPr lang="en-US" sz="3100" dirty="0">
                <a:solidFill>
                  <a:srgbClr val="2A6438"/>
                </a:solidFill>
                <a:latin typeface="+mj-lt"/>
                <a:ea typeface="+mj-ea"/>
                <a:cs typeface="+mj-cs"/>
              </a:rPr>
              <a:t>Crew Foreman Orientation</a:t>
            </a:r>
          </a:p>
          <a:p>
            <a:pPr marL="457200" lvl="1" indent="-457200">
              <a:buFont typeface="Arial" panose="020B0604020202020204" pitchFamily="34" charset="0"/>
              <a:buChar char="•"/>
            </a:pPr>
            <a:r>
              <a:rPr lang="en-US" sz="3100" dirty="0">
                <a:solidFill>
                  <a:srgbClr val="2A6438"/>
                </a:solidFill>
                <a:latin typeface="+mj-lt"/>
                <a:ea typeface="+mj-ea"/>
                <a:cs typeface="+mj-cs"/>
              </a:rPr>
              <a:t>Site Specific Safety</a:t>
            </a:r>
          </a:p>
          <a:p>
            <a:pPr marL="457200" lvl="1" indent="-457200">
              <a:buFont typeface="Arial" panose="020B0604020202020204" pitchFamily="34" charset="0"/>
              <a:buChar char="•"/>
            </a:pPr>
            <a:r>
              <a:rPr lang="en-US" sz="3100" dirty="0">
                <a:solidFill>
                  <a:srgbClr val="2A6438"/>
                </a:solidFill>
                <a:latin typeface="+mj-lt"/>
                <a:ea typeface="+mj-ea"/>
                <a:cs typeface="+mj-cs"/>
              </a:rPr>
              <a:t>Gear Checks (TREK)</a:t>
            </a:r>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Participants / Exceptional Volunteers</a:t>
            </a:r>
          </a:p>
        </p:txBody>
      </p:sp>
      <p:pic>
        <p:nvPicPr>
          <p:cNvPr id="4" name="Picture 3">
            <a:extLst>
              <a:ext uri="{FF2B5EF4-FFF2-40B4-BE49-F238E27FC236}">
                <a16:creationId xmlns:a16="http://schemas.microsoft.com/office/drawing/2014/main" id="{FF22308C-0C56-40F0-A2A6-FEA825015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400" y="2575549"/>
            <a:ext cx="3505201" cy="2472195"/>
          </a:xfrm>
          <a:prstGeom prst="rect">
            <a:avLst/>
          </a:prstGeom>
        </p:spPr>
      </p:pic>
      <p:pic>
        <p:nvPicPr>
          <p:cNvPr id="8" name="Picture 7">
            <a:extLst>
              <a:ext uri="{FF2B5EF4-FFF2-40B4-BE49-F238E27FC236}">
                <a16:creationId xmlns:a16="http://schemas.microsoft.com/office/drawing/2014/main" id="{125D8E2A-B36F-542C-2508-5D87073BE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8641" y="3798155"/>
            <a:ext cx="2113415" cy="2653937"/>
          </a:xfrm>
          <a:prstGeom prst="rect">
            <a:avLst/>
          </a:prstGeom>
        </p:spPr>
      </p:pic>
      <p:pic>
        <p:nvPicPr>
          <p:cNvPr id="5" name="Picture 4">
            <a:extLst>
              <a:ext uri="{FF2B5EF4-FFF2-40B4-BE49-F238E27FC236}">
                <a16:creationId xmlns:a16="http://schemas.microsoft.com/office/drawing/2014/main" id="{1BE65AE0-69A8-8562-43C5-BBE545B98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359" y="926429"/>
            <a:ext cx="1974076" cy="1974076"/>
          </a:xfrm>
          <a:prstGeom prst="rect">
            <a:avLst/>
          </a:prstGeom>
        </p:spPr>
      </p:pic>
    </p:spTree>
    <p:extLst>
      <p:ext uri="{BB962C8B-B14F-4D97-AF65-F5344CB8AC3E}">
        <p14:creationId xmlns:p14="http://schemas.microsoft.com/office/powerpoint/2010/main" val="34023934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wipe(down)">
                                      <p:cBhvr>
                                        <p:cTn id="7" dur="500"/>
                                        <p:tgtEl>
                                          <p:spTgt spid="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wipe(down)">
                                      <p:cBhvr>
                                        <p:cTn id="12" dur="500"/>
                                        <p:tgtEl>
                                          <p:spTgt spid="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8">
                                            <p:txEl>
                                              <p:pRg st="3" end="3"/>
                                            </p:txEl>
                                          </p:spTgt>
                                        </p:tgtEl>
                                        <p:attrNameLst>
                                          <p:attrName>style.visibility</p:attrName>
                                        </p:attrNameLst>
                                      </p:cBhvr>
                                      <p:to>
                                        <p:strVal val="visible"/>
                                      </p:to>
                                    </p:set>
                                    <p:animEffect transition="in" filter="wipe(down)">
                                      <p:cBhvr>
                                        <p:cTn id="17" dur="500"/>
                                        <p:tgtEl>
                                          <p:spTgt spid="6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8">
                                            <p:txEl>
                                              <p:pRg st="4" end="4"/>
                                            </p:txEl>
                                          </p:spTgt>
                                        </p:tgtEl>
                                        <p:attrNameLst>
                                          <p:attrName>style.visibility</p:attrName>
                                        </p:attrNameLst>
                                      </p:cBhvr>
                                      <p:to>
                                        <p:strVal val="visible"/>
                                      </p:to>
                                    </p:set>
                                    <p:animEffect transition="in" filter="wipe(down)">
                                      <p:cBhvr>
                                        <p:cTn id="22" dur="500"/>
                                        <p:tgtEl>
                                          <p:spTgt spid="6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8">
                                            <p:txEl>
                                              <p:pRg st="5" end="5"/>
                                            </p:txEl>
                                          </p:spTgt>
                                        </p:tgtEl>
                                        <p:attrNameLst>
                                          <p:attrName>style.visibility</p:attrName>
                                        </p:attrNameLst>
                                      </p:cBhvr>
                                      <p:to>
                                        <p:strVal val="visible"/>
                                      </p:to>
                                    </p:set>
                                    <p:animEffect transition="in" filter="wipe(down)">
                                      <p:cBhvr>
                                        <p:cTn id="27" dur="5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651529" y="1931913"/>
            <a:ext cx="10074804"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77500" lnSpcReduction="20000"/>
          </a:bodyPr>
          <a:lstStyle/>
          <a:p>
            <a:r>
              <a:rPr lang="en-US" sz="3100" dirty="0">
                <a:solidFill>
                  <a:srgbClr val="2A6438"/>
                </a:solidFill>
                <a:latin typeface="+mj-lt"/>
                <a:ea typeface="+mj-ea"/>
                <a:cs typeface="+mj-cs"/>
              </a:rPr>
              <a:t>Partnering Organization as a Career Path</a:t>
            </a:r>
          </a:p>
          <a:p>
            <a:pPr marL="457200" lvl="3" indent="-457200">
              <a:buFont typeface="Arial" panose="020B0604020202020204" pitchFamily="34" charset="0"/>
              <a:buChar char="•"/>
            </a:pPr>
            <a:r>
              <a:rPr lang="en-US" sz="3100" dirty="0">
                <a:solidFill>
                  <a:srgbClr val="2A6438"/>
                </a:solidFill>
                <a:latin typeface="+mj-lt"/>
                <a:ea typeface="+mj-ea"/>
                <a:cs typeface="+mj-cs"/>
              </a:rPr>
              <a:t>	USFS Ranger / Trail Crew Boss</a:t>
            </a:r>
          </a:p>
          <a:p>
            <a:pPr marL="457200" lvl="5" indent="-457200">
              <a:buFont typeface="Arial" panose="020B0604020202020204" pitchFamily="34" charset="0"/>
              <a:buChar char="•"/>
            </a:pPr>
            <a:r>
              <a:rPr lang="en-US" sz="3100" dirty="0">
                <a:solidFill>
                  <a:srgbClr val="2A6438"/>
                </a:solidFill>
                <a:latin typeface="+mj-lt"/>
                <a:ea typeface="+mj-ea"/>
                <a:cs typeface="+mj-cs"/>
              </a:rPr>
              <a:t>	Forester / Public Lands Manager</a:t>
            </a:r>
          </a:p>
          <a:p>
            <a:pPr marL="457200" lvl="1" indent="-457200">
              <a:buFont typeface="Arial" panose="020B0604020202020204" pitchFamily="34" charset="0"/>
              <a:buChar char="•"/>
            </a:pPr>
            <a:r>
              <a:rPr lang="en-US" sz="3100" dirty="0">
                <a:solidFill>
                  <a:srgbClr val="2A6438"/>
                </a:solidFill>
                <a:latin typeface="+mj-lt"/>
                <a:ea typeface="+mj-ea"/>
                <a:cs typeface="+mj-cs"/>
              </a:rPr>
              <a:t>	Team Leader of a non-profit conservation organization </a:t>
            </a:r>
          </a:p>
          <a:p>
            <a:pPr marL="457200" lvl="1" indent="-457200">
              <a:buFont typeface="Arial" panose="020B0604020202020204" pitchFamily="34" charset="0"/>
              <a:buChar char="•"/>
            </a:pPr>
            <a:endParaRPr lang="en-US" sz="3100" dirty="0">
              <a:solidFill>
                <a:srgbClr val="2A6438"/>
              </a:solidFill>
              <a:latin typeface="+mj-lt"/>
              <a:ea typeface="+mj-ea"/>
              <a:cs typeface="+mj-cs"/>
            </a:endParaRPr>
          </a:p>
          <a:p>
            <a:r>
              <a:rPr lang="en-US" sz="3100" dirty="0">
                <a:solidFill>
                  <a:srgbClr val="2A6438"/>
                </a:solidFill>
                <a:latin typeface="+mj-lt"/>
                <a:ea typeface="+mj-ea"/>
                <a:cs typeface="+mj-cs"/>
              </a:rPr>
              <a:t>Community Level</a:t>
            </a:r>
          </a:p>
          <a:p>
            <a:pPr marL="457200" lvl="1" indent="-457200">
              <a:buFont typeface="Arial" panose="020B0604020202020204" pitchFamily="34" charset="0"/>
              <a:buChar char="•"/>
            </a:pPr>
            <a:r>
              <a:rPr lang="en-US" sz="3100" dirty="0">
                <a:solidFill>
                  <a:srgbClr val="2A6438"/>
                </a:solidFill>
                <a:latin typeface="+mj-lt"/>
                <a:ea typeface="+mj-ea"/>
                <a:cs typeface="+mj-cs"/>
              </a:rPr>
              <a:t>	Community service advocate</a:t>
            </a:r>
          </a:p>
          <a:p>
            <a:pPr marL="457200" lvl="3" indent="-457200">
              <a:buFont typeface="Arial" panose="020B0604020202020204" pitchFamily="34" charset="0"/>
              <a:buChar char="•"/>
            </a:pPr>
            <a:r>
              <a:rPr lang="en-US" sz="3100" dirty="0">
                <a:solidFill>
                  <a:srgbClr val="2A6438"/>
                </a:solidFill>
                <a:latin typeface="+mj-lt"/>
                <a:ea typeface="+mj-ea"/>
                <a:cs typeface="+mj-cs"/>
              </a:rPr>
              <a:t>	Urban conservation/sustainability advocate</a:t>
            </a:r>
          </a:p>
          <a:p>
            <a:pPr marL="457200" lvl="3" indent="-457200">
              <a:buFont typeface="Arial" panose="020B0604020202020204" pitchFamily="34" charset="0"/>
              <a:buChar char="•"/>
            </a:pPr>
            <a:r>
              <a:rPr lang="en-US" sz="3100" dirty="0">
                <a:solidFill>
                  <a:srgbClr val="2A6438"/>
                </a:solidFill>
                <a:latin typeface="+mj-lt"/>
                <a:ea typeface="+mj-ea"/>
                <a:cs typeface="+mj-cs"/>
              </a:rPr>
              <a:t>	Founder of a non-profit conservation organization</a:t>
            </a:r>
          </a:p>
          <a:p>
            <a:pPr marL="457200" lvl="3" indent="-457200">
              <a:buFont typeface="Arial" panose="020B0604020202020204" pitchFamily="34" charset="0"/>
              <a:buChar char="•"/>
            </a:pPr>
            <a:endParaRPr lang="en-US" sz="3100" dirty="0">
              <a:solidFill>
                <a:srgbClr val="2A6438"/>
              </a:solidFill>
              <a:latin typeface="+mj-lt"/>
              <a:ea typeface="+mj-ea"/>
              <a:cs typeface="+mj-cs"/>
            </a:endParaRPr>
          </a:p>
          <a:p>
            <a:r>
              <a:rPr lang="en-US" sz="3100" dirty="0">
                <a:solidFill>
                  <a:srgbClr val="2A6438"/>
                </a:solidFill>
                <a:latin typeface="+mj-lt"/>
                <a:ea typeface="+mj-ea"/>
                <a:cs typeface="+mj-cs"/>
              </a:rPr>
              <a:t>Scouting Level</a:t>
            </a:r>
          </a:p>
          <a:p>
            <a:pPr marL="457200" lvl="1" indent="-457200">
              <a:buFont typeface="Arial" panose="020B0604020202020204" pitchFamily="34" charset="0"/>
              <a:buChar char="•"/>
            </a:pPr>
            <a:r>
              <a:rPr lang="en-US" sz="3100" dirty="0">
                <a:solidFill>
                  <a:srgbClr val="2A6438"/>
                </a:solidFill>
                <a:latin typeface="+mj-lt"/>
                <a:ea typeface="+mj-ea"/>
                <a:cs typeface="+mj-cs"/>
              </a:rPr>
              <a:t>	Small/large scale conservation project chairperson</a:t>
            </a:r>
          </a:p>
          <a:p>
            <a:pPr marL="457200" lvl="3" indent="-457200">
              <a:buFont typeface="Arial" panose="020B0604020202020204" pitchFamily="34" charset="0"/>
              <a:buChar char="•"/>
            </a:pPr>
            <a:r>
              <a:rPr lang="en-US" sz="3100" dirty="0">
                <a:solidFill>
                  <a:srgbClr val="2A6438"/>
                </a:solidFill>
                <a:latin typeface="+mj-lt"/>
                <a:ea typeface="+mj-ea"/>
                <a:cs typeface="+mj-cs"/>
              </a:rPr>
              <a:t>	Unit level LNT Trainer</a:t>
            </a:r>
          </a:p>
          <a:p>
            <a:pPr marL="457200" lvl="3" indent="-457200">
              <a:buFont typeface="Arial" panose="020B0604020202020204" pitchFamily="34" charset="0"/>
              <a:buChar char="•"/>
            </a:pPr>
            <a:r>
              <a:rPr lang="en-US" sz="3100" dirty="0">
                <a:solidFill>
                  <a:srgbClr val="2A6438"/>
                </a:solidFill>
                <a:latin typeface="+mj-lt"/>
                <a:ea typeface="+mj-ea"/>
                <a:cs typeface="+mj-cs"/>
              </a:rPr>
              <a:t>	National Conservation Award recipient</a:t>
            </a:r>
          </a:p>
          <a:p>
            <a:pPr lvl="3"/>
            <a:endParaRPr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Participant  Take-Aways</a:t>
            </a:r>
            <a:endParaRPr dirty="0"/>
          </a:p>
        </p:txBody>
      </p:sp>
    </p:spTree>
    <p:extLst>
      <p:ext uri="{BB962C8B-B14F-4D97-AF65-F5344CB8AC3E}">
        <p14:creationId xmlns:p14="http://schemas.microsoft.com/office/powerpoint/2010/main" val="23194042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 calcmode="lin" valueType="num">
                                      <p:cBhvr additive="base">
                                        <p:cTn id="7" dur="500" fill="hold"/>
                                        <p:tgtEl>
                                          <p:spTgt spid="6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anim calcmode="lin" valueType="num">
                                      <p:cBhvr additive="base">
                                        <p:cTn id="11"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8">
                                            <p:txEl>
                                              <p:pRg st="3" end="3"/>
                                            </p:txEl>
                                          </p:spTgt>
                                        </p:tgtEl>
                                        <p:attrNameLst>
                                          <p:attrName>style.visibility</p:attrName>
                                        </p:attrNameLst>
                                      </p:cBhvr>
                                      <p:to>
                                        <p:strVal val="visible"/>
                                      </p:to>
                                    </p:set>
                                    <p:anim calcmode="lin" valueType="num">
                                      <p:cBhvr additive="base">
                                        <p:cTn id="15" dur="500" fill="hold"/>
                                        <p:tgtEl>
                                          <p:spTgt spid="6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8">
                                            <p:txEl>
                                              <p:pRg st="6" end="6"/>
                                            </p:txEl>
                                          </p:spTgt>
                                        </p:tgtEl>
                                        <p:attrNameLst>
                                          <p:attrName>style.visibility</p:attrName>
                                        </p:attrNameLst>
                                      </p:cBhvr>
                                      <p:to>
                                        <p:strVal val="visible"/>
                                      </p:to>
                                    </p:set>
                                    <p:anim calcmode="lin" valueType="num">
                                      <p:cBhvr additive="base">
                                        <p:cTn id="21" dur="500" fill="hold"/>
                                        <p:tgtEl>
                                          <p:spTgt spid="6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8">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8">
                                            <p:txEl>
                                              <p:pRg st="7" end="7"/>
                                            </p:txEl>
                                          </p:spTgt>
                                        </p:tgtEl>
                                        <p:attrNameLst>
                                          <p:attrName>style.visibility</p:attrName>
                                        </p:attrNameLst>
                                      </p:cBhvr>
                                      <p:to>
                                        <p:strVal val="visible"/>
                                      </p:to>
                                    </p:set>
                                    <p:anim calcmode="lin" valueType="num">
                                      <p:cBhvr additive="base">
                                        <p:cTn id="25" dur="500" fill="hold"/>
                                        <p:tgtEl>
                                          <p:spTgt spid="6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8">
                                            <p:txEl>
                                              <p:pRg st="8" end="8"/>
                                            </p:txEl>
                                          </p:spTgt>
                                        </p:tgtEl>
                                        <p:attrNameLst>
                                          <p:attrName>style.visibility</p:attrName>
                                        </p:attrNameLst>
                                      </p:cBhvr>
                                      <p:to>
                                        <p:strVal val="visible"/>
                                      </p:to>
                                    </p:set>
                                    <p:anim calcmode="lin" valueType="num">
                                      <p:cBhvr additive="base">
                                        <p:cTn id="29" dur="500" fill="hold"/>
                                        <p:tgtEl>
                                          <p:spTgt spid="68">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8">
                                            <p:txEl>
                                              <p:pRg st="11" end="11"/>
                                            </p:txEl>
                                          </p:spTgt>
                                        </p:tgtEl>
                                        <p:attrNameLst>
                                          <p:attrName>style.visibility</p:attrName>
                                        </p:attrNameLst>
                                      </p:cBhvr>
                                      <p:to>
                                        <p:strVal val="visible"/>
                                      </p:to>
                                    </p:set>
                                    <p:anim calcmode="lin" valueType="num">
                                      <p:cBhvr additive="base">
                                        <p:cTn id="35" dur="500" fill="hold"/>
                                        <p:tgtEl>
                                          <p:spTgt spid="68">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8">
                                            <p:txEl>
                                              <p:pRg st="12" end="12"/>
                                            </p:txEl>
                                          </p:spTgt>
                                        </p:tgtEl>
                                        <p:attrNameLst>
                                          <p:attrName>style.visibility</p:attrName>
                                        </p:attrNameLst>
                                      </p:cBhvr>
                                      <p:to>
                                        <p:strVal val="visible"/>
                                      </p:to>
                                    </p:set>
                                    <p:anim calcmode="lin" valueType="num">
                                      <p:cBhvr additive="base">
                                        <p:cTn id="39" dur="500" fill="hold"/>
                                        <p:tgtEl>
                                          <p:spTgt spid="68">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8">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8">
                                            <p:txEl>
                                              <p:pRg st="13" end="13"/>
                                            </p:txEl>
                                          </p:spTgt>
                                        </p:tgtEl>
                                        <p:attrNameLst>
                                          <p:attrName>style.visibility</p:attrName>
                                        </p:attrNameLst>
                                      </p:cBhvr>
                                      <p:to>
                                        <p:strVal val="visible"/>
                                      </p:to>
                                    </p:set>
                                    <p:anim calcmode="lin" valueType="num">
                                      <p:cBhvr additive="base">
                                        <p:cTn id="43" dur="500" fill="hold"/>
                                        <p:tgtEl>
                                          <p:spTgt spid="68">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236133" y="1718584"/>
            <a:ext cx="9384241"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r>
              <a:rPr lang="en-US" sz="2400" dirty="0"/>
              <a:t>Explore Conservation Projects in larger communities &amp; settings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Single Day Event considerations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Multiple Day Event considerations</a:t>
            </a:r>
          </a:p>
          <a:p>
            <a:pPr marL="1143000" lvl="2" indent="-228600" defTabSz="457200">
              <a:buSzPct val="100000"/>
              <a:buFont typeface="Arial"/>
              <a:buChar char="•"/>
              <a:defRPr>
                <a:solidFill>
                  <a:srgbClr val="2A6438"/>
                </a:solidFill>
                <a:latin typeface="+mj-lt"/>
                <a:ea typeface="+mj-ea"/>
                <a:cs typeface="+mj-cs"/>
                <a:sym typeface="Helvetica"/>
              </a:defRPr>
            </a:pPr>
            <a:endParaRPr lang="en-US" dirty="0"/>
          </a:p>
          <a:p>
            <a:pPr lvl="1" indent="457200" defTabSz="457200">
              <a:defRPr sz="2000">
                <a:solidFill>
                  <a:srgbClr val="2A6438"/>
                </a:solidFill>
                <a:latin typeface="+mj-lt"/>
                <a:ea typeface="+mj-ea"/>
                <a:cs typeface="+mj-cs"/>
                <a:sym typeface="Helvetica"/>
              </a:defRPr>
            </a:pPr>
            <a:r>
              <a:rPr lang="en-US" sz="2400" dirty="0"/>
              <a:t>Leveraging Exceptional Volunteers in Conservation Activities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Value the Volunteer’s Time no matter the project size</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Staff – Helping Others to be Successful</a:t>
            </a:r>
          </a:p>
          <a:p>
            <a:pPr marL="1143000" lvl="2" indent="-228600" defTabSz="457200">
              <a:buSzPct val="100000"/>
              <a:buFont typeface="Arial"/>
              <a:buChar char="•"/>
              <a:defRPr>
                <a:solidFill>
                  <a:srgbClr val="2A6438"/>
                </a:solidFill>
                <a:latin typeface="+mj-lt"/>
                <a:ea typeface="+mj-ea"/>
                <a:cs typeface="+mj-cs"/>
                <a:sym typeface="Helvetica"/>
              </a:defRPr>
            </a:pPr>
            <a:endParaRPr lang="en-US" dirty="0"/>
          </a:p>
          <a:p>
            <a:pPr lvl="1" indent="457200" defTabSz="457200">
              <a:defRPr sz="2000">
                <a:solidFill>
                  <a:srgbClr val="2A6438"/>
                </a:solidFill>
                <a:latin typeface="+mj-lt"/>
                <a:ea typeface="+mj-ea"/>
                <a:cs typeface="+mj-cs"/>
                <a:sym typeface="Helvetica"/>
              </a:defRPr>
            </a:pPr>
            <a:r>
              <a:rPr lang="en-US" sz="2400" dirty="0"/>
              <a:t>Understanding Opportunities in Developing Partnerships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Resources and Knowledgebase</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Necessary to work on Public Lands</a:t>
            </a:r>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Projects – </a:t>
            </a:r>
            <a:r>
              <a:rPr lang="en-US" dirty="0" err="1"/>
              <a:t>ReCap</a:t>
            </a:r>
            <a:endParaRPr dirty="0"/>
          </a:p>
        </p:txBody>
      </p:sp>
    </p:spTree>
    <p:extLst>
      <p:ext uri="{BB962C8B-B14F-4D97-AF65-F5344CB8AC3E}">
        <p14:creationId xmlns:p14="http://schemas.microsoft.com/office/powerpoint/2010/main" val="326456035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236134" y="1718584"/>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endParaRPr lang="en-US"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Projects</a:t>
            </a:r>
            <a:endParaRPr dirty="0"/>
          </a:p>
        </p:txBody>
      </p:sp>
      <p:sp>
        <p:nvSpPr>
          <p:cNvPr id="2" name="Title Text">
            <a:extLst>
              <a:ext uri="{FF2B5EF4-FFF2-40B4-BE49-F238E27FC236}">
                <a16:creationId xmlns:a16="http://schemas.microsoft.com/office/drawing/2014/main" id="{730AB3A6-AC90-27A7-CF76-D11FDCD650C4}"/>
              </a:ext>
            </a:extLst>
          </p:cNvPr>
          <p:cNvSpPr txBox="1"/>
          <p:nvPr/>
        </p:nvSpPr>
        <p:spPr>
          <a:xfrm>
            <a:off x="1194329" y="2861583"/>
            <a:ext cx="9144000" cy="907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ctr">
              <a:lnSpc>
                <a:spcPct val="90000"/>
              </a:lnSpc>
              <a:defRPr sz="4800" b="1">
                <a:solidFill>
                  <a:srgbClr val="20381C"/>
                </a:solidFill>
                <a:latin typeface="+mj-lt"/>
                <a:ea typeface="+mj-ea"/>
                <a:cs typeface="+mj-cs"/>
                <a:sym typeface="Helvetica"/>
              </a:defRPr>
            </a:lvl1pPr>
          </a:lstStyle>
          <a:p>
            <a:r>
              <a:rPr lang="en-US" sz="4600" dirty="0"/>
              <a:t>Thank you</a:t>
            </a:r>
            <a:endParaRPr dirty="0"/>
          </a:p>
        </p:txBody>
      </p:sp>
    </p:spTree>
    <p:extLst>
      <p:ext uri="{BB962C8B-B14F-4D97-AF65-F5344CB8AC3E}">
        <p14:creationId xmlns:p14="http://schemas.microsoft.com/office/powerpoint/2010/main" val="1353954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Title Goes Here"/>
          <p:cNvSpPr txBox="1"/>
          <p:nvPr/>
        </p:nvSpPr>
        <p:spPr>
          <a:xfrm>
            <a:off x="1651529" y="310056"/>
            <a:ext cx="8229600"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For Reference:</a:t>
            </a:r>
            <a:endParaRPr dirty="0"/>
          </a:p>
        </p:txBody>
      </p:sp>
      <p:sp>
        <p:nvSpPr>
          <p:cNvPr id="4" name="Subtitle text goes here…">
            <a:extLst>
              <a:ext uri="{FF2B5EF4-FFF2-40B4-BE49-F238E27FC236}">
                <a16:creationId xmlns:a16="http://schemas.microsoft.com/office/drawing/2014/main" id="{E12A0305-FE20-550E-4734-488D70A88D68}"/>
              </a:ext>
            </a:extLst>
          </p:cNvPr>
          <p:cNvSpPr txBox="1"/>
          <p:nvPr/>
        </p:nvSpPr>
        <p:spPr>
          <a:xfrm>
            <a:off x="1651529" y="1376855"/>
            <a:ext cx="10414347" cy="5171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sz="2400" b="1" dirty="0">
                <a:sym typeface="Helvetica"/>
              </a:rPr>
              <a:t>Norm </a:t>
            </a:r>
            <a:r>
              <a:rPr lang="en-US" sz="2400" b="1" dirty="0" err="1">
                <a:sym typeface="Helvetica"/>
              </a:rPr>
              <a:t>Dannemiller</a:t>
            </a:r>
            <a:r>
              <a:rPr lang="en-US" sz="2400" b="1" dirty="0">
                <a:sym typeface="Helvetica"/>
              </a:rPr>
              <a:t>  </a:t>
            </a:r>
            <a:r>
              <a:rPr lang="en-US" sz="2400" b="1" dirty="0">
                <a:sym typeface="Helvetica"/>
                <a:hlinkClick r:id="rId2"/>
              </a:rPr>
              <a:t>service@cpc-oa.org</a:t>
            </a:r>
            <a:endParaRPr lang="en-US" sz="2400" b="1" dirty="0">
              <a:sym typeface="Helvetica"/>
            </a:endParaRPr>
          </a:p>
          <a:p>
            <a:pPr marL="342900" indent="-342900" defTabSz="457200">
              <a:spcBef>
                <a:spcPts val="500"/>
              </a:spcBef>
              <a:defRPr sz="2400">
                <a:solidFill>
                  <a:srgbClr val="2A6438"/>
                </a:solidFill>
                <a:latin typeface="+mj-lt"/>
                <a:ea typeface="+mj-ea"/>
                <a:cs typeface="+mj-cs"/>
                <a:sym typeface="Helvetica"/>
              </a:defRPr>
            </a:pPr>
            <a:r>
              <a:rPr lang="en-US" sz="2400" b="1" dirty="0">
                <a:solidFill>
                  <a:srgbClr val="2A6438"/>
                </a:solidFill>
                <a:latin typeface="+mj-lt"/>
                <a:ea typeface="+mj-ea"/>
                <a:cs typeface="+mj-cs"/>
                <a:sym typeface="Helvetica"/>
              </a:rPr>
              <a:t>Associate Lodge Advisor – </a:t>
            </a:r>
            <a:r>
              <a:rPr lang="en-US" sz="2400" b="1" dirty="0" err="1">
                <a:solidFill>
                  <a:srgbClr val="2A6438"/>
                </a:solidFill>
                <a:latin typeface="+mj-lt"/>
                <a:ea typeface="+mj-ea"/>
                <a:cs typeface="+mj-cs"/>
                <a:sym typeface="Helvetica"/>
              </a:rPr>
              <a:t>Wauna</a:t>
            </a:r>
            <a:r>
              <a:rPr lang="en-US" sz="2400" b="1" dirty="0">
                <a:solidFill>
                  <a:srgbClr val="2A6438"/>
                </a:solidFill>
                <a:latin typeface="+mj-lt"/>
                <a:ea typeface="+mj-ea"/>
                <a:cs typeface="+mj-cs"/>
                <a:sym typeface="Helvetica"/>
              </a:rPr>
              <a:t> La-</a:t>
            </a:r>
            <a:r>
              <a:rPr lang="en-US" sz="2400" b="1" dirty="0" err="1">
                <a:solidFill>
                  <a:srgbClr val="2A6438"/>
                </a:solidFill>
                <a:latin typeface="+mj-lt"/>
                <a:ea typeface="+mj-ea"/>
                <a:cs typeface="+mj-cs"/>
                <a:sym typeface="Helvetica"/>
              </a:rPr>
              <a:t>Mon´tay</a:t>
            </a:r>
            <a:r>
              <a:rPr lang="en-US" sz="2400" b="1" dirty="0">
                <a:solidFill>
                  <a:srgbClr val="2A6438"/>
                </a:solidFill>
                <a:latin typeface="+mj-lt"/>
                <a:ea typeface="+mj-ea"/>
                <a:cs typeface="+mj-cs"/>
                <a:sym typeface="Helvetica"/>
              </a:rPr>
              <a:t> Lodge</a:t>
            </a:r>
          </a:p>
          <a:p>
            <a:pPr marL="342900" indent="-342900" defTabSz="457200">
              <a:spcBef>
                <a:spcPts val="500"/>
              </a:spcBef>
              <a:defRPr sz="2400">
                <a:solidFill>
                  <a:srgbClr val="2A6438"/>
                </a:solidFill>
                <a:latin typeface="+mj-lt"/>
                <a:ea typeface="+mj-ea"/>
                <a:cs typeface="+mj-cs"/>
                <a:sym typeface="Helvetica"/>
              </a:defRPr>
            </a:pPr>
            <a:r>
              <a:rPr lang="en-US" sz="2400" b="1" dirty="0">
                <a:solidFill>
                  <a:srgbClr val="2A6438"/>
                </a:solidFill>
                <a:latin typeface="+mj-lt"/>
                <a:ea typeface="+mj-ea"/>
                <a:cs typeface="+mj-cs"/>
                <a:sym typeface="Helvetica"/>
              </a:rPr>
              <a:t>Cascade Pacific Council, Portland OR</a:t>
            </a:r>
            <a:endParaRPr lang="en-US" sz="2400" b="1" dirty="0">
              <a:solidFill>
                <a:srgbClr val="2A6438"/>
              </a:solidFill>
              <a:latin typeface="+mj-lt"/>
              <a:ea typeface="+mj-ea"/>
              <a:cs typeface="+mj-cs"/>
            </a:endParaRPr>
          </a:p>
        </p:txBody>
      </p:sp>
      <p:pic>
        <p:nvPicPr>
          <p:cNvPr id="11" name="Picture 10">
            <a:extLst>
              <a:ext uri="{FF2B5EF4-FFF2-40B4-BE49-F238E27FC236}">
                <a16:creationId xmlns:a16="http://schemas.microsoft.com/office/drawing/2014/main" id="{17822764-CA07-76A2-317A-F0C9983E84D3}"/>
              </a:ext>
            </a:extLst>
          </p:cNvPr>
          <p:cNvPicPr>
            <a:picLocks noChangeAspect="1"/>
          </p:cNvPicPr>
          <p:nvPr/>
        </p:nvPicPr>
        <p:blipFill>
          <a:blip r:embed="rId3"/>
          <a:stretch>
            <a:fillRect/>
          </a:stretch>
        </p:blipFill>
        <p:spPr>
          <a:xfrm>
            <a:off x="1651529" y="3139264"/>
            <a:ext cx="4260215" cy="2916083"/>
          </a:xfrm>
          <a:prstGeom prst="rect">
            <a:avLst/>
          </a:prstGeom>
        </p:spPr>
      </p:pic>
      <p:sp>
        <p:nvSpPr>
          <p:cNvPr id="12" name="Arrow: Right 11">
            <a:extLst>
              <a:ext uri="{FF2B5EF4-FFF2-40B4-BE49-F238E27FC236}">
                <a16:creationId xmlns:a16="http://schemas.microsoft.com/office/drawing/2014/main" id="{7E7625E0-C424-4D07-42FD-DA573EB09125}"/>
              </a:ext>
            </a:extLst>
          </p:cNvPr>
          <p:cNvSpPr/>
          <p:nvPr/>
        </p:nvSpPr>
        <p:spPr>
          <a:xfrm>
            <a:off x="1178560" y="3635278"/>
            <a:ext cx="1330960" cy="159307"/>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6633"/>
              </a:solidFill>
              <a:effectLst/>
              <a:uFillTx/>
              <a:latin typeface="+mn-lt"/>
              <a:ea typeface="+mn-ea"/>
              <a:cs typeface="+mn-cs"/>
              <a:sym typeface="Calibri"/>
            </a:endParaRPr>
          </a:p>
        </p:txBody>
      </p:sp>
      <p:sp>
        <p:nvSpPr>
          <p:cNvPr id="13" name="Arrow: Right 12">
            <a:extLst>
              <a:ext uri="{FF2B5EF4-FFF2-40B4-BE49-F238E27FC236}">
                <a16:creationId xmlns:a16="http://schemas.microsoft.com/office/drawing/2014/main" id="{5D66CB08-5BCE-DA38-B1A0-4078CF5033B9}"/>
              </a:ext>
            </a:extLst>
          </p:cNvPr>
          <p:cNvSpPr/>
          <p:nvPr/>
        </p:nvSpPr>
        <p:spPr>
          <a:xfrm rot="10800000">
            <a:off x="4786998" y="4615001"/>
            <a:ext cx="1493260" cy="142240"/>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6633"/>
              </a:solidFill>
              <a:effectLst/>
              <a:uFillTx/>
              <a:latin typeface="+mn-lt"/>
              <a:ea typeface="+mn-ea"/>
              <a:cs typeface="+mn-cs"/>
              <a:sym typeface="Calibri"/>
            </a:endParaRPr>
          </a:p>
        </p:txBody>
      </p:sp>
      <p:sp>
        <p:nvSpPr>
          <p:cNvPr id="14" name="Arrow: Right 13">
            <a:extLst>
              <a:ext uri="{FF2B5EF4-FFF2-40B4-BE49-F238E27FC236}">
                <a16:creationId xmlns:a16="http://schemas.microsoft.com/office/drawing/2014/main" id="{55108CA5-5377-AE31-6A9A-A434B07547F9}"/>
              </a:ext>
            </a:extLst>
          </p:cNvPr>
          <p:cNvSpPr/>
          <p:nvPr/>
        </p:nvSpPr>
        <p:spPr>
          <a:xfrm rot="10800000">
            <a:off x="4396366" y="5064583"/>
            <a:ext cx="1883892" cy="142241"/>
          </a:xfrm>
          <a:prstGeom prst="rightArrow">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6633"/>
              </a:solidFill>
              <a:effectLst/>
              <a:uFillTx/>
              <a:latin typeface="+mn-lt"/>
              <a:ea typeface="+mn-ea"/>
              <a:cs typeface="+mn-cs"/>
              <a:sym typeface="Calibri"/>
            </a:endParaRPr>
          </a:p>
        </p:txBody>
      </p:sp>
      <p:sp>
        <p:nvSpPr>
          <p:cNvPr id="16" name="TextBox 15">
            <a:extLst>
              <a:ext uri="{FF2B5EF4-FFF2-40B4-BE49-F238E27FC236}">
                <a16:creationId xmlns:a16="http://schemas.microsoft.com/office/drawing/2014/main" id="{241E4C20-DF3F-1551-C68E-82C148A3C6BD}"/>
              </a:ext>
            </a:extLst>
          </p:cNvPr>
          <p:cNvSpPr txBox="1"/>
          <p:nvPr/>
        </p:nvSpPr>
        <p:spPr>
          <a:xfrm>
            <a:off x="6335499" y="4384168"/>
            <a:ext cx="493810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rgbClr val="2A6438"/>
                </a:solidFill>
                <a:latin typeface="+mj-lt"/>
                <a:ea typeface="+mj-ea"/>
                <a:cs typeface="+mj-cs"/>
              </a:rPr>
              <a:t>Mount Hood National Forest </a:t>
            </a:r>
            <a:r>
              <a:rPr lang="en-US" sz="2400" b="1" dirty="0">
                <a:solidFill>
                  <a:srgbClr val="2A6438"/>
                </a:solidFill>
                <a:latin typeface="+mj-lt"/>
                <a:ea typeface="+mj-ea"/>
                <a:cs typeface="+mj-cs"/>
              </a:rPr>
              <a:t>[MHNF] </a:t>
            </a:r>
            <a:endParaRPr lang="en-US" sz="2000" b="1" dirty="0">
              <a:solidFill>
                <a:srgbClr val="2A6438"/>
              </a:solidFill>
              <a:latin typeface="+mj-lt"/>
              <a:ea typeface="+mj-ea"/>
              <a:cs typeface="+mj-cs"/>
            </a:endParaRPr>
          </a:p>
        </p:txBody>
      </p:sp>
      <p:sp>
        <p:nvSpPr>
          <p:cNvPr id="18" name="TextBox 17">
            <a:extLst>
              <a:ext uri="{FF2B5EF4-FFF2-40B4-BE49-F238E27FC236}">
                <a16:creationId xmlns:a16="http://schemas.microsoft.com/office/drawing/2014/main" id="{A8BEB9E0-90B8-66F4-1B4C-74DDB7F60002}"/>
              </a:ext>
            </a:extLst>
          </p:cNvPr>
          <p:cNvSpPr txBox="1"/>
          <p:nvPr/>
        </p:nvSpPr>
        <p:spPr>
          <a:xfrm>
            <a:off x="6339926" y="4833750"/>
            <a:ext cx="463330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b="1" dirty="0">
                <a:solidFill>
                  <a:srgbClr val="2A6438"/>
                </a:solidFill>
                <a:latin typeface="+mj-lt"/>
                <a:ea typeface="+mj-ea"/>
                <a:cs typeface="+mj-cs"/>
              </a:rPr>
              <a:t>Willamette National Forest </a:t>
            </a:r>
            <a:r>
              <a:rPr lang="en-US" sz="2400" b="1" dirty="0">
                <a:solidFill>
                  <a:srgbClr val="2A6438"/>
                </a:solidFill>
                <a:latin typeface="+mj-lt"/>
                <a:ea typeface="+mj-ea"/>
                <a:cs typeface="+mj-cs"/>
              </a:rPr>
              <a:t>[WNF] </a:t>
            </a:r>
            <a:endParaRPr lang="en-US" sz="2000" b="1" dirty="0">
              <a:solidFill>
                <a:srgbClr val="2A6438"/>
              </a:solidFill>
              <a:latin typeface="+mj-lt"/>
              <a:ea typeface="+mj-ea"/>
              <a:cs typeface="+mj-cs"/>
            </a:endParaRPr>
          </a:p>
        </p:txBody>
      </p:sp>
    </p:spTree>
    <p:extLst>
      <p:ext uri="{BB962C8B-B14F-4D97-AF65-F5344CB8AC3E}">
        <p14:creationId xmlns:p14="http://schemas.microsoft.com/office/powerpoint/2010/main" val="1626765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Title Goes Here"/>
          <p:cNvSpPr txBox="1"/>
          <p:nvPr/>
        </p:nvSpPr>
        <p:spPr>
          <a:xfrm>
            <a:off x="1651529" y="310056"/>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Safety Moment</a:t>
            </a:r>
            <a:endParaRPr dirty="0"/>
          </a:p>
        </p:txBody>
      </p:sp>
      <p:sp>
        <p:nvSpPr>
          <p:cNvPr id="4" name="Subtitle text goes here…">
            <a:extLst>
              <a:ext uri="{FF2B5EF4-FFF2-40B4-BE49-F238E27FC236}">
                <a16:creationId xmlns:a16="http://schemas.microsoft.com/office/drawing/2014/main" id="{E12A0305-FE20-550E-4734-488D70A88D68}"/>
              </a:ext>
            </a:extLst>
          </p:cNvPr>
          <p:cNvSpPr txBox="1"/>
          <p:nvPr/>
        </p:nvSpPr>
        <p:spPr>
          <a:xfrm>
            <a:off x="1651529" y="1376855"/>
            <a:ext cx="10414347" cy="5171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sz="2400" b="1" dirty="0">
                <a:sym typeface="Helvetica"/>
              </a:rPr>
              <a:t>Severe weather hazards</a:t>
            </a:r>
            <a:r>
              <a:rPr lang="en-US" sz="2000" dirty="0">
                <a:sym typeface="Helvetica"/>
              </a:rPr>
              <a:t>, such as tornadoes, lightning, hail, flash flooding, and downbursts, can be dangerous. Each requires a basic understanding of what to do so that you can protect yourself and your Scouts. The scale of weather conditions can seem daunting—ranging from high heat with no humidity to torrential downpours with possible flooding. However, some key basic principles can help everyone prepare. Here are a few for you to consider:</a:t>
            </a:r>
          </a:p>
          <a:p>
            <a:pPr marL="342900" lvl="3" indent="-342900">
              <a:buFont typeface="Arial" panose="020B0604020202020204" pitchFamily="34" charset="0"/>
              <a:buChar char="•"/>
            </a:pPr>
            <a:r>
              <a:rPr lang="en-US" sz="2000" dirty="0">
                <a:solidFill>
                  <a:srgbClr val="2A6438"/>
                </a:solidFill>
                <a:latin typeface="+mj-lt"/>
                <a:ea typeface="+mj-ea"/>
                <a:cs typeface="+mj-cs"/>
              </a:rPr>
              <a:t>	Know the weather forecast before you set out on your trip.</a:t>
            </a:r>
          </a:p>
          <a:p>
            <a:pPr marL="342900" indent="-342900">
              <a:buFont typeface="Arial" panose="020B0604020202020204" pitchFamily="34" charset="0"/>
              <a:buChar char="•"/>
            </a:pPr>
            <a:r>
              <a:rPr lang="en-US" sz="2000" dirty="0">
                <a:solidFill>
                  <a:srgbClr val="2A6438"/>
                </a:solidFill>
                <a:latin typeface="+mj-lt"/>
                <a:ea typeface="+mj-ea"/>
                <a:cs typeface="+mj-cs"/>
              </a:rPr>
              <a:t>	Prepare for the types of weather hazards that are associated with your destination, such as tornadoes, lightning, snow, torrential rains, and high winds. The BSA’s online Weather Hazards training (available through My.Scouting.org) is a great resource in this area and should be renewed every two years.</a:t>
            </a:r>
          </a:p>
          <a:p>
            <a:pPr marL="342900" indent="-342900">
              <a:buFont typeface="Arial" panose="020B0604020202020204" pitchFamily="34" charset="0"/>
              <a:buChar char="•"/>
            </a:pPr>
            <a:r>
              <a:rPr lang="en-US" sz="2000" dirty="0">
                <a:solidFill>
                  <a:srgbClr val="2A6438"/>
                </a:solidFill>
                <a:latin typeface="+mj-lt"/>
                <a:ea typeface="+mj-ea"/>
                <a:cs typeface="+mj-cs"/>
              </a:rPr>
              <a:t>	Double-check weather conditions immediately upon arrival to verify forecasts.</a:t>
            </a:r>
          </a:p>
          <a:p>
            <a:pPr marL="342900" indent="-342900">
              <a:buFont typeface="Arial" panose="020B0604020202020204" pitchFamily="34" charset="0"/>
              <a:buChar char="•"/>
            </a:pPr>
            <a:r>
              <a:rPr lang="en-US" sz="2000" dirty="0">
                <a:solidFill>
                  <a:srgbClr val="2A6438"/>
                </a:solidFill>
                <a:latin typeface="+mj-lt"/>
                <a:ea typeface="+mj-ea"/>
                <a:cs typeface="+mj-cs"/>
              </a:rPr>
              <a:t>	The weather can be integral in becoming lost or injured. If visibility becomes limited, respond quickly to gather the Scouts in your care.</a:t>
            </a:r>
          </a:p>
          <a:p>
            <a:pPr marL="342900" indent="-342900">
              <a:buFont typeface="Arial" panose="020B0604020202020204" pitchFamily="34" charset="0"/>
              <a:buChar char="•"/>
            </a:pPr>
            <a:r>
              <a:rPr lang="en-US" sz="2000" dirty="0">
                <a:solidFill>
                  <a:srgbClr val="2A6438"/>
                </a:solidFill>
                <a:latin typeface="+mj-lt"/>
                <a:ea typeface="+mj-ea"/>
                <a:cs typeface="+mj-cs"/>
              </a:rPr>
              <a:t>	Inquire about the location of any designated emergency shelters in the area.</a:t>
            </a:r>
          </a:p>
        </p:txBody>
      </p:sp>
    </p:spTree>
    <p:extLst>
      <p:ext uri="{BB962C8B-B14F-4D97-AF65-F5344CB8AC3E}">
        <p14:creationId xmlns:p14="http://schemas.microsoft.com/office/powerpoint/2010/main" val="35821848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981200" y="1756452"/>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dirty="0"/>
              <a:t>For this workshop:</a:t>
            </a:r>
          </a:p>
          <a:p>
            <a:pPr marL="342900" indent="-342900" defTabSz="457200">
              <a:spcBef>
                <a:spcPts val="500"/>
              </a:spcBef>
              <a:defRPr sz="2400">
                <a:solidFill>
                  <a:srgbClr val="2A6438"/>
                </a:solidFill>
                <a:latin typeface="+mj-lt"/>
                <a:ea typeface="+mj-ea"/>
                <a:cs typeface="+mj-cs"/>
                <a:sym typeface="Helvetica"/>
              </a:defRPr>
            </a:pPr>
            <a:endParaRPr lang="en-US" sz="1200" dirty="0"/>
          </a:p>
          <a:p>
            <a:pPr lvl="1" indent="457200" defTabSz="457200">
              <a:defRPr sz="2000">
                <a:solidFill>
                  <a:srgbClr val="2A6438"/>
                </a:solidFill>
                <a:latin typeface="+mj-lt"/>
                <a:ea typeface="+mj-ea"/>
                <a:cs typeface="+mj-cs"/>
                <a:sym typeface="Helvetica"/>
              </a:defRPr>
            </a:pPr>
            <a:r>
              <a:rPr lang="en-US" sz="2400" dirty="0"/>
              <a:t>Explore Conservation Projects in a larger setting</a:t>
            </a:r>
            <a:endParaRPr lang="en-US" dirty="0"/>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Single Day Event</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Multiple Day Event</a:t>
            </a:r>
          </a:p>
          <a:p>
            <a:pPr marL="1143000" lvl="2" indent="-228600" defTabSz="457200">
              <a:buSzPct val="100000"/>
              <a:buFont typeface="Arial"/>
              <a:buChar char="•"/>
              <a:defRPr>
                <a:solidFill>
                  <a:srgbClr val="2A6438"/>
                </a:solidFill>
                <a:latin typeface="+mj-lt"/>
                <a:ea typeface="+mj-ea"/>
                <a:cs typeface="+mj-cs"/>
                <a:sym typeface="Helvetica"/>
              </a:defRPr>
            </a:pPr>
            <a:endParaRPr lang="en-US" dirty="0"/>
          </a:p>
          <a:p>
            <a:pPr lvl="1" indent="457200" defTabSz="457200">
              <a:defRPr sz="2000">
                <a:solidFill>
                  <a:srgbClr val="2A6438"/>
                </a:solidFill>
                <a:latin typeface="+mj-lt"/>
                <a:ea typeface="+mj-ea"/>
                <a:cs typeface="+mj-cs"/>
                <a:sym typeface="Helvetica"/>
              </a:defRPr>
            </a:pPr>
            <a:r>
              <a:rPr lang="en-US" sz="2400" dirty="0"/>
              <a:t>Recognize the potential of Exceptional Volunteers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Value of the Volunteer’s Time</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Event Staffing</a:t>
            </a:r>
          </a:p>
          <a:p>
            <a:pPr marL="1143000" lvl="2" indent="-228600" defTabSz="457200">
              <a:buSzPct val="100000"/>
              <a:buFont typeface="Arial"/>
              <a:buChar char="•"/>
              <a:defRPr>
                <a:solidFill>
                  <a:srgbClr val="2A6438"/>
                </a:solidFill>
                <a:latin typeface="+mj-lt"/>
                <a:ea typeface="+mj-ea"/>
                <a:cs typeface="+mj-cs"/>
                <a:sym typeface="Helvetica"/>
              </a:defRPr>
            </a:pPr>
            <a:endParaRPr lang="en-US" dirty="0"/>
          </a:p>
          <a:p>
            <a:pPr lvl="1" indent="457200" defTabSz="457200">
              <a:defRPr sz="2000">
                <a:solidFill>
                  <a:srgbClr val="2A6438"/>
                </a:solidFill>
                <a:latin typeface="+mj-lt"/>
                <a:ea typeface="+mj-ea"/>
                <a:cs typeface="+mj-cs"/>
                <a:sym typeface="Helvetica"/>
              </a:defRPr>
            </a:pPr>
            <a:r>
              <a:rPr lang="en-US" sz="2400" dirty="0"/>
              <a:t>Understanding Opportunities in Developing Partnerships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Essential for working on Public Lands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solidFill>
                  <a:srgbClr val="2A6438"/>
                </a:solidFill>
                <a:sym typeface="Helvetica"/>
              </a:rPr>
              <a:t>Resources and Knowledgebase</a:t>
            </a:r>
            <a:endParaRPr lang="en-US" sz="2000"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Largescale Conservation Projects</a:t>
            </a:r>
            <a:endParaRPr dirty="0"/>
          </a:p>
        </p:txBody>
      </p:sp>
    </p:spTree>
    <p:extLst>
      <p:ext uri="{BB962C8B-B14F-4D97-AF65-F5344CB8AC3E}">
        <p14:creationId xmlns:p14="http://schemas.microsoft.com/office/powerpoint/2010/main" val="14299752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6" end="6"/>
                                            </p:txEl>
                                          </p:spTgt>
                                        </p:tgtEl>
                                        <p:attrNameLst>
                                          <p:attrName>style.visibility</p:attrName>
                                        </p:attrNameLst>
                                      </p:cBhvr>
                                      <p:to>
                                        <p:strVal val="visible"/>
                                      </p:to>
                                    </p:set>
                                    <p:animEffect transition="in" filter="fade">
                                      <p:cBhvr>
                                        <p:cTn id="7" dur="500"/>
                                        <p:tgtEl>
                                          <p:spTgt spid="68">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7" end="7"/>
                                            </p:txEl>
                                          </p:spTgt>
                                        </p:tgtEl>
                                        <p:attrNameLst>
                                          <p:attrName>style.visibility</p:attrName>
                                        </p:attrNameLst>
                                      </p:cBhvr>
                                      <p:to>
                                        <p:strVal val="visible"/>
                                      </p:to>
                                    </p:set>
                                    <p:animEffect transition="in" filter="fade">
                                      <p:cBhvr>
                                        <p:cTn id="10" dur="500"/>
                                        <p:tgtEl>
                                          <p:spTgt spid="68">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xEl>
                                              <p:pRg st="8" end="8"/>
                                            </p:txEl>
                                          </p:spTgt>
                                        </p:tgtEl>
                                        <p:attrNameLst>
                                          <p:attrName>style.visibility</p:attrName>
                                        </p:attrNameLst>
                                      </p:cBhvr>
                                      <p:to>
                                        <p:strVal val="visible"/>
                                      </p:to>
                                    </p:set>
                                    <p:animEffect transition="in" filter="fade">
                                      <p:cBhvr>
                                        <p:cTn id="13" dur="500"/>
                                        <p:tgtEl>
                                          <p:spTgt spid="68">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xEl>
                                              <p:pRg st="10" end="10"/>
                                            </p:txEl>
                                          </p:spTgt>
                                        </p:tgtEl>
                                        <p:attrNameLst>
                                          <p:attrName>style.visibility</p:attrName>
                                        </p:attrNameLst>
                                      </p:cBhvr>
                                      <p:to>
                                        <p:strVal val="visible"/>
                                      </p:to>
                                    </p:set>
                                    <p:animEffect transition="in" filter="fade">
                                      <p:cBhvr>
                                        <p:cTn id="18" dur="500"/>
                                        <p:tgtEl>
                                          <p:spTgt spid="68">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xEl>
                                              <p:pRg st="11" end="11"/>
                                            </p:txEl>
                                          </p:spTgt>
                                        </p:tgtEl>
                                        <p:attrNameLst>
                                          <p:attrName>style.visibility</p:attrName>
                                        </p:attrNameLst>
                                      </p:cBhvr>
                                      <p:to>
                                        <p:strVal val="visible"/>
                                      </p:to>
                                    </p:set>
                                    <p:animEffect transition="in" filter="fade">
                                      <p:cBhvr>
                                        <p:cTn id="21" dur="500"/>
                                        <p:tgtEl>
                                          <p:spTgt spid="68">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xEl>
                                              <p:pRg st="12" end="12"/>
                                            </p:txEl>
                                          </p:spTgt>
                                        </p:tgtEl>
                                        <p:attrNameLst>
                                          <p:attrName>style.visibility</p:attrName>
                                        </p:attrNameLst>
                                      </p:cBhvr>
                                      <p:to>
                                        <p:strVal val="visible"/>
                                      </p:to>
                                    </p:set>
                                    <p:animEffect transition="in" filter="fade">
                                      <p:cBhvr>
                                        <p:cTn id="24" dur="500"/>
                                        <p:tgtEl>
                                          <p:spTgt spid="6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651528" y="2683882"/>
            <a:ext cx="8888944" cy="3443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r>
              <a:rPr lang="en-US" sz="2400" dirty="0"/>
              <a:t>2008 – Large Scale Conservation Project</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Mark Twain National Forest – Missouri</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Manti-La Sal National Forest – Utah</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George Washington &amp; Jefferson National Forests – Virginia</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Shasta-Trinity National Forest – California</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Bridger-Teton National Forest – Wyoming</a:t>
            </a:r>
          </a:p>
          <a:p>
            <a:pPr marL="1143000" lvl="2" indent="-228600" defTabSz="457200">
              <a:buSzPct val="100000"/>
              <a:buFont typeface="Arial"/>
              <a:buChar char="•"/>
              <a:defRPr>
                <a:solidFill>
                  <a:srgbClr val="2A6438"/>
                </a:solidFill>
                <a:latin typeface="+mj-lt"/>
                <a:ea typeface="+mj-ea"/>
                <a:cs typeface="+mj-cs"/>
                <a:sym typeface="Helvetica"/>
              </a:defRPr>
            </a:pPr>
            <a:endParaRPr lang="en-US" sz="2000" dirty="0"/>
          </a:p>
          <a:p>
            <a:pPr lvl="1" indent="457200" defTabSz="457200">
              <a:defRPr sz="2000">
                <a:solidFill>
                  <a:srgbClr val="2A6438"/>
                </a:solidFill>
                <a:latin typeface="+mj-lt"/>
                <a:ea typeface="+mj-ea"/>
                <a:cs typeface="+mj-cs"/>
                <a:sym typeface="Helvetica"/>
              </a:defRPr>
            </a:pPr>
            <a:r>
              <a:rPr lang="en-US" sz="2400" dirty="0"/>
              <a:t>Larger Goal – Set an Example → Be a Model </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Working with a large partner – USFS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Recapturing a moment – Largest BSA Service Effort since WWII</a:t>
            </a:r>
            <a:endParaRPr dirty="0"/>
          </a:p>
        </p:txBody>
      </p:sp>
      <p:sp>
        <p:nvSpPr>
          <p:cNvPr id="69" name="Slide Title Goes Here"/>
          <p:cNvSpPr txBox="1"/>
          <p:nvPr/>
        </p:nvSpPr>
        <p:spPr>
          <a:xfrm>
            <a:off x="1651528" y="575585"/>
            <a:ext cx="8559271"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Some Background: The Model</a:t>
            </a:r>
            <a:endParaRPr dirty="0"/>
          </a:p>
        </p:txBody>
      </p:sp>
      <p:sp>
        <p:nvSpPr>
          <p:cNvPr id="2" name="Arrow: Right 1">
            <a:extLst>
              <a:ext uri="{FF2B5EF4-FFF2-40B4-BE49-F238E27FC236}">
                <a16:creationId xmlns:a16="http://schemas.microsoft.com/office/drawing/2014/main" id="{EEE60B41-BDC4-9A8E-2894-A1F736D1ECBA}"/>
              </a:ext>
            </a:extLst>
          </p:cNvPr>
          <p:cNvSpPr/>
          <p:nvPr/>
        </p:nvSpPr>
        <p:spPr>
          <a:xfrm>
            <a:off x="1577956" y="4057093"/>
            <a:ext cx="820742" cy="348724"/>
          </a:xfrm>
          <a:prstGeom prst="rightArrow">
            <a:avLst/>
          </a:prstGeom>
          <a:solidFill>
            <a:srgbClr val="006633"/>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6633"/>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D9D2970B-D74F-36EE-DC3E-E3CEE137C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768009"/>
            <a:ext cx="6758287" cy="86644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xEl>
                                              <p:pRg st="7" end="7"/>
                                            </p:txEl>
                                          </p:spTgt>
                                        </p:tgtEl>
                                        <p:attrNameLst>
                                          <p:attrName>style.visibility</p:attrName>
                                        </p:attrNameLst>
                                      </p:cBhvr>
                                      <p:to>
                                        <p:strVal val="visible"/>
                                      </p:to>
                                    </p:set>
                                    <p:animEffect transition="in" filter="wipe(down)">
                                      <p:cBhvr>
                                        <p:cTn id="7" dur="500"/>
                                        <p:tgtEl>
                                          <p:spTgt spid="68">
                                            <p:txEl>
                                              <p:pRg st="7" end="7"/>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8">
                                            <p:txEl>
                                              <p:pRg st="8" end="8"/>
                                            </p:txEl>
                                          </p:spTgt>
                                        </p:tgtEl>
                                        <p:attrNameLst>
                                          <p:attrName>style.visibility</p:attrName>
                                        </p:attrNameLst>
                                      </p:cBhvr>
                                      <p:to>
                                        <p:strVal val="visible"/>
                                      </p:to>
                                    </p:set>
                                    <p:animEffect transition="in" filter="wipe(down)">
                                      <p:cBhvr>
                                        <p:cTn id="10" dur="500"/>
                                        <p:tgtEl>
                                          <p:spTgt spid="68">
                                            <p:txEl>
                                              <p:pRg st="8" end="8"/>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8">
                                            <p:txEl>
                                              <p:pRg st="9" end="9"/>
                                            </p:txEl>
                                          </p:spTgt>
                                        </p:tgtEl>
                                        <p:attrNameLst>
                                          <p:attrName>style.visibility</p:attrName>
                                        </p:attrNameLst>
                                      </p:cBhvr>
                                      <p:to>
                                        <p:strVal val="visible"/>
                                      </p:to>
                                    </p:set>
                                    <p:animEffect transition="in" filter="wipe(down)">
                                      <p:cBhvr>
                                        <p:cTn id="13" dur="500"/>
                                        <p:tgtEl>
                                          <p:spTgt spid="68">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477962" y="1394585"/>
            <a:ext cx="10565871" cy="4563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defTabSz="457200">
              <a:spcBef>
                <a:spcPts val="500"/>
              </a:spcBef>
              <a:defRPr sz="2400">
                <a:solidFill>
                  <a:srgbClr val="2A6438"/>
                </a:solidFill>
                <a:latin typeface="+mj-lt"/>
                <a:ea typeface="+mj-ea"/>
                <a:cs typeface="+mj-cs"/>
                <a:sym typeface="Helvetica"/>
              </a:defRPr>
            </a:pPr>
            <a:r>
              <a:rPr lang="en-US" sz="2800" dirty="0"/>
              <a:t>ArrowCorps 2011</a:t>
            </a:r>
            <a:endParaRPr sz="2800" dirty="0"/>
          </a:p>
          <a:p>
            <a:pPr lvl="1" indent="457200" defTabSz="457200">
              <a:defRPr sz="2000">
                <a:solidFill>
                  <a:srgbClr val="2A6438"/>
                </a:solidFill>
                <a:latin typeface="+mj-lt"/>
                <a:ea typeface="+mj-ea"/>
                <a:cs typeface="+mj-cs"/>
                <a:sym typeface="Helvetica"/>
              </a:defRPr>
            </a:pPr>
            <a:r>
              <a:rPr lang="en-US" sz="2400" dirty="0"/>
              <a:t>MHNF – Barlow, Clackamas Ranger Districts</a:t>
            </a:r>
            <a:endParaRPr sz="2400" dirty="0"/>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51 persons – Week Long – 2 Crews; </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District office project (Public Facing), Rogue Campsites Restoration</a:t>
            </a:r>
          </a:p>
          <a:p>
            <a:pPr marL="342900" indent="-342900" defTabSz="457200">
              <a:spcBef>
                <a:spcPts val="500"/>
              </a:spcBef>
              <a:defRPr sz="2400">
                <a:solidFill>
                  <a:srgbClr val="2A6438"/>
                </a:solidFill>
                <a:latin typeface="+mj-lt"/>
                <a:ea typeface="+mj-ea"/>
                <a:cs typeface="+mj-cs"/>
                <a:sym typeface="Helvetica"/>
              </a:defRPr>
            </a:pPr>
            <a:r>
              <a:rPr lang="en-US" sz="2800" dirty="0"/>
              <a:t>ArrowCorps 2014</a:t>
            </a:r>
          </a:p>
          <a:p>
            <a:pPr lvl="1" indent="457200" defTabSz="457200">
              <a:defRPr sz="2000">
                <a:solidFill>
                  <a:srgbClr val="2A6438"/>
                </a:solidFill>
                <a:latin typeface="+mj-lt"/>
                <a:ea typeface="+mj-ea"/>
                <a:cs typeface="+mj-cs"/>
                <a:sym typeface="Helvetica"/>
              </a:defRPr>
            </a:pPr>
            <a:r>
              <a:rPr lang="en-US" sz="2400" dirty="0"/>
              <a:t>MHNF – Barlow, Zig-Zag, Hood River, Clackamas Ranger Districts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87 persons – Week Long – 4 Crews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Buck &amp; Pole Fencing, Single Track Mtn Bike Trail Repair, Campsite Remediation  </a:t>
            </a:r>
          </a:p>
          <a:p>
            <a:pPr marL="342900" indent="-342900" defTabSz="457200">
              <a:spcBef>
                <a:spcPts val="500"/>
              </a:spcBef>
              <a:defRPr sz="2400">
                <a:solidFill>
                  <a:srgbClr val="2A6438"/>
                </a:solidFill>
                <a:latin typeface="+mj-lt"/>
                <a:ea typeface="+mj-ea"/>
                <a:cs typeface="+mj-cs"/>
                <a:sym typeface="Helvetica"/>
              </a:defRPr>
            </a:pPr>
            <a:r>
              <a:rPr lang="en-US" sz="2800" dirty="0"/>
              <a:t>ArrowCorps 2016</a:t>
            </a:r>
          </a:p>
          <a:p>
            <a:pPr lvl="1" indent="457200" defTabSz="457200">
              <a:defRPr sz="2000">
                <a:solidFill>
                  <a:srgbClr val="2A6438"/>
                </a:solidFill>
                <a:latin typeface="+mj-lt"/>
                <a:ea typeface="+mj-ea"/>
                <a:cs typeface="+mj-cs"/>
                <a:sym typeface="Helvetica"/>
              </a:defRPr>
            </a:pPr>
            <a:r>
              <a:rPr lang="en-US" sz="2400" dirty="0"/>
              <a:t>MHNF – Zig-Zag Ranger District, WNF – Detroit Ranger District</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96 persons – Week Long – 5 Crews, 2 National Forests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Trail Brushing to USFS Clearances, ADA trail restoration w/ USFS Crew</a:t>
            </a:r>
          </a:p>
          <a:p>
            <a:pPr marL="1143000" lvl="2" indent="-228600" defTabSz="457200">
              <a:buSzPct val="100000"/>
              <a:buFont typeface="Arial"/>
              <a:buChar char="•"/>
              <a:defRPr>
                <a:solidFill>
                  <a:srgbClr val="2A6438"/>
                </a:solidFill>
                <a:latin typeface="+mj-lt"/>
                <a:ea typeface="+mj-ea"/>
                <a:cs typeface="+mj-cs"/>
                <a:sym typeface="Helvetica"/>
              </a:defRPr>
            </a:pPr>
            <a:endParaRPr dirty="0"/>
          </a:p>
        </p:txBody>
      </p:sp>
      <p:sp>
        <p:nvSpPr>
          <p:cNvPr id="69" name="Slide Title Goes Here"/>
          <p:cNvSpPr txBox="1"/>
          <p:nvPr/>
        </p:nvSpPr>
        <p:spPr>
          <a:xfrm>
            <a:off x="1651529" y="575585"/>
            <a:ext cx="10218738" cy="1142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ArrowCorps Concept and </a:t>
            </a:r>
            <a:r>
              <a:rPr lang="en-US" dirty="0" err="1"/>
              <a:t>Wauna</a:t>
            </a:r>
            <a:r>
              <a:rPr lang="en-US" dirty="0"/>
              <a:t> La-</a:t>
            </a:r>
            <a:r>
              <a:rPr lang="en-US" dirty="0" err="1"/>
              <a:t>Mon´tay</a:t>
            </a:r>
            <a:r>
              <a:rPr lang="en-US" dirty="0"/>
              <a:t> Lodge</a:t>
            </a:r>
            <a:endParaRPr dirty="0"/>
          </a:p>
        </p:txBody>
      </p:sp>
    </p:spTree>
    <p:extLst>
      <p:ext uri="{BB962C8B-B14F-4D97-AF65-F5344CB8AC3E}">
        <p14:creationId xmlns:p14="http://schemas.microsoft.com/office/powerpoint/2010/main" val="2146814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xEl>
                                              <p:pRg st="4" end="4"/>
                                            </p:txEl>
                                          </p:spTgt>
                                        </p:tgtEl>
                                        <p:attrNameLst>
                                          <p:attrName>style.visibility</p:attrName>
                                        </p:attrNameLst>
                                      </p:cBhvr>
                                      <p:to>
                                        <p:strVal val="visible"/>
                                      </p:to>
                                    </p:set>
                                    <p:animEffect transition="in" filter="fade">
                                      <p:cBhvr>
                                        <p:cTn id="7" dur="1000"/>
                                        <p:tgtEl>
                                          <p:spTgt spid="68">
                                            <p:txEl>
                                              <p:pRg st="4" end="4"/>
                                            </p:txEl>
                                          </p:spTgt>
                                        </p:tgtEl>
                                      </p:cBhvr>
                                    </p:animEffect>
                                    <p:anim calcmode="lin" valueType="num">
                                      <p:cBhvr>
                                        <p:cTn id="8"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xEl>
                                              <p:pRg st="5" end="5"/>
                                            </p:txEl>
                                          </p:spTgt>
                                        </p:tgtEl>
                                        <p:attrNameLst>
                                          <p:attrName>style.visibility</p:attrName>
                                        </p:attrNameLst>
                                      </p:cBhvr>
                                      <p:to>
                                        <p:strVal val="visible"/>
                                      </p:to>
                                    </p:set>
                                    <p:animEffect transition="in" filter="fade">
                                      <p:cBhvr>
                                        <p:cTn id="12" dur="1000"/>
                                        <p:tgtEl>
                                          <p:spTgt spid="68">
                                            <p:txEl>
                                              <p:pRg st="5" end="5"/>
                                            </p:txEl>
                                          </p:spTgt>
                                        </p:tgtEl>
                                      </p:cBhvr>
                                    </p:animEffect>
                                    <p:anim calcmode="lin" valueType="num">
                                      <p:cBhvr>
                                        <p:cTn id="13" dur="1000" fill="hold"/>
                                        <p:tgtEl>
                                          <p:spTgt spid="6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8">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xEl>
                                              <p:pRg st="6" end="6"/>
                                            </p:txEl>
                                          </p:spTgt>
                                        </p:tgtEl>
                                        <p:attrNameLst>
                                          <p:attrName>style.visibility</p:attrName>
                                        </p:attrNameLst>
                                      </p:cBhvr>
                                      <p:to>
                                        <p:strVal val="visible"/>
                                      </p:to>
                                    </p:set>
                                    <p:animEffect transition="in" filter="fade">
                                      <p:cBhvr>
                                        <p:cTn id="17" dur="1000"/>
                                        <p:tgtEl>
                                          <p:spTgt spid="68">
                                            <p:txEl>
                                              <p:pRg st="6" end="6"/>
                                            </p:txEl>
                                          </p:spTgt>
                                        </p:tgtEl>
                                      </p:cBhvr>
                                    </p:animEffect>
                                    <p:anim calcmode="lin" valueType="num">
                                      <p:cBhvr>
                                        <p:cTn id="18" dur="1000" fill="hold"/>
                                        <p:tgtEl>
                                          <p:spTgt spid="68">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8">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8">
                                            <p:txEl>
                                              <p:pRg st="7" end="7"/>
                                            </p:txEl>
                                          </p:spTgt>
                                        </p:tgtEl>
                                        <p:attrNameLst>
                                          <p:attrName>style.visibility</p:attrName>
                                        </p:attrNameLst>
                                      </p:cBhvr>
                                      <p:to>
                                        <p:strVal val="visible"/>
                                      </p:to>
                                    </p:set>
                                    <p:animEffect transition="in" filter="fade">
                                      <p:cBhvr>
                                        <p:cTn id="22" dur="1000"/>
                                        <p:tgtEl>
                                          <p:spTgt spid="68">
                                            <p:txEl>
                                              <p:pRg st="7" end="7"/>
                                            </p:txEl>
                                          </p:spTgt>
                                        </p:tgtEl>
                                      </p:cBhvr>
                                    </p:animEffect>
                                    <p:anim calcmode="lin" valueType="num">
                                      <p:cBhvr>
                                        <p:cTn id="23" dur="1000" fill="hold"/>
                                        <p:tgtEl>
                                          <p:spTgt spid="68">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6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8">
                                            <p:txEl>
                                              <p:pRg st="8" end="8"/>
                                            </p:txEl>
                                          </p:spTgt>
                                        </p:tgtEl>
                                        <p:attrNameLst>
                                          <p:attrName>style.visibility</p:attrName>
                                        </p:attrNameLst>
                                      </p:cBhvr>
                                      <p:to>
                                        <p:strVal val="visible"/>
                                      </p:to>
                                    </p:set>
                                    <p:animEffect transition="in" filter="fade">
                                      <p:cBhvr>
                                        <p:cTn id="29" dur="1000"/>
                                        <p:tgtEl>
                                          <p:spTgt spid="68">
                                            <p:txEl>
                                              <p:pRg st="8" end="8"/>
                                            </p:txEl>
                                          </p:spTgt>
                                        </p:tgtEl>
                                      </p:cBhvr>
                                    </p:animEffect>
                                    <p:anim calcmode="lin" valueType="num">
                                      <p:cBhvr>
                                        <p:cTn id="30" dur="1000" fill="hold"/>
                                        <p:tgtEl>
                                          <p:spTgt spid="68">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68">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8">
                                            <p:txEl>
                                              <p:pRg st="9" end="9"/>
                                            </p:txEl>
                                          </p:spTgt>
                                        </p:tgtEl>
                                        <p:attrNameLst>
                                          <p:attrName>style.visibility</p:attrName>
                                        </p:attrNameLst>
                                      </p:cBhvr>
                                      <p:to>
                                        <p:strVal val="visible"/>
                                      </p:to>
                                    </p:set>
                                    <p:animEffect transition="in" filter="fade">
                                      <p:cBhvr>
                                        <p:cTn id="34" dur="1000"/>
                                        <p:tgtEl>
                                          <p:spTgt spid="68">
                                            <p:txEl>
                                              <p:pRg st="9" end="9"/>
                                            </p:txEl>
                                          </p:spTgt>
                                        </p:tgtEl>
                                      </p:cBhvr>
                                    </p:animEffect>
                                    <p:anim calcmode="lin" valueType="num">
                                      <p:cBhvr>
                                        <p:cTn id="35" dur="1000" fill="hold"/>
                                        <p:tgtEl>
                                          <p:spTgt spid="68">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68">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8">
                                            <p:txEl>
                                              <p:pRg st="10" end="10"/>
                                            </p:txEl>
                                          </p:spTgt>
                                        </p:tgtEl>
                                        <p:attrNameLst>
                                          <p:attrName>style.visibility</p:attrName>
                                        </p:attrNameLst>
                                      </p:cBhvr>
                                      <p:to>
                                        <p:strVal val="visible"/>
                                      </p:to>
                                    </p:set>
                                    <p:animEffect transition="in" filter="fade">
                                      <p:cBhvr>
                                        <p:cTn id="39" dur="1000"/>
                                        <p:tgtEl>
                                          <p:spTgt spid="68">
                                            <p:txEl>
                                              <p:pRg st="10" end="10"/>
                                            </p:txEl>
                                          </p:spTgt>
                                        </p:tgtEl>
                                      </p:cBhvr>
                                    </p:animEffect>
                                    <p:anim calcmode="lin" valueType="num">
                                      <p:cBhvr>
                                        <p:cTn id="40" dur="1000" fill="hold"/>
                                        <p:tgtEl>
                                          <p:spTgt spid="68">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68">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8">
                                            <p:txEl>
                                              <p:pRg st="11" end="11"/>
                                            </p:txEl>
                                          </p:spTgt>
                                        </p:tgtEl>
                                        <p:attrNameLst>
                                          <p:attrName>style.visibility</p:attrName>
                                        </p:attrNameLst>
                                      </p:cBhvr>
                                      <p:to>
                                        <p:strVal val="visible"/>
                                      </p:to>
                                    </p:set>
                                    <p:animEffect transition="in" filter="fade">
                                      <p:cBhvr>
                                        <p:cTn id="44" dur="1000"/>
                                        <p:tgtEl>
                                          <p:spTgt spid="68">
                                            <p:txEl>
                                              <p:pRg st="11" end="11"/>
                                            </p:txEl>
                                          </p:spTgt>
                                        </p:tgtEl>
                                      </p:cBhvr>
                                    </p:animEffect>
                                    <p:anim calcmode="lin" valueType="num">
                                      <p:cBhvr>
                                        <p:cTn id="45" dur="1000" fill="hold"/>
                                        <p:tgtEl>
                                          <p:spTgt spid="68">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6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422928" y="1466850"/>
            <a:ext cx="10565871" cy="5057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p>
            <a:pPr marL="342900" indent="-342900" defTabSz="457200">
              <a:spcBef>
                <a:spcPts val="500"/>
              </a:spcBef>
              <a:defRPr sz="2400">
                <a:solidFill>
                  <a:srgbClr val="2A6438"/>
                </a:solidFill>
                <a:latin typeface="+mj-lt"/>
                <a:ea typeface="+mj-ea"/>
                <a:cs typeface="+mj-cs"/>
                <a:sym typeface="Helvetica"/>
              </a:defRPr>
            </a:pPr>
            <a:r>
              <a:rPr lang="en-US" sz="2800" dirty="0"/>
              <a:t>ArrowCorps 2019</a:t>
            </a:r>
            <a:endParaRPr sz="2800" dirty="0"/>
          </a:p>
          <a:p>
            <a:pPr lvl="1" indent="457200" defTabSz="457200">
              <a:defRPr sz="2000">
                <a:solidFill>
                  <a:srgbClr val="2A6438"/>
                </a:solidFill>
                <a:latin typeface="+mj-lt"/>
                <a:ea typeface="+mj-ea"/>
                <a:cs typeface="+mj-cs"/>
                <a:sym typeface="Helvetica"/>
              </a:defRPr>
            </a:pPr>
            <a:r>
              <a:rPr lang="en-US" sz="2400" dirty="0"/>
              <a:t>MHNF – Barlow Ranger District, WNF – Detroit Ranger District, </a:t>
            </a:r>
          </a:p>
          <a:p>
            <a:pPr lvl="1" indent="457200" defTabSz="457200">
              <a:defRPr sz="2000">
                <a:solidFill>
                  <a:srgbClr val="2A6438"/>
                </a:solidFill>
                <a:latin typeface="+mj-lt"/>
                <a:ea typeface="+mj-ea"/>
                <a:cs typeface="+mj-cs"/>
                <a:sym typeface="Helvetica"/>
              </a:defRPr>
            </a:pPr>
            <a:r>
              <a:rPr lang="en-US" sz="2400" dirty="0"/>
              <a:t>BLM – McGowan OEC</a:t>
            </a:r>
            <a:endParaRPr sz="2400" dirty="0"/>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112 persons – Week Long – 8 Crews, 2 </a:t>
            </a:r>
            <a:r>
              <a:rPr lang="en-US" sz="2000" dirty="0" err="1"/>
              <a:t>Nat’l</a:t>
            </a:r>
            <a:r>
              <a:rPr lang="en-US" sz="2000" dirty="0"/>
              <a:t> Forests, 1 BLM property</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Invasive species remediation, Trail Brushing to USFS Clearances, Bridge &amp; Shelter Construction</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Notable Logistics -196 mi between furthest crews </a:t>
            </a:r>
          </a:p>
          <a:p>
            <a:pPr marL="342900" indent="-342900" defTabSz="457200">
              <a:spcBef>
                <a:spcPts val="500"/>
              </a:spcBef>
              <a:defRPr sz="2400">
                <a:solidFill>
                  <a:srgbClr val="2A6438"/>
                </a:solidFill>
                <a:latin typeface="+mj-lt"/>
                <a:ea typeface="+mj-ea"/>
                <a:cs typeface="+mj-cs"/>
                <a:sym typeface="Helvetica"/>
              </a:defRPr>
            </a:pPr>
            <a:r>
              <a:rPr lang="en-US" sz="2800" dirty="0"/>
              <a:t>ArrowCorps 2021</a:t>
            </a:r>
          </a:p>
          <a:p>
            <a:pPr lvl="1" indent="457200" defTabSz="457200">
              <a:defRPr sz="2000">
                <a:solidFill>
                  <a:srgbClr val="2A6438"/>
                </a:solidFill>
                <a:latin typeface="+mj-lt"/>
                <a:ea typeface="+mj-ea"/>
                <a:cs typeface="+mj-cs"/>
                <a:sym typeface="Helvetica"/>
              </a:defRPr>
            </a:pPr>
            <a:r>
              <a:rPr lang="en-US" sz="2400" dirty="0"/>
              <a:t>WNF – Detroit Ranger District</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87 persons – Week Long – 6 Crews (Cohorts &amp; COVID Protocols)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Trail Brushing to USFS Clearances, Conservation Project – Rain Bars on Marion Mtn.</a:t>
            </a:r>
          </a:p>
          <a:p>
            <a:pPr marL="342900" indent="-342900" defTabSz="457200">
              <a:spcBef>
                <a:spcPts val="500"/>
              </a:spcBef>
              <a:defRPr sz="2400">
                <a:solidFill>
                  <a:srgbClr val="2A6438"/>
                </a:solidFill>
                <a:latin typeface="+mj-lt"/>
                <a:ea typeface="+mj-ea"/>
                <a:cs typeface="+mj-cs"/>
                <a:sym typeface="Helvetica"/>
              </a:defRPr>
            </a:pPr>
            <a:r>
              <a:rPr lang="en-US" sz="2800" dirty="0"/>
              <a:t>ArrowCorps 2023</a:t>
            </a:r>
          </a:p>
          <a:p>
            <a:pPr lvl="1" indent="457200" defTabSz="457200">
              <a:defRPr sz="2000">
                <a:solidFill>
                  <a:srgbClr val="2A6438"/>
                </a:solidFill>
                <a:latin typeface="+mj-lt"/>
                <a:ea typeface="+mj-ea"/>
                <a:cs typeface="+mj-cs"/>
                <a:sym typeface="Helvetica"/>
              </a:defRPr>
            </a:pPr>
            <a:r>
              <a:rPr lang="en-US" sz="2400" dirty="0"/>
              <a:t>WNF – Detroit Ranger District</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96 persons – Week Long – 6 Crews</a:t>
            </a:r>
          </a:p>
          <a:p>
            <a:pPr marL="1143000" lvl="2" indent="-228600" defTabSz="457200">
              <a:buSzPct val="100000"/>
              <a:buFont typeface="Arial"/>
              <a:buChar char="•"/>
              <a:defRPr>
                <a:solidFill>
                  <a:srgbClr val="2A6438"/>
                </a:solidFill>
                <a:latin typeface="+mj-lt"/>
                <a:ea typeface="+mj-ea"/>
                <a:cs typeface="+mj-cs"/>
                <a:sym typeface="Helvetica"/>
              </a:defRPr>
            </a:pPr>
            <a:r>
              <a:rPr lang="en-US" sz="2000" dirty="0"/>
              <a:t>Trail Brushing to USFS Clearances, Winter Shelter Service Road Brushing, </a:t>
            </a:r>
          </a:p>
          <a:p>
            <a:pPr marL="914400" lvl="2" defTabSz="457200">
              <a:buSzPct val="100000"/>
              <a:defRPr>
                <a:solidFill>
                  <a:srgbClr val="2A6438"/>
                </a:solidFill>
                <a:latin typeface="+mj-lt"/>
                <a:ea typeface="+mj-ea"/>
                <a:cs typeface="+mj-cs"/>
                <a:sym typeface="Helvetica"/>
              </a:defRPr>
            </a:pPr>
            <a:r>
              <a:rPr lang="en-US" sz="2000" dirty="0"/>
              <a:t>Wilderness Conservation Project – Turnpike &amp; Drainage</a:t>
            </a:r>
          </a:p>
          <a:p>
            <a:pPr marL="1143000" lvl="2" indent="-228600" defTabSz="457200">
              <a:buSzPct val="100000"/>
              <a:buFont typeface="Arial"/>
              <a:buChar char="•"/>
              <a:defRPr>
                <a:solidFill>
                  <a:srgbClr val="2A6438"/>
                </a:solidFill>
                <a:latin typeface="+mj-lt"/>
                <a:ea typeface="+mj-ea"/>
                <a:cs typeface="+mj-cs"/>
                <a:sym typeface="Helvetica"/>
              </a:defRPr>
            </a:pPr>
            <a:endParaRPr dirty="0"/>
          </a:p>
        </p:txBody>
      </p:sp>
      <p:sp>
        <p:nvSpPr>
          <p:cNvPr id="69" name="Slide Title Goes Here"/>
          <p:cNvSpPr txBox="1"/>
          <p:nvPr/>
        </p:nvSpPr>
        <p:spPr>
          <a:xfrm>
            <a:off x="1651529" y="575585"/>
            <a:ext cx="10218738"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ArrowCorps Concept and </a:t>
            </a:r>
            <a:r>
              <a:rPr lang="en-US" dirty="0" err="1"/>
              <a:t>Wauna</a:t>
            </a:r>
            <a:r>
              <a:rPr lang="en-US" dirty="0"/>
              <a:t> La-</a:t>
            </a:r>
            <a:r>
              <a:rPr lang="en-US" dirty="0" err="1"/>
              <a:t>Mon´tay</a:t>
            </a:r>
            <a:r>
              <a:rPr lang="en-US" dirty="0"/>
              <a:t> Lodge</a:t>
            </a:r>
            <a:endParaRPr dirty="0"/>
          </a:p>
        </p:txBody>
      </p:sp>
    </p:spTree>
    <p:extLst>
      <p:ext uri="{BB962C8B-B14F-4D97-AF65-F5344CB8AC3E}">
        <p14:creationId xmlns:p14="http://schemas.microsoft.com/office/powerpoint/2010/main" val="943847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xEl>
                                              <p:pRg st="6" end="6"/>
                                            </p:txEl>
                                          </p:spTgt>
                                        </p:tgtEl>
                                        <p:attrNameLst>
                                          <p:attrName>style.visibility</p:attrName>
                                        </p:attrNameLst>
                                      </p:cBhvr>
                                      <p:to>
                                        <p:strVal val="visible"/>
                                      </p:to>
                                    </p:set>
                                    <p:animEffect transition="in" filter="fade">
                                      <p:cBhvr>
                                        <p:cTn id="7" dur="1000"/>
                                        <p:tgtEl>
                                          <p:spTgt spid="68">
                                            <p:txEl>
                                              <p:pRg st="6" end="6"/>
                                            </p:txEl>
                                          </p:spTgt>
                                        </p:tgtEl>
                                      </p:cBhvr>
                                    </p:animEffect>
                                    <p:anim calcmode="lin" valueType="num">
                                      <p:cBhvr>
                                        <p:cTn id="8" dur="1000" fill="hold"/>
                                        <p:tgtEl>
                                          <p:spTgt spid="68">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8">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xEl>
                                              <p:pRg st="7" end="7"/>
                                            </p:txEl>
                                          </p:spTgt>
                                        </p:tgtEl>
                                        <p:attrNameLst>
                                          <p:attrName>style.visibility</p:attrName>
                                        </p:attrNameLst>
                                      </p:cBhvr>
                                      <p:to>
                                        <p:strVal val="visible"/>
                                      </p:to>
                                    </p:set>
                                    <p:animEffect transition="in" filter="fade">
                                      <p:cBhvr>
                                        <p:cTn id="12" dur="1000"/>
                                        <p:tgtEl>
                                          <p:spTgt spid="68">
                                            <p:txEl>
                                              <p:pRg st="7" end="7"/>
                                            </p:txEl>
                                          </p:spTgt>
                                        </p:tgtEl>
                                      </p:cBhvr>
                                    </p:animEffect>
                                    <p:anim calcmode="lin" valueType="num">
                                      <p:cBhvr>
                                        <p:cTn id="13" dur="1000" fill="hold"/>
                                        <p:tgtEl>
                                          <p:spTgt spid="68">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8">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xEl>
                                              <p:pRg st="8" end="8"/>
                                            </p:txEl>
                                          </p:spTgt>
                                        </p:tgtEl>
                                        <p:attrNameLst>
                                          <p:attrName>style.visibility</p:attrName>
                                        </p:attrNameLst>
                                      </p:cBhvr>
                                      <p:to>
                                        <p:strVal val="visible"/>
                                      </p:to>
                                    </p:set>
                                    <p:animEffect transition="in" filter="fade">
                                      <p:cBhvr>
                                        <p:cTn id="17" dur="1000"/>
                                        <p:tgtEl>
                                          <p:spTgt spid="68">
                                            <p:txEl>
                                              <p:pRg st="8" end="8"/>
                                            </p:txEl>
                                          </p:spTgt>
                                        </p:tgtEl>
                                      </p:cBhvr>
                                    </p:animEffect>
                                    <p:anim calcmode="lin" valueType="num">
                                      <p:cBhvr>
                                        <p:cTn id="18" dur="1000" fill="hold"/>
                                        <p:tgtEl>
                                          <p:spTgt spid="68">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68">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8">
                                            <p:txEl>
                                              <p:pRg st="9" end="9"/>
                                            </p:txEl>
                                          </p:spTgt>
                                        </p:tgtEl>
                                        <p:attrNameLst>
                                          <p:attrName>style.visibility</p:attrName>
                                        </p:attrNameLst>
                                      </p:cBhvr>
                                      <p:to>
                                        <p:strVal val="visible"/>
                                      </p:to>
                                    </p:set>
                                    <p:animEffect transition="in" filter="fade">
                                      <p:cBhvr>
                                        <p:cTn id="22" dur="1000"/>
                                        <p:tgtEl>
                                          <p:spTgt spid="68">
                                            <p:txEl>
                                              <p:pRg st="9" end="9"/>
                                            </p:txEl>
                                          </p:spTgt>
                                        </p:tgtEl>
                                      </p:cBhvr>
                                    </p:animEffect>
                                    <p:anim calcmode="lin" valueType="num">
                                      <p:cBhvr>
                                        <p:cTn id="23" dur="1000" fill="hold"/>
                                        <p:tgtEl>
                                          <p:spTgt spid="68">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6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8">
                                            <p:txEl>
                                              <p:pRg st="10" end="10"/>
                                            </p:txEl>
                                          </p:spTgt>
                                        </p:tgtEl>
                                        <p:attrNameLst>
                                          <p:attrName>style.visibility</p:attrName>
                                        </p:attrNameLst>
                                      </p:cBhvr>
                                      <p:to>
                                        <p:strVal val="visible"/>
                                      </p:to>
                                    </p:set>
                                    <p:animEffect transition="in" filter="fade">
                                      <p:cBhvr>
                                        <p:cTn id="29" dur="1000"/>
                                        <p:tgtEl>
                                          <p:spTgt spid="68">
                                            <p:txEl>
                                              <p:pRg st="10" end="10"/>
                                            </p:txEl>
                                          </p:spTgt>
                                        </p:tgtEl>
                                      </p:cBhvr>
                                    </p:animEffect>
                                    <p:anim calcmode="lin" valueType="num">
                                      <p:cBhvr>
                                        <p:cTn id="30" dur="1000" fill="hold"/>
                                        <p:tgtEl>
                                          <p:spTgt spid="68">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68">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8">
                                            <p:txEl>
                                              <p:pRg st="11" end="11"/>
                                            </p:txEl>
                                          </p:spTgt>
                                        </p:tgtEl>
                                        <p:attrNameLst>
                                          <p:attrName>style.visibility</p:attrName>
                                        </p:attrNameLst>
                                      </p:cBhvr>
                                      <p:to>
                                        <p:strVal val="visible"/>
                                      </p:to>
                                    </p:set>
                                    <p:animEffect transition="in" filter="fade">
                                      <p:cBhvr>
                                        <p:cTn id="34" dur="1000"/>
                                        <p:tgtEl>
                                          <p:spTgt spid="68">
                                            <p:txEl>
                                              <p:pRg st="11" end="11"/>
                                            </p:txEl>
                                          </p:spTgt>
                                        </p:tgtEl>
                                      </p:cBhvr>
                                    </p:animEffect>
                                    <p:anim calcmode="lin" valueType="num">
                                      <p:cBhvr>
                                        <p:cTn id="35" dur="1000" fill="hold"/>
                                        <p:tgtEl>
                                          <p:spTgt spid="68">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68">
                                            <p:txEl>
                                              <p:pRg st="11" end="1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8">
                                            <p:txEl>
                                              <p:pRg st="12" end="12"/>
                                            </p:txEl>
                                          </p:spTgt>
                                        </p:tgtEl>
                                        <p:attrNameLst>
                                          <p:attrName>style.visibility</p:attrName>
                                        </p:attrNameLst>
                                      </p:cBhvr>
                                      <p:to>
                                        <p:strVal val="visible"/>
                                      </p:to>
                                    </p:set>
                                    <p:animEffect transition="in" filter="fade">
                                      <p:cBhvr>
                                        <p:cTn id="39" dur="1000"/>
                                        <p:tgtEl>
                                          <p:spTgt spid="68">
                                            <p:txEl>
                                              <p:pRg st="12" end="12"/>
                                            </p:txEl>
                                          </p:spTgt>
                                        </p:tgtEl>
                                      </p:cBhvr>
                                    </p:animEffect>
                                    <p:anim calcmode="lin" valueType="num">
                                      <p:cBhvr>
                                        <p:cTn id="40" dur="1000" fill="hold"/>
                                        <p:tgtEl>
                                          <p:spTgt spid="68">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68">
                                            <p:txEl>
                                              <p:pRg st="12" end="1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8">
                                            <p:txEl>
                                              <p:pRg st="13" end="13"/>
                                            </p:txEl>
                                          </p:spTgt>
                                        </p:tgtEl>
                                        <p:attrNameLst>
                                          <p:attrName>style.visibility</p:attrName>
                                        </p:attrNameLst>
                                      </p:cBhvr>
                                      <p:to>
                                        <p:strVal val="visible"/>
                                      </p:to>
                                    </p:set>
                                    <p:animEffect transition="in" filter="fade">
                                      <p:cBhvr>
                                        <p:cTn id="44" dur="1000"/>
                                        <p:tgtEl>
                                          <p:spTgt spid="68">
                                            <p:txEl>
                                              <p:pRg st="13" end="13"/>
                                            </p:txEl>
                                          </p:spTgt>
                                        </p:tgtEl>
                                      </p:cBhvr>
                                    </p:animEffect>
                                    <p:anim calcmode="lin" valueType="num">
                                      <p:cBhvr>
                                        <p:cTn id="45" dur="1000" fill="hold"/>
                                        <p:tgtEl>
                                          <p:spTgt spid="68">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68">
                                            <p:txEl>
                                              <p:pRg st="13" end="1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8">
                                            <p:txEl>
                                              <p:pRg st="14" end="14"/>
                                            </p:txEl>
                                          </p:spTgt>
                                        </p:tgtEl>
                                        <p:attrNameLst>
                                          <p:attrName>style.visibility</p:attrName>
                                        </p:attrNameLst>
                                      </p:cBhvr>
                                      <p:to>
                                        <p:strVal val="visible"/>
                                      </p:to>
                                    </p:set>
                                    <p:animEffect transition="in" filter="fade">
                                      <p:cBhvr>
                                        <p:cTn id="49" dur="1000"/>
                                        <p:tgtEl>
                                          <p:spTgt spid="68">
                                            <p:txEl>
                                              <p:pRg st="14" end="14"/>
                                            </p:txEl>
                                          </p:spTgt>
                                        </p:tgtEl>
                                      </p:cBhvr>
                                    </p:animEffect>
                                    <p:anim calcmode="lin" valueType="num">
                                      <p:cBhvr>
                                        <p:cTn id="50" dur="1000" fill="hold"/>
                                        <p:tgtEl>
                                          <p:spTgt spid="68">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68">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ubtitle text goes here…"/>
          <p:cNvSpPr txBox="1"/>
          <p:nvPr/>
        </p:nvSpPr>
        <p:spPr>
          <a:xfrm>
            <a:off x="1236134" y="1718584"/>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lvl="1" indent="457200" defTabSz="457200">
              <a:defRPr sz="2000">
                <a:solidFill>
                  <a:srgbClr val="2A6438"/>
                </a:solidFill>
                <a:latin typeface="+mj-lt"/>
                <a:ea typeface="+mj-ea"/>
                <a:cs typeface="+mj-cs"/>
                <a:sym typeface="Helvetica"/>
              </a:defRPr>
            </a:pPr>
            <a:endParaRPr lang="en-US" dirty="0"/>
          </a:p>
        </p:txBody>
      </p:sp>
      <p:sp>
        <p:nvSpPr>
          <p:cNvPr id="69" name="Slide Title Goes Here"/>
          <p:cNvSpPr txBox="1"/>
          <p:nvPr/>
        </p:nvSpPr>
        <p:spPr>
          <a:xfrm>
            <a:off x="1651529" y="575585"/>
            <a:ext cx="8229600" cy="1142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457200">
              <a:defRPr sz="3200" b="1">
                <a:solidFill>
                  <a:srgbClr val="1F371B"/>
                </a:solidFill>
                <a:latin typeface="+mj-lt"/>
                <a:ea typeface="+mj-ea"/>
                <a:cs typeface="+mj-cs"/>
                <a:sym typeface="Helvetica"/>
              </a:defRPr>
            </a:lvl1pPr>
          </a:lstStyle>
          <a:p>
            <a:r>
              <a:rPr lang="en-US" dirty="0"/>
              <a:t>Conservation Project Size</a:t>
            </a:r>
            <a:endParaRPr dirty="0"/>
          </a:p>
        </p:txBody>
      </p:sp>
      <p:pic>
        <p:nvPicPr>
          <p:cNvPr id="3" name="Picture 2">
            <a:extLst>
              <a:ext uri="{FF2B5EF4-FFF2-40B4-BE49-F238E27FC236}">
                <a16:creationId xmlns:a16="http://schemas.microsoft.com/office/drawing/2014/main" id="{DC19F224-1556-4ECD-440D-647EE121E84E}"/>
              </a:ext>
            </a:extLst>
          </p:cNvPr>
          <p:cNvPicPr>
            <a:picLocks noChangeAspect="1"/>
          </p:cNvPicPr>
          <p:nvPr/>
        </p:nvPicPr>
        <p:blipFill>
          <a:blip r:embed="rId2"/>
          <a:stretch>
            <a:fillRect/>
          </a:stretch>
        </p:blipFill>
        <p:spPr>
          <a:xfrm>
            <a:off x="7371132" y="566570"/>
            <a:ext cx="3584734" cy="2783844"/>
          </a:xfrm>
          <a:prstGeom prst="rect">
            <a:avLst/>
          </a:prstGeom>
          <a:ln w="25400">
            <a:solidFill>
              <a:schemeClr val="accent1"/>
            </a:solidFill>
          </a:ln>
        </p:spPr>
      </p:pic>
      <p:pic>
        <p:nvPicPr>
          <p:cNvPr id="4" name="Content Placeholder 14">
            <a:extLst>
              <a:ext uri="{FF2B5EF4-FFF2-40B4-BE49-F238E27FC236}">
                <a16:creationId xmlns:a16="http://schemas.microsoft.com/office/drawing/2014/main" id="{071B84AD-EACF-6994-6FAB-26377C6EF77B}"/>
              </a:ext>
            </a:extLst>
          </p:cNvPr>
          <p:cNvPicPr>
            <a:picLocks noChangeAspect="1"/>
          </p:cNvPicPr>
          <p:nvPr/>
        </p:nvPicPr>
        <p:blipFill>
          <a:blip r:embed="rId3"/>
          <a:stretch>
            <a:fillRect/>
          </a:stretch>
        </p:blipFill>
        <p:spPr>
          <a:xfrm>
            <a:off x="9544585" y="2540212"/>
            <a:ext cx="2530770" cy="3706778"/>
          </a:xfrm>
          <a:prstGeom prst="rect">
            <a:avLst/>
          </a:prstGeom>
          <a:ln w="25400">
            <a:solidFill>
              <a:schemeClr val="accent1"/>
            </a:solidFill>
          </a:ln>
        </p:spPr>
      </p:pic>
      <p:pic>
        <p:nvPicPr>
          <p:cNvPr id="5" name="Content Placeholder 10">
            <a:extLst>
              <a:ext uri="{FF2B5EF4-FFF2-40B4-BE49-F238E27FC236}">
                <a16:creationId xmlns:a16="http://schemas.microsoft.com/office/drawing/2014/main" id="{D573169D-3751-D4F4-5716-FDE347F788CC}"/>
              </a:ext>
            </a:extLst>
          </p:cNvPr>
          <p:cNvPicPr>
            <a:picLocks noChangeAspect="1"/>
          </p:cNvPicPr>
          <p:nvPr/>
        </p:nvPicPr>
        <p:blipFill>
          <a:blip r:embed="rId4"/>
          <a:stretch>
            <a:fillRect/>
          </a:stretch>
        </p:blipFill>
        <p:spPr>
          <a:xfrm>
            <a:off x="6967216" y="3821791"/>
            <a:ext cx="1996082" cy="1996082"/>
          </a:xfrm>
          <a:prstGeom prst="rect">
            <a:avLst/>
          </a:prstGeom>
        </p:spPr>
      </p:pic>
      <p:sp>
        <p:nvSpPr>
          <p:cNvPr id="10" name="TextBox 9">
            <a:extLst>
              <a:ext uri="{FF2B5EF4-FFF2-40B4-BE49-F238E27FC236}">
                <a16:creationId xmlns:a16="http://schemas.microsoft.com/office/drawing/2014/main" id="{0DF4970C-8C86-1184-AEAC-BB2E44F3F233}"/>
              </a:ext>
            </a:extLst>
          </p:cNvPr>
          <p:cNvSpPr txBox="1"/>
          <p:nvPr/>
        </p:nvSpPr>
        <p:spPr>
          <a:xfrm>
            <a:off x="1295318" y="1867410"/>
            <a:ext cx="5306612" cy="3908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defTabSz="457200">
              <a:spcBef>
                <a:spcPts val="500"/>
              </a:spcBef>
              <a:defRPr sz="2400">
                <a:solidFill>
                  <a:srgbClr val="2A6438"/>
                </a:solidFill>
                <a:latin typeface="+mj-lt"/>
                <a:ea typeface="+mj-ea"/>
                <a:cs typeface="+mj-cs"/>
                <a:sym typeface="Helvetica"/>
              </a:defRPr>
            </a:pPr>
            <a:r>
              <a:rPr lang="en-US" sz="3200" dirty="0"/>
              <a:t>Small Scale Projects</a:t>
            </a:r>
          </a:p>
          <a:p>
            <a:pPr marL="342900" lvl="1" indent="-342900">
              <a:buFont typeface="Arial" panose="020B0604020202020204" pitchFamily="34" charset="0"/>
              <a:buChar char="•"/>
            </a:pPr>
            <a:r>
              <a:rPr lang="en-US" sz="2400" dirty="0">
                <a:solidFill>
                  <a:srgbClr val="2A6438"/>
                </a:solidFill>
                <a:latin typeface="+mj-lt"/>
                <a:ea typeface="+mj-ea"/>
                <a:cs typeface="+mj-cs"/>
              </a:rPr>
              <a:t>City or County Partners</a:t>
            </a:r>
          </a:p>
          <a:p>
            <a:pPr marL="342900" lvl="1" indent="-342900">
              <a:buFont typeface="Arial" panose="020B0604020202020204" pitchFamily="34" charset="0"/>
              <a:buChar char="•"/>
            </a:pPr>
            <a:r>
              <a:rPr lang="en-US" sz="2400" dirty="0">
                <a:solidFill>
                  <a:srgbClr val="2A6438"/>
                </a:solidFill>
                <a:latin typeface="+mj-lt"/>
                <a:ea typeface="+mj-ea"/>
                <a:cs typeface="+mj-cs"/>
              </a:rPr>
              <a:t>City Park &amp; Recreation Departments</a:t>
            </a:r>
          </a:p>
          <a:p>
            <a:pPr marL="342900" lvl="1" indent="-342900">
              <a:buFont typeface="Arial" panose="020B0604020202020204" pitchFamily="34" charset="0"/>
              <a:buChar char="•"/>
            </a:pPr>
            <a:r>
              <a:rPr lang="en-US" sz="2400" dirty="0">
                <a:solidFill>
                  <a:srgbClr val="2A6438"/>
                </a:solidFill>
                <a:latin typeface="+mj-lt"/>
                <a:ea typeface="+mj-ea"/>
                <a:cs typeface="+mj-cs"/>
              </a:rPr>
              <a:t>County Park &amp; Open Spaces</a:t>
            </a:r>
          </a:p>
          <a:p>
            <a:pPr marL="342900" lvl="1" indent="-342900">
              <a:buFont typeface="Arial" panose="020B0604020202020204" pitchFamily="34" charset="0"/>
              <a:buChar char="•"/>
            </a:pPr>
            <a:r>
              <a:rPr lang="en-US" sz="2400" dirty="0">
                <a:solidFill>
                  <a:srgbClr val="2A6438"/>
                </a:solidFill>
                <a:latin typeface="+mj-lt"/>
                <a:ea typeface="+mj-ea"/>
                <a:cs typeface="+mj-cs"/>
              </a:rPr>
              <a:t>Volunteer Organizations</a:t>
            </a:r>
          </a:p>
          <a:p>
            <a:pPr marL="342900" lvl="1" indent="-342900">
              <a:buFont typeface="Arial" panose="020B0604020202020204" pitchFamily="34" charset="0"/>
              <a:buChar char="•"/>
            </a:pPr>
            <a:r>
              <a:rPr lang="en-US" sz="2400" dirty="0">
                <a:solidFill>
                  <a:srgbClr val="2A6438"/>
                </a:solidFill>
                <a:latin typeface="+mj-lt"/>
                <a:ea typeface="+mj-ea"/>
                <a:cs typeface="+mj-cs"/>
              </a:rPr>
              <a:t>Half Day to Full Day Event</a:t>
            </a:r>
          </a:p>
          <a:p>
            <a:pPr marL="342900" lvl="1" indent="-342900">
              <a:buFont typeface="Arial" panose="020B0604020202020204" pitchFamily="34" charset="0"/>
              <a:buChar char="•"/>
            </a:pPr>
            <a:r>
              <a:rPr lang="en-US" sz="2400" dirty="0">
                <a:solidFill>
                  <a:srgbClr val="2A6438"/>
                </a:solidFill>
                <a:latin typeface="+mj-lt"/>
                <a:ea typeface="+mj-ea"/>
                <a:cs typeface="+mj-cs"/>
              </a:rPr>
              <a:t>No Basecamp needed</a:t>
            </a:r>
          </a:p>
          <a:p>
            <a:pPr marL="342900" lvl="1" indent="-342900">
              <a:buFont typeface="Arial" panose="020B0604020202020204" pitchFamily="34" charset="0"/>
              <a:buChar char="•"/>
            </a:pPr>
            <a:r>
              <a:rPr lang="en-US" sz="2400" dirty="0">
                <a:solidFill>
                  <a:srgbClr val="2A6438"/>
                </a:solidFill>
                <a:latin typeface="+mj-lt"/>
                <a:ea typeface="+mj-ea"/>
                <a:cs typeface="+mj-cs"/>
              </a:rPr>
              <a:t>3-6 Month Event Horizon</a:t>
            </a:r>
          </a:p>
          <a:p>
            <a:pPr marL="342900" lvl="1" indent="-342900">
              <a:buFont typeface="Arial" panose="020B0604020202020204" pitchFamily="34" charset="0"/>
              <a:buChar char="•"/>
            </a:pPr>
            <a:r>
              <a:rPr lang="en-US" sz="2400" dirty="0">
                <a:solidFill>
                  <a:srgbClr val="2A6438"/>
                </a:solidFill>
                <a:latin typeface="+mj-lt"/>
                <a:ea typeface="+mj-ea"/>
                <a:cs typeface="+mj-cs"/>
              </a:rPr>
              <a:t>Minimal Budget  $</a:t>
            </a:r>
            <a:endParaRPr lang="en-US" sz="2000" dirty="0">
              <a:solidFill>
                <a:srgbClr val="2A6438"/>
              </a:solidFill>
              <a:latin typeface="+mj-lt"/>
              <a:ea typeface="+mj-ea"/>
              <a:cs typeface="+mj-cs"/>
            </a:endParaRPr>
          </a:p>
        </p:txBody>
      </p:sp>
    </p:spTree>
    <p:extLst>
      <p:ext uri="{BB962C8B-B14F-4D97-AF65-F5344CB8AC3E}">
        <p14:creationId xmlns:p14="http://schemas.microsoft.com/office/powerpoint/2010/main" val="3645838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childTnLst>
                          </p:cTn>
                        </p:par>
                        <p:par>
                          <p:cTn id="29" fill="hold">
                            <p:stCondLst>
                              <p:cond delay="500"/>
                            </p:stCondLst>
                            <p:childTnLst>
                              <p:par>
                                <p:cTn id="30" presetID="10" presetClass="entr" presetSubtype="0" fill="hold" nodeType="afterEffect">
                                  <p:stCondLst>
                                    <p:cond delay="100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par>
                                <p:cTn id="33" presetID="10" presetClass="entr" presetSubtype="0" fill="hold" nodeType="withEffect">
                                  <p:stCondLst>
                                    <p:cond delay="1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20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Widescreen</PresentationFormat>
  <Paragraphs>309</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Helvetica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2025-01-28T15:13:05Z</dcterms:modified>
</cp:coreProperties>
</file>