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9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70" r:id="rId4"/>
    <p:sldId id="258" r:id="rId5"/>
    <p:sldId id="269" r:id="rId6"/>
    <p:sldId id="272" r:id="rId7"/>
    <p:sldId id="274" r:id="rId8"/>
    <p:sldId id="271" r:id="rId9"/>
    <p:sldId id="275" r:id="rId10"/>
    <p:sldId id="259" r:id="rId11"/>
    <p:sldId id="260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287" r:id="rId23"/>
    <p:sldId id="285" r:id="rId24"/>
    <p:sldId id="288" r:id="rId25"/>
    <p:sldId id="289" r:id="rId26"/>
    <p:sldId id="290" r:id="rId27"/>
    <p:sldId id="291" r:id="rId28"/>
    <p:sldId id="292" r:id="rId29"/>
    <p:sldId id="294" r:id="rId30"/>
    <p:sldId id="295" r:id="rId31"/>
    <p:sldId id="297" r:id="rId32"/>
    <p:sldId id="296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8" r:id="rId50"/>
    <p:sldId id="314" r:id="rId51"/>
    <p:sldId id="315" r:id="rId52"/>
    <p:sldId id="316" r:id="rId53"/>
    <p:sldId id="317" r:id="rId54"/>
    <p:sldId id="268" r:id="rId55"/>
  </p:sldIdLst>
  <p:sldSz cx="12192000" cy="6858000"/>
  <p:notesSz cx="6858000" cy="9144000"/>
  <p:embeddedFontLst>
    <p:embeddedFont>
      <p:font typeface="Monda" panose="020B0604020202020204" charset="0"/>
      <p:regular r:id="rId58"/>
      <p:bold r:id="rId59"/>
    </p:embeddedFont>
    <p:embeddedFont>
      <p:font typeface="Verdana" panose="020B0604030504040204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787" autoAdjust="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A4AEA-5C34-4096-B36E-46D8AA97D5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844BD-E87D-4D1B-8420-3BCDBBE159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47558-B05C-476C-9E37-CABD16F8CA4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DDAFA-3A1F-4413-878A-1E86352E1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9A8F0-25BE-4A3B-99DB-558B49F4E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9B56C-D372-428D-A759-2FA24D4F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67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52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46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20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46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01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26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20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01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14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cf8c34f6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cf8c34f6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149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f45b1b78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6f45b1b78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8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61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B8EE8-5318-4B56-A1DE-42C8BF595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78" y="0"/>
            <a:ext cx="1930422" cy="1865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E683A1-8191-41E7-B22B-8CEA294B4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78" y="0"/>
            <a:ext cx="1930422" cy="1865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da"/>
              <a:buNone/>
              <a:defRPr sz="440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da"/>
              <a:buChar char="•"/>
              <a:defRPr sz="280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da"/>
              <a:buChar char="•"/>
              <a:defRPr sz="240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da"/>
              <a:buChar char="•"/>
              <a:defRPr sz="200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da"/>
              <a:buChar char="•"/>
              <a:defRPr sz="180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da"/>
              <a:buChar char="•"/>
              <a:defRPr sz="180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da"/>
              <a:buChar char="•"/>
              <a:defRPr sz="180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da"/>
              <a:buChar char="•"/>
              <a:defRPr sz="180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da"/>
              <a:buChar char="•"/>
              <a:defRPr sz="180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da"/>
              <a:buChar char="•"/>
              <a:defRPr sz="180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ing.org/outdoor-programs/outdoor-ethics/awards/scouts-bsa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.gov" TargetMode="External"/><Relationship Id="rId2" Type="http://schemas.openxmlformats.org/officeDocument/2006/relationships/hyperlink" Target="http://www.ln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outing.org/outdoor-programs/outdoor-ethics" TargetMode="External"/><Relationship Id="rId5" Type="http://schemas.openxmlformats.org/officeDocument/2006/relationships/hyperlink" Target="http://www.outdoorethics-bsa.org/" TargetMode="External"/><Relationship Id="rId4" Type="http://schemas.openxmlformats.org/officeDocument/2006/relationships/hyperlink" Target="http://www.scouting.org/Home/OutdoorEthicsGuide.aspx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2108790" y="3490242"/>
            <a:ext cx="800808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Outdoor Ethics, Conservation, and Order of the Arrow</a:t>
            </a:r>
            <a:endParaRPr b="1" dirty="0"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84139A-E06C-433F-9CDA-68F6B87C0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51" y="1750481"/>
            <a:ext cx="4913312" cy="3986958"/>
          </a:xfrm>
          <a:prstGeom prst="rect">
            <a:avLst/>
          </a:prstGeom>
        </p:spPr>
      </p:pic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838200" y="1750481"/>
            <a:ext cx="4820921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Sterilize Soil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Fire Stains &amp; Nubbins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Ecosystem Zapper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Universal Garbage Can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chemeClr val="tx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da"/>
              <a:buNone/>
            </a:pPr>
            <a:r>
              <a:rPr lang="en-US" dirty="0">
                <a:latin typeface="Monda"/>
                <a:ea typeface="Monda"/>
                <a:cs typeface="Monda"/>
                <a:sym typeface="Monda"/>
              </a:rPr>
              <a:t>Campfire Impacts</a:t>
            </a:r>
            <a:endParaRPr dirty="0"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838200" y="1359125"/>
            <a:ext cx="3947160" cy="4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0" hangingPunct="0">
              <a:lnSpc>
                <a:spcPct val="16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Crowding</a:t>
            </a:r>
          </a:p>
          <a:p>
            <a:pPr eaLnBrk="0" hangingPunct="0">
              <a:lnSpc>
                <a:spcPct val="16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Conflicts</a:t>
            </a:r>
          </a:p>
          <a:p>
            <a:pPr eaLnBrk="0" hangingPunct="0">
              <a:lnSpc>
                <a:spcPct val="16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Noise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da"/>
              <a:buNone/>
            </a:pPr>
            <a:r>
              <a:rPr lang="en-US" dirty="0">
                <a:latin typeface="Monda"/>
                <a:ea typeface="Monda"/>
                <a:cs typeface="Monda"/>
                <a:sym typeface="Monda"/>
              </a:rPr>
              <a:t>Social Impacts</a:t>
            </a:r>
            <a:endParaRPr dirty="0"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7" name="Picture 24" descr="IMG0092">
            <a:extLst>
              <a:ext uri="{FF2B5EF4-FFF2-40B4-BE49-F238E27FC236}">
                <a16:creationId xmlns:a16="http://schemas.microsoft.com/office/drawing/2014/main" id="{88FD57CF-FB4A-46F8-9738-8AD43E194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673" y="819326"/>
            <a:ext cx="4859999" cy="2281238"/>
          </a:xfrm>
          <a:prstGeom prst="rect">
            <a:avLst/>
          </a:prstGeom>
          <a:noFill/>
          <a:ln w="158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8" name="Picture 21" descr="Scout relay race1">
            <a:extLst>
              <a:ext uri="{FF2B5EF4-FFF2-40B4-BE49-F238E27FC236}">
                <a16:creationId xmlns:a16="http://schemas.microsoft.com/office/drawing/2014/main" id="{BCDFF62A-C0B3-4ED1-84D8-21CF8651B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8000" contrast="18000"/>
          </a:blip>
          <a:srcRect/>
          <a:stretch>
            <a:fillRect/>
          </a:stretch>
        </p:blipFill>
        <p:spPr bwMode="auto">
          <a:xfrm>
            <a:off x="5177400" y="3357855"/>
            <a:ext cx="1989603" cy="2362202"/>
          </a:xfrm>
          <a:prstGeom prst="rect">
            <a:avLst/>
          </a:prstGeom>
          <a:noFill/>
          <a:ln w="158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" name="Picture 20" descr="McAfees Knob hike4">
            <a:extLst>
              <a:ext uri="{FF2B5EF4-FFF2-40B4-BE49-F238E27FC236}">
                <a16:creationId xmlns:a16="http://schemas.microsoft.com/office/drawing/2014/main" id="{0C062595-13A2-4DFD-AE21-3E9ECDA87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9543" y="3535460"/>
            <a:ext cx="3514697" cy="2362202"/>
          </a:xfrm>
          <a:prstGeom prst="rect">
            <a:avLst/>
          </a:prstGeom>
          <a:noFill/>
          <a:ln w="1587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A5E73-F066-44AC-9418-B55095D1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Cultural and Historic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FEB0F-2EEF-430C-9BC9-82B50B78C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Theft of artifacts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Damage to historic structures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Damage to cultural features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36266-7885-4238-B6C0-157392F25B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25" descr="IMG0023">
            <a:extLst>
              <a:ext uri="{FF2B5EF4-FFF2-40B4-BE49-F238E27FC236}">
                <a16:creationId xmlns:a16="http://schemas.microsoft.com/office/drawing/2014/main" id="{50550532-C66F-42A6-8B32-8A9CF8030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6705" y="3501866"/>
            <a:ext cx="4129875" cy="2438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6" name="Picture 22" descr="IMG0018">
            <a:extLst>
              <a:ext uri="{FF2B5EF4-FFF2-40B4-BE49-F238E27FC236}">
                <a16:creationId xmlns:a16="http://schemas.microsoft.com/office/drawing/2014/main" id="{6D72C1F6-B9A3-4D5B-8CA4-586DE1D57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1025" y="1358210"/>
            <a:ext cx="3924300" cy="2476134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769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BDB3-0C74-41B1-A181-D1898DE7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Perception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B3413-FB71-4374-B67B-E912E9AB8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489960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Common perceptions by Federal land management agencies about BSA units on federal land:</a:t>
            </a:r>
          </a:p>
          <a:p>
            <a:endParaRPr lang="en-US" dirty="0">
              <a:latin typeface="Monda" panose="020B060402020202020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607E1-EF50-47B2-8F33-5410C7241E9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6160" y="1825625"/>
            <a:ext cx="7228840" cy="4168776"/>
          </a:xfrm>
        </p:spPr>
        <p:txBody>
          <a:bodyPr>
            <a:normAutofit fontScale="92500"/>
          </a:bodyPr>
          <a:lstStyle/>
          <a:p>
            <a:pPr lvl="1" eaLnBrk="0" hangingPunct="0">
              <a:spcBef>
                <a:spcPct val="0"/>
              </a:spcBef>
              <a:buFontTx/>
              <a:buChar char="•"/>
            </a:pPr>
            <a:r>
              <a:rPr lang="en-US" i="1" dirty="0">
                <a:solidFill>
                  <a:schemeClr val="tx1"/>
                </a:solidFill>
                <a:latin typeface="Monda" panose="020B0604020202020204" charset="0"/>
              </a:rPr>
              <a:t>Scouts out of control</a:t>
            </a:r>
          </a:p>
          <a:p>
            <a:pPr lvl="1" eaLnBrk="0" hangingPunct="0">
              <a:spcBef>
                <a:spcPct val="0"/>
              </a:spcBef>
              <a:buFontTx/>
              <a:buChar char="•"/>
            </a:pPr>
            <a:r>
              <a:rPr lang="en-US" i="1" dirty="0">
                <a:solidFill>
                  <a:schemeClr val="tx1"/>
                </a:solidFill>
                <a:latin typeface="Monda" panose="020B0604020202020204" charset="0"/>
              </a:rPr>
              <a:t>Too  much noise</a:t>
            </a:r>
          </a:p>
          <a:p>
            <a:pPr lvl="1" eaLnBrk="0" hangingPunct="0">
              <a:spcBef>
                <a:spcPct val="0"/>
              </a:spcBef>
              <a:buFontTx/>
              <a:buChar char="•"/>
            </a:pPr>
            <a:r>
              <a:rPr lang="en-US" i="1" dirty="0">
                <a:solidFill>
                  <a:schemeClr val="tx1"/>
                </a:solidFill>
                <a:latin typeface="Monda" panose="020B0604020202020204" charset="0"/>
              </a:rPr>
              <a:t>Group sizes too big</a:t>
            </a:r>
          </a:p>
          <a:p>
            <a:pPr lvl="1" eaLnBrk="0" hangingPunct="0">
              <a:spcBef>
                <a:spcPct val="0"/>
              </a:spcBef>
              <a:buFontTx/>
              <a:buChar char="•"/>
            </a:pPr>
            <a:r>
              <a:rPr lang="en-US" i="1" dirty="0">
                <a:solidFill>
                  <a:schemeClr val="tx1"/>
                </a:solidFill>
                <a:latin typeface="Monda" panose="020B0604020202020204" charset="0"/>
              </a:rPr>
              <a:t>Camping skills badly out of date</a:t>
            </a:r>
          </a:p>
          <a:p>
            <a:pPr lvl="1" eaLnBrk="0" hangingPunct="0">
              <a:spcBef>
                <a:spcPct val="0"/>
              </a:spcBef>
              <a:buFontTx/>
              <a:buChar char="•"/>
            </a:pPr>
            <a:r>
              <a:rPr lang="en-US" i="1" dirty="0">
                <a:solidFill>
                  <a:schemeClr val="tx1"/>
                </a:solidFill>
                <a:latin typeface="Monda" panose="020B0604020202020204" charset="0"/>
              </a:rPr>
              <a:t>Inappropriate play damages the backcountry</a:t>
            </a:r>
          </a:p>
          <a:p>
            <a:pPr lvl="1" eaLnBrk="0" hangingPunct="0">
              <a:spcBef>
                <a:spcPct val="0"/>
              </a:spcBef>
              <a:buFontTx/>
              <a:buChar char="•"/>
            </a:pPr>
            <a:r>
              <a:rPr lang="en-US" i="1" dirty="0">
                <a:solidFill>
                  <a:schemeClr val="tx1"/>
                </a:solidFill>
                <a:latin typeface="Monda" panose="020B0604020202020204" charset="0"/>
              </a:rPr>
              <a:t>Don't keep appointments to do service work</a:t>
            </a:r>
          </a:p>
          <a:p>
            <a:pPr lvl="1" eaLnBrk="0" hangingPunct="0">
              <a:spcBef>
                <a:spcPct val="0"/>
              </a:spcBef>
              <a:buFontTx/>
              <a:buChar char="•"/>
            </a:pPr>
            <a:r>
              <a:rPr lang="en-US" i="1" dirty="0">
                <a:solidFill>
                  <a:schemeClr val="tx1"/>
                </a:solidFill>
                <a:latin typeface="Monda" panose="020B0604020202020204" charset="0"/>
              </a:rPr>
              <a:t>Completely soak up popular campsites or shelters</a:t>
            </a:r>
          </a:p>
          <a:p>
            <a:pPr lvl="1" eaLnBrk="0" hangingPunct="0">
              <a:spcBef>
                <a:spcPct val="0"/>
              </a:spcBef>
              <a:buFontTx/>
              <a:buChar char="•"/>
            </a:pPr>
            <a:r>
              <a:rPr lang="en-US" i="1" dirty="0">
                <a:solidFill>
                  <a:schemeClr val="tx1"/>
                </a:solidFill>
                <a:latin typeface="Monda" panose="020B0604020202020204" charset="0"/>
              </a:rPr>
              <a:t>Unskilled campers using areas that call for expert skills</a:t>
            </a:r>
          </a:p>
          <a:p>
            <a:pPr lvl="1" eaLnBrk="0" hangingPunct="0">
              <a:spcBef>
                <a:spcPct val="0"/>
              </a:spcBef>
              <a:buFontTx/>
              <a:buChar char="•"/>
            </a:pPr>
            <a:r>
              <a:rPr lang="en-US" i="1" dirty="0">
                <a:solidFill>
                  <a:schemeClr val="tx1"/>
                </a:solidFill>
                <a:latin typeface="Monda" panose="020B0604020202020204" charset="0"/>
              </a:rPr>
              <a:t>Using inappropriate areas (hi-use, fragile) to train new campers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066D0-EEC3-4719-84D4-E6BCC562A1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46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C4468-3184-43E6-B39F-61BA720D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“Elephant in the Woods”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D1DCA-AE4A-432A-86CA-B76F561C3D9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825625"/>
            <a:ext cx="5181600" cy="4087495"/>
          </a:xfrm>
        </p:spPr>
        <p:txBody>
          <a:bodyPr/>
          <a:lstStyle/>
          <a:p>
            <a:r>
              <a:rPr lang="en-US" dirty="0">
                <a:latin typeface="Monda" panose="020B0604020202020204" charset="0"/>
              </a:rPr>
              <a:t>The BSA is the elephant in the woods.</a:t>
            </a:r>
          </a:p>
          <a:p>
            <a:endParaRPr lang="en-US" b="1" dirty="0">
              <a:latin typeface="Monda" panose="020B0604020202020204" charset="0"/>
            </a:endParaRPr>
          </a:p>
          <a:p>
            <a:r>
              <a:rPr lang="en-US" b="1" dirty="0">
                <a:latin typeface="Monda" panose="020B0604020202020204" charset="0"/>
              </a:rPr>
              <a:t>Can </a:t>
            </a:r>
            <a:r>
              <a:rPr lang="en-US" b="1" dirty="0" err="1">
                <a:latin typeface="Monda" panose="020B0604020202020204" charset="0"/>
              </a:rPr>
              <a:t>Arrowmen</a:t>
            </a:r>
            <a:r>
              <a:rPr lang="en-US" b="1" dirty="0">
                <a:latin typeface="Monda" panose="020B0604020202020204" charset="0"/>
              </a:rPr>
              <a:t> help reduce these impacts?</a:t>
            </a:r>
          </a:p>
          <a:p>
            <a:endParaRPr lang="en-US" b="1" dirty="0">
              <a:latin typeface="Monda" panose="020B0604020202020204" charset="0"/>
            </a:endParaRPr>
          </a:p>
          <a:p>
            <a:endParaRPr lang="en-US" b="1" dirty="0">
              <a:latin typeface="Monda" panose="020B0604020202020204" charset="0"/>
            </a:endParaRPr>
          </a:p>
          <a:p>
            <a:r>
              <a:rPr lang="en-US" sz="1000" dirty="0">
                <a:latin typeface="Monda" panose="020B0604020202020204" charset="0"/>
              </a:rPr>
              <a:t>PC: The Elephant Sanctuary of TN</a:t>
            </a:r>
          </a:p>
          <a:p>
            <a:endParaRPr lang="en-US" dirty="0">
              <a:latin typeface="Monda" panose="020B060402020202020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2E7BE-35EC-41FE-9F08-448398111D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BC14E7-F0CA-4FC5-9BB8-0C1CAD41D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5625"/>
            <a:ext cx="5181600" cy="34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27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B930-72D2-4CF5-B17E-CB83FFC8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Native American Connection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06F71-8C80-4009-B75B-3C63658C4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09921"/>
            <a:ext cx="11211560" cy="295672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“Treat the earth well. It was not given to you by your parents –it was loaned to you by your children.”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		Native American proverb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59B79-A47A-4DF5-87FA-D33D45CF20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0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58D2-E990-42FA-8370-E298AF874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Wise Words from </a:t>
            </a:r>
            <a:r>
              <a:rPr lang="en-US" dirty="0" err="1"/>
              <a:t>Meteu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A1344-E00E-489E-9F78-05BA6CF383B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8200" y="1916125"/>
            <a:ext cx="1022604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“You who love the haunts of nature, </a:t>
            </a:r>
          </a:p>
          <a:p>
            <a:pPr>
              <a:buNone/>
            </a:pPr>
            <a:r>
              <a:rPr lang="en-US" dirty="0"/>
              <a:t>love the moonlight on the water, </a:t>
            </a:r>
          </a:p>
          <a:p>
            <a:pPr>
              <a:buNone/>
            </a:pPr>
            <a:r>
              <a:rPr lang="en-US" dirty="0"/>
              <a:t>love the sunshine on the meadow, </a:t>
            </a:r>
          </a:p>
          <a:p>
            <a:pPr>
              <a:buNone/>
            </a:pPr>
            <a:r>
              <a:rPr lang="en-US" dirty="0"/>
              <a:t>love the shadow of the forest, </a:t>
            </a:r>
          </a:p>
          <a:p>
            <a:pPr>
              <a:buNone/>
            </a:pPr>
            <a:r>
              <a:rPr lang="en-US" dirty="0"/>
              <a:t>love the wind among the branches ever murmuring, ever sighing, </a:t>
            </a:r>
          </a:p>
          <a:p>
            <a:pPr>
              <a:buNone/>
            </a:pPr>
            <a:r>
              <a:rPr lang="en-US" dirty="0"/>
              <a:t>love the rushing of great rivers…”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7E1F6-EB3F-4690-8B36-DB1C739F2F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99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BAB3-6556-42CA-ADEF-C67827EA1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Verdana" pitchFamily="34" charset="0"/>
              </a:rPr>
              <a:t>Scouting’s National Honor Society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51D9-628E-4CE1-887D-5E7C2ADB7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2880"/>
            <a:ext cx="11231880" cy="472408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As Scouting’s National Honor Society, our purpose is to:</a:t>
            </a:r>
          </a:p>
          <a:p>
            <a:pPr lvl="1"/>
            <a:r>
              <a:rPr lang="en-US" i="1" dirty="0"/>
              <a:t>Recognize those who best exemplify the Scout Oath and Law in their daily lives and through that recognition cause others to conduct themselves in a way that warrants similar recognition.</a:t>
            </a:r>
          </a:p>
          <a:p>
            <a:pPr lvl="1"/>
            <a:r>
              <a:rPr lang="en-US" b="1" dirty="0"/>
              <a:t>Promote camping, responsible outdoor adventure, and environmental stewardship as essential components of every Scout’s experience, in the unit, year-round, and in summer camp.</a:t>
            </a:r>
          </a:p>
          <a:p>
            <a:pPr lvl="1"/>
            <a:r>
              <a:rPr lang="en-US" i="1" dirty="0"/>
              <a:t>Develop leaders with the willingness, character, spirit and ability to advance the activities of their units, our Brotherhood, Scouting, and ultimately our nation.</a:t>
            </a:r>
          </a:p>
          <a:p>
            <a:pPr lvl="1"/>
            <a:r>
              <a:rPr lang="en-US" i="1" dirty="0"/>
              <a:t>Crystallize the Scout habit of helpfulness into a life purpose of leadership in cheerful service to others.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73E25-DF49-4B77-995D-409F86F2A5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52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8D80-ADFC-4C6C-A001-94A3271E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Ethic?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14592-0481-480D-B605-78972AE18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ethics mean?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F6013-8A0A-4A8D-B4CE-7815E348F14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How can we become a more ethical person?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6FF00-D692-481C-B015-C9E0BDF0D1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92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0E2B5-F88D-458D-8267-7F643A3B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an Ethic?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A9025-54B7-47C1-B974-04EA058D7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368040" cy="4351338"/>
          </a:xfrm>
        </p:spPr>
        <p:txBody>
          <a:bodyPr/>
          <a:lstStyle/>
          <a:p>
            <a:r>
              <a:rPr lang="en-US" dirty="0"/>
              <a:t>The Obligation</a:t>
            </a:r>
          </a:p>
          <a:p>
            <a:r>
              <a:rPr lang="en-US" dirty="0"/>
              <a:t>The Admonition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D48BE-ED60-4DE9-9496-4B49890B5E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DC3AAD-DA53-49FD-BC94-08224E9B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320" y="1825625"/>
            <a:ext cx="7650480" cy="375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2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da"/>
              <a:buNone/>
            </a:pPr>
            <a:r>
              <a:rPr lang="en-US" dirty="0">
                <a:latin typeface="Monda"/>
                <a:ea typeface="Monda"/>
                <a:cs typeface="Monda"/>
                <a:sym typeface="Monda"/>
              </a:rPr>
              <a:t>Meet Your Trainer</a:t>
            </a:r>
            <a:endParaRPr dirty="0"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914399" y="1444625"/>
            <a:ext cx="434848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SzPts val="2800"/>
            </a:pPr>
            <a:r>
              <a:rPr lang="en-US" dirty="0" err="1"/>
              <a:t>Tschitani</a:t>
            </a:r>
            <a:r>
              <a:rPr lang="en-US" dirty="0"/>
              <a:t> Lodge/ Connecticut Rivers Council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da"/>
              <a:buChar char="•"/>
            </a:pPr>
            <a:r>
              <a:rPr lang="en-US" dirty="0">
                <a:latin typeface="Monda"/>
                <a:ea typeface="Monda"/>
                <a:cs typeface="Monda"/>
                <a:sym typeface="Monda"/>
              </a:rPr>
              <a:t>Canton, CT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da"/>
              <a:buChar char="•"/>
            </a:pPr>
            <a:r>
              <a:rPr lang="en-US" dirty="0"/>
              <a:t>Nordic Ski Patroller </a:t>
            </a:r>
          </a:p>
          <a:p>
            <a:pPr marL="457200" lvl="1" indent="0">
              <a:spcBef>
                <a:spcPts val="1000"/>
              </a:spcBef>
              <a:buSzPts val="2800"/>
              <a:buNone/>
            </a:pPr>
            <a:endParaRPr dirty="0"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5179481" y="577325"/>
            <a:ext cx="4934100" cy="4645800"/>
          </a:xfrm>
          <a:prstGeom prst="ellipse">
            <a:avLst/>
          </a:prstGeom>
          <a:solidFill>
            <a:srgbClr val="634D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da"/>
              <a:ea typeface="Monda"/>
              <a:cs typeface="Monda"/>
              <a:sym typeface="Monda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483906" y="682625"/>
            <a:ext cx="2325250" cy="4435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D4EB-4523-449A-9B98-80F1EFEF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Outdoor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8679C-C939-4073-9B80-BAFE26365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4323080" cy="45253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Ethic for scouts for 70 years!</a:t>
            </a:r>
          </a:p>
          <a:p>
            <a:endParaRPr lang="en-US" dirty="0"/>
          </a:p>
          <a:p>
            <a:r>
              <a:rPr lang="en-US" dirty="0"/>
              <a:t>As an American, I will do my best to:</a:t>
            </a:r>
          </a:p>
          <a:p>
            <a:pPr lvl="1"/>
            <a:r>
              <a:rPr lang="en-US" dirty="0"/>
              <a:t>Be clean in my outdoor manners</a:t>
            </a:r>
          </a:p>
          <a:p>
            <a:pPr lvl="1"/>
            <a:r>
              <a:rPr lang="en-US" dirty="0"/>
              <a:t>Be careful with fire</a:t>
            </a:r>
          </a:p>
          <a:p>
            <a:pPr lvl="1"/>
            <a:r>
              <a:rPr lang="en-US" dirty="0"/>
              <a:t>Be considerate in the outdoors</a:t>
            </a:r>
          </a:p>
          <a:p>
            <a:pPr lvl="1"/>
            <a:r>
              <a:rPr lang="en-US" dirty="0"/>
              <a:t>Be conservation minded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C70BF-46D8-4003-9E6B-96C6D00749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29D3D-ED5C-4479-9B92-9390080BB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0" y="406465"/>
            <a:ext cx="4851402" cy="54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02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845A-F51A-479E-AD9E-9751232B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BSA Outdoor Ethics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B1BB8-43C1-4F5B-9960-FFD34530B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998200" cy="3945255"/>
          </a:xfrm>
        </p:spPr>
        <p:txBody>
          <a:bodyPr>
            <a:normAutofit/>
          </a:bodyPr>
          <a:lstStyle/>
          <a:p>
            <a:pPr marL="114300" indent="0" algn="ctr">
              <a:spcBef>
                <a:spcPts val="600"/>
              </a:spcBef>
              <a:buNone/>
            </a:pPr>
            <a:endParaRPr lang="en-US" dirty="0">
              <a:latin typeface="Monda" panose="020B0604020202020204" charset="0"/>
            </a:endParaRPr>
          </a:p>
          <a:p>
            <a:pPr marL="114300" indent="0" algn="ctr">
              <a:spcBef>
                <a:spcPts val="600"/>
              </a:spcBef>
              <a:buNone/>
            </a:pPr>
            <a:r>
              <a:rPr lang="en-US" dirty="0">
                <a:latin typeface="Monda" panose="020B0604020202020204" charset="0"/>
              </a:rPr>
              <a:t>This program exemplifies</a:t>
            </a:r>
          </a:p>
          <a:p>
            <a:pPr marL="114300" indent="0" algn="ctr">
              <a:spcBef>
                <a:spcPts val="600"/>
              </a:spcBef>
              <a:buNone/>
            </a:pPr>
            <a:endParaRPr lang="en-US" dirty="0">
              <a:latin typeface="Monda" panose="020B0604020202020204" charset="0"/>
            </a:endParaRPr>
          </a:p>
          <a:p>
            <a:pPr marL="114300" indent="0" algn="ctr">
              <a:spcBef>
                <a:spcPts val="600"/>
              </a:spcBef>
              <a:buNone/>
            </a:pPr>
            <a:r>
              <a:rPr lang="en-US" dirty="0">
                <a:latin typeface="Monda" panose="020B0604020202020204" charset="0"/>
              </a:rPr>
              <a:t>“Self Reliance and Service”</a:t>
            </a:r>
          </a:p>
          <a:p>
            <a:pPr marL="114300" indent="0" algn="ctr">
              <a:spcBef>
                <a:spcPts val="600"/>
              </a:spcBef>
              <a:buNone/>
            </a:pPr>
            <a:endParaRPr lang="en-US" dirty="0">
              <a:latin typeface="Monda" panose="020B0604020202020204" charset="0"/>
            </a:endParaRPr>
          </a:p>
          <a:p>
            <a:pPr marL="114300" indent="0" algn="ctr">
              <a:spcBef>
                <a:spcPts val="600"/>
              </a:spcBef>
              <a:buNone/>
            </a:pPr>
            <a:r>
              <a:rPr lang="en-US" dirty="0">
                <a:latin typeface="Monda" panose="020B0604020202020204" charset="0"/>
              </a:rPr>
              <a:t>Have been a hallmark of the Aims and Methods of Scouting and the Order of the Arrow.  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4FB6A-4305-4C9E-99CC-57028B4620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16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315D-F2FF-4938-AA27-42A265EF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Outdoor Ethics Components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FAB43-6961-4DC2-8216-8A129E5E95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20FF71-51D3-475C-819F-2D380EBB4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50662"/>
              </p:ext>
            </p:extLst>
          </p:nvPr>
        </p:nvGraphicFramePr>
        <p:xfrm>
          <a:off x="1755140" y="1487488"/>
          <a:ext cx="868172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7716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Leave No Trace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Primary Set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of Principles</a:t>
                      </a:r>
                    </a:p>
                    <a:p>
                      <a:endParaRPr lang="en-US" sz="2800" b="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478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TREAD Lightly!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Primary  Set of Principles for Mechanized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478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The Land Ethic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Spirit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of Conservation and Environmental Stewardship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98328D4-051C-4320-B812-BFB15FAFE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70" y="1904079"/>
            <a:ext cx="2109470" cy="848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275A8C-3492-4E4D-9D3E-C9733D0D1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60" y="4891832"/>
            <a:ext cx="1981200" cy="779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0CD7BF-149A-4635-B1CB-7A690844A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0" y="3417186"/>
            <a:ext cx="1350821" cy="11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9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8AAA2-E4B1-4F8E-A826-9D3FDBF93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677400" cy="4351338"/>
          </a:xfrm>
        </p:spPr>
        <p:txBody>
          <a:bodyPr/>
          <a:lstStyle/>
          <a:p>
            <a:r>
              <a:rPr lang="en-US" dirty="0"/>
              <a:t>Plan Ahead and Prepare</a:t>
            </a:r>
          </a:p>
          <a:p>
            <a:r>
              <a:rPr lang="en-US" dirty="0"/>
              <a:t>Travel and Camp on Durable Surfaces</a:t>
            </a:r>
          </a:p>
          <a:p>
            <a:r>
              <a:rPr lang="en-US" dirty="0"/>
              <a:t>Dispose of Waste Properly</a:t>
            </a:r>
          </a:p>
          <a:p>
            <a:r>
              <a:rPr lang="en-US" dirty="0"/>
              <a:t>Leave What You Find</a:t>
            </a:r>
          </a:p>
          <a:p>
            <a:r>
              <a:rPr lang="en-US" dirty="0"/>
              <a:t>Minimize Campfire Impacts</a:t>
            </a:r>
          </a:p>
          <a:p>
            <a:r>
              <a:rPr lang="en-US" dirty="0"/>
              <a:t>Respect Wildlife</a:t>
            </a:r>
          </a:p>
          <a:p>
            <a:r>
              <a:rPr lang="en-US" dirty="0"/>
              <a:t>Be Considerate of Other Visitors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CDDFB-7F7D-46E2-9883-A2F580EC1C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6B4FB8-4328-4253-B9F4-5E8F79E6E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569" y="91440"/>
            <a:ext cx="5630061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99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0D9AF-7FB4-4017-89A3-FE657F346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TREAD Lightly! focuses on people that use or are affected by motorized and mechanized vehicles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https://www.treadlightly.org/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204EE-122E-4FAE-BC24-2242FD02040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T</a:t>
            </a:r>
            <a:r>
              <a:rPr lang="en-US" dirty="0"/>
              <a:t>ravel responsibly</a:t>
            </a:r>
          </a:p>
          <a:p>
            <a:pPr lvl="1"/>
            <a:r>
              <a:rPr lang="en-US" dirty="0"/>
              <a:t>Stay on designated roads, trails and areas.</a:t>
            </a:r>
          </a:p>
          <a:p>
            <a:pPr lvl="1"/>
            <a:r>
              <a:rPr lang="en-US" dirty="0"/>
              <a:t>Cross streams only at designated fords</a:t>
            </a:r>
          </a:p>
          <a:p>
            <a:r>
              <a:rPr lang="en-US" b="1" dirty="0"/>
              <a:t>R</a:t>
            </a:r>
            <a:r>
              <a:rPr lang="en-US" dirty="0"/>
              <a:t>espect the rights of others</a:t>
            </a:r>
          </a:p>
          <a:p>
            <a:pPr lvl="1"/>
            <a:r>
              <a:rPr lang="en-US" dirty="0"/>
              <a:t>Yield the right of way to those passing you</a:t>
            </a:r>
          </a:p>
          <a:p>
            <a:r>
              <a:rPr lang="en-US" b="1" dirty="0"/>
              <a:t>E</a:t>
            </a:r>
            <a:r>
              <a:rPr lang="en-US" dirty="0"/>
              <a:t>ducate yourself</a:t>
            </a:r>
          </a:p>
          <a:p>
            <a:pPr lvl="1"/>
            <a:r>
              <a:rPr lang="en-US" dirty="0"/>
              <a:t>Use maps and regulations from public agencies</a:t>
            </a:r>
          </a:p>
          <a:p>
            <a:r>
              <a:rPr lang="en-US" b="1" dirty="0"/>
              <a:t>A</a:t>
            </a:r>
            <a:r>
              <a:rPr lang="en-US" dirty="0"/>
              <a:t>void sensitive areas</a:t>
            </a:r>
          </a:p>
          <a:p>
            <a:pPr lvl="1"/>
            <a:r>
              <a:rPr lang="en-US" dirty="0"/>
              <a:t>Stay on designated routes, avoid meadows &amp; wetlands</a:t>
            </a:r>
          </a:p>
          <a:p>
            <a:r>
              <a:rPr lang="en-US" b="1" dirty="0"/>
              <a:t>D</a:t>
            </a:r>
            <a:r>
              <a:rPr lang="en-US" dirty="0"/>
              <a:t>o your part</a:t>
            </a:r>
          </a:p>
          <a:p>
            <a:pPr lvl="1"/>
            <a:r>
              <a:rPr lang="en-US" dirty="0"/>
              <a:t>Model appropriate behavior, dispose of trash responsibly</a:t>
            </a:r>
          </a:p>
          <a:p>
            <a:pPr lvl="1"/>
            <a:r>
              <a:rPr lang="en-US" dirty="0"/>
              <a:t>Minimize the use of fires</a:t>
            </a:r>
          </a:p>
          <a:p>
            <a:pPr lvl="1"/>
            <a:r>
              <a:rPr lang="en-US" dirty="0"/>
              <a:t>Repair degraded areas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52BE-19CD-4524-BDBC-E9F3180FD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65B688-DA0C-4613-9E66-2B32641FE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798" y="51668"/>
            <a:ext cx="2280003" cy="188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62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9AD8-7456-4BEF-B2DA-620C491E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TREAD Lightly!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6859E-C84F-443F-9BC1-FD12BEECC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BSA Motorized Sports Programs</a:t>
            </a:r>
          </a:p>
          <a:p>
            <a:pPr lvl="1"/>
            <a:r>
              <a:rPr lang="en-US" dirty="0"/>
              <a:t>Motorboating</a:t>
            </a:r>
          </a:p>
          <a:p>
            <a:pPr lvl="1"/>
            <a:r>
              <a:rPr lang="en-US" dirty="0"/>
              <a:t>Snowmobiles</a:t>
            </a:r>
          </a:p>
          <a:p>
            <a:pPr lvl="1"/>
            <a:r>
              <a:rPr lang="en-US" dirty="0"/>
              <a:t>ATV’s</a:t>
            </a:r>
          </a:p>
          <a:p>
            <a:pPr lvl="1"/>
            <a:endParaRPr lang="en-US" dirty="0"/>
          </a:p>
          <a:p>
            <a:r>
              <a:rPr lang="en-US" dirty="0"/>
              <a:t>TREAD Lightly! can help us implement these programs in a safe and ethical manner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EABE0-3BAD-4D7D-AD07-F76B8A38EC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F140F-F6AE-460E-B647-2A1A59771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60" y="2413000"/>
            <a:ext cx="5801740" cy="3337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47EF7C-E2F7-4C94-A62E-C92526A6D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519" y="174967"/>
            <a:ext cx="2534004" cy="20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77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C4FB-BE46-4F20-819B-F56C033A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Land Ethic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CE104-20E7-4BD2-9E89-FC00F1A8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354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The Land Ethic is offered by Aldo Leopold in 1949 in </a:t>
            </a:r>
            <a:r>
              <a:rPr lang="en-US" i="1" dirty="0"/>
              <a:t>A Sand County Almanac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 reflected on the interaction with man and the land. 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33587-C144-46D0-B73E-7E10B6C43A2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“The Land Ethic simply enlarges the boundaries of the new community which includes soils, waters, plants and animals, or collectively referred to as, </a:t>
            </a:r>
            <a:r>
              <a:rPr lang="en-US" sz="3200" b="1" dirty="0"/>
              <a:t>the LAND</a:t>
            </a:r>
            <a:r>
              <a:rPr lang="en-US" sz="3200" dirty="0"/>
              <a:t>.”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64631-6BD3-45A9-AFA1-470141A026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E8EBF4-30A9-48B5-8388-E355D0143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88" y="2999162"/>
            <a:ext cx="4205632" cy="16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53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FF88-107D-4A72-BF04-4E176B86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Land Ethic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392B3-565B-430B-8879-E1DE4502C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050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The Land Ethic grows strongest when we have:</a:t>
            </a:r>
          </a:p>
          <a:p>
            <a:pPr lvl="1"/>
            <a:r>
              <a:rPr lang="en-US" dirty="0"/>
              <a:t>Experienced the LAND</a:t>
            </a:r>
          </a:p>
          <a:p>
            <a:pPr lvl="1"/>
            <a:r>
              <a:rPr lang="en-US" dirty="0"/>
              <a:t>Grown to love and respect it </a:t>
            </a:r>
          </a:p>
          <a:p>
            <a:pPr lvl="1"/>
            <a:r>
              <a:rPr lang="en-US" dirty="0"/>
              <a:t>Have labored to enhance or restore it</a:t>
            </a:r>
          </a:p>
          <a:p>
            <a:pPr lvl="1"/>
            <a:r>
              <a:rPr lang="en-US" dirty="0"/>
              <a:t>As Leopold would have put it, when we have practiced “conservation” defined as restoring the capacity of the Land for self-renewal.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1C44-B382-46EB-BDFC-894169E8A5D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“A thing is right when it tends to preserve the integrity, stability, and beauty of the biotic community. It is wrong when it tends otherwise.”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097C04-CABA-4F31-A25A-FA292E0222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4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59AE-93C5-4834-A091-6485C4B9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Land Ethic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2B62A-5329-4B82-82C7-FDA4BA00BE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pic>
        <p:nvPicPr>
          <p:cNvPr id="2050" name="Picture 2" descr="https://i0.wp.com/spsmw.org/wp-content/uploads/2014/10/ego-vs-eco1.jpg?ssl=1">
            <a:extLst>
              <a:ext uri="{FF2B5EF4-FFF2-40B4-BE49-F238E27FC236}">
                <a16:creationId xmlns:a16="http://schemas.microsoft.com/office/drawing/2014/main" id="{05F5D702-506E-4A97-A539-B010A785E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34" y="1437640"/>
            <a:ext cx="7851531" cy="453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997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E954-B1CD-4EDB-9C0F-B9638D4B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Outdoor Ethics Awards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EFD9E-2179-4ED7-B591-6F042E656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Awareness Award</a:t>
            </a:r>
          </a:p>
          <a:p>
            <a:pPr lvl="1"/>
            <a:r>
              <a:rPr lang="en-US" sz="2000" dirty="0"/>
              <a:t>An introduction to some of the key concept of Outdoor Ethics</a:t>
            </a:r>
          </a:p>
          <a:p>
            <a:r>
              <a:rPr lang="en-US" dirty="0"/>
              <a:t>Action</a:t>
            </a:r>
            <a:r>
              <a:rPr lang="en-US" sz="3600" dirty="0"/>
              <a:t> </a:t>
            </a:r>
            <a:r>
              <a:rPr lang="en-US" dirty="0"/>
              <a:t>Award</a:t>
            </a:r>
          </a:p>
          <a:p>
            <a:pPr lvl="1"/>
            <a:r>
              <a:rPr lang="en-US" sz="2000" dirty="0"/>
              <a:t>Take your interest to the next level!</a:t>
            </a:r>
            <a:endParaRPr lang="en-US" sz="3200" dirty="0"/>
          </a:p>
          <a:p>
            <a:r>
              <a:rPr lang="en-US" dirty="0">
                <a:hlinkClick r:id="rId3"/>
              </a:rPr>
              <a:t>https://www.scouting.org/outdoor-programs/outdoor-ethics/awards/scouts-bsa/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F77F0-633B-4CD8-9EBF-5733370BC6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6B037-2C94-4541-9BB8-024421A8A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807" y="4404589"/>
            <a:ext cx="3175000" cy="113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44A74B-0C1D-45CD-BA68-A90B18F86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688" y="1690687"/>
            <a:ext cx="2783846" cy="27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4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da"/>
              <a:buNone/>
            </a:pPr>
            <a:r>
              <a:rPr lang="en-US" dirty="0">
                <a:latin typeface="Monda"/>
                <a:ea typeface="Monda"/>
                <a:cs typeface="Monda"/>
                <a:sym typeface="Monda"/>
              </a:rPr>
              <a:t>Meet Your Trainer</a:t>
            </a:r>
            <a:endParaRPr dirty="0"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914399" y="1444625"/>
            <a:ext cx="455168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SzPts val="2800"/>
            </a:pPr>
            <a:r>
              <a:rPr lang="en-US" dirty="0"/>
              <a:t>Cho-Gun-Mun-A-Nock Lodge/ Hawkeye Area Council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da"/>
              <a:buChar char="•"/>
            </a:pPr>
            <a:r>
              <a:rPr lang="en-US" dirty="0">
                <a:latin typeface="Monda"/>
                <a:ea typeface="Monda"/>
                <a:cs typeface="Monda"/>
                <a:sym typeface="Monda"/>
              </a:rPr>
              <a:t>Cedar Rapids, IA</a:t>
            </a:r>
            <a:endParaRPr dirty="0">
              <a:latin typeface="Monda"/>
              <a:ea typeface="Monda"/>
              <a:cs typeface="Monda"/>
              <a:sym typeface="Mond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da"/>
              <a:buChar char="•"/>
            </a:pPr>
            <a:r>
              <a:rPr lang="en-US" dirty="0">
                <a:latin typeface="Monda"/>
                <a:ea typeface="Monda"/>
                <a:cs typeface="Monda"/>
                <a:sym typeface="Monda"/>
              </a:rPr>
              <a:t>Have served on OA Conservation Staff at Northern Tier and Philmont</a:t>
            </a:r>
            <a:endParaRPr dirty="0"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6055630" y="571650"/>
            <a:ext cx="4934100" cy="4645800"/>
          </a:xfrm>
          <a:prstGeom prst="ellipse">
            <a:avLst/>
          </a:prstGeom>
          <a:solidFill>
            <a:srgbClr val="634D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da"/>
              <a:ea typeface="Monda"/>
              <a:cs typeface="Monda"/>
              <a:sym typeface="Monda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400800" y="980895"/>
            <a:ext cx="4257040" cy="381462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7236040" y="522312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Ted Weiland</a:t>
            </a:r>
            <a:endParaRPr dirty="0"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547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B99D-29D6-4225-B4B3-B805E019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Distinguished Conservation Service Award (DCSA)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AE4E7-AC56-41F8-82C7-747DAD149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314440" cy="4351338"/>
          </a:xfrm>
        </p:spPr>
        <p:txBody>
          <a:bodyPr/>
          <a:lstStyle/>
          <a:p>
            <a:r>
              <a:rPr lang="en-US" dirty="0"/>
              <a:t>Replaced the Hornaday Medal program in 2021</a:t>
            </a:r>
          </a:p>
          <a:p>
            <a:r>
              <a:rPr lang="en-US" dirty="0"/>
              <a:t>Youth Award</a:t>
            </a:r>
          </a:p>
          <a:p>
            <a:pPr lvl="1"/>
            <a:r>
              <a:rPr lang="en-US" dirty="0"/>
              <a:t>Distinguished Conservation Service Award</a:t>
            </a:r>
          </a:p>
          <a:p>
            <a:r>
              <a:rPr lang="en-US" dirty="0"/>
              <a:t>Adult Award</a:t>
            </a:r>
          </a:p>
          <a:p>
            <a:pPr lvl="1"/>
            <a:r>
              <a:rPr lang="en-US" dirty="0"/>
              <a:t>Distinguished Conservationist</a:t>
            </a:r>
          </a:p>
          <a:p>
            <a:r>
              <a:rPr lang="en-US" dirty="0"/>
              <a:t>Organization Award</a:t>
            </a:r>
          </a:p>
          <a:p>
            <a:pPr lvl="1"/>
            <a:r>
              <a:rPr lang="en-US" dirty="0"/>
              <a:t>DCSA Certificate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C7963-4B1E-4BA8-B97C-2C7D63FDC3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F094ACB-2265-4AD4-93E6-162FEB8E18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99362" y="2095500"/>
            <a:ext cx="3228976" cy="2870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7821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5804-9711-40EA-9BF5-08FB1049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Distinguished Conservation Service Award (DCSA)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36AE2-A8ED-4050-BC56-BD554DF4BC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DCSA Youth</a:t>
            </a:r>
          </a:p>
          <a:p>
            <a:r>
              <a:rPr lang="en-US" dirty="0"/>
              <a:t>Available to Scouts BSA, Venturing, &amp; Sea Scouts</a:t>
            </a:r>
          </a:p>
          <a:p>
            <a:r>
              <a:rPr lang="en-US" i="1" dirty="0"/>
              <a:t>Numerous requirements including 2 high level conservation projects that have been approved by your Council Conservation Committee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CF7CC-32E2-41FA-91AA-450AAB30BCE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Distinguished Conservationist (Adult)</a:t>
            </a:r>
          </a:p>
          <a:p>
            <a:r>
              <a:rPr lang="en-US" i="1" dirty="0"/>
              <a:t>Available to any adult who has contributed at least 20 years of conservation based work at the regional, national, or international level.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1ED30-642B-4992-A45F-BAE29F870A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96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A94BF-228B-4FD9-BF87-CA519E07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6F72A-CDCF-487C-9598-CC6E5B5DD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Recognition for those who earn this award includes a knot and a medal.</a:t>
            </a:r>
          </a:p>
          <a:p>
            <a:r>
              <a:rPr lang="en-US" dirty="0"/>
              <a:t>Youth medal can be pinned to shirt.</a:t>
            </a:r>
          </a:p>
          <a:p>
            <a:r>
              <a:rPr lang="en-US" dirty="0"/>
              <a:t>Adult medal on a ribbon to be worn around the neck.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8FA42-A4C5-4857-A5B8-D3EB09C646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F786E-BF57-454E-9DC8-BA0A6105B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016" y="1904364"/>
            <a:ext cx="2890345" cy="279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FC9BD7-CBD6-423A-8DDD-063F5FBD8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80" y="664208"/>
            <a:ext cx="2599037" cy="5274312"/>
          </a:xfrm>
          <a:prstGeom prst="rect">
            <a:avLst/>
          </a:prstGeom>
        </p:spPr>
      </p:pic>
      <p:pic>
        <p:nvPicPr>
          <p:cNvPr id="10" name="Picture 8" descr="Adult Awards">
            <a:extLst>
              <a:ext uri="{FF2B5EF4-FFF2-40B4-BE49-F238E27FC236}">
                <a16:creationId xmlns:a16="http://schemas.microsoft.com/office/drawing/2014/main" id="{3ABDE86C-5E9C-443C-8F08-A4EBEDA6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842" y="4912040"/>
            <a:ext cx="1971838" cy="8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62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FA9E-23FC-494F-80D2-20C4B9D4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BSA Outdoor Ethics</a:t>
            </a:r>
            <a:br>
              <a:rPr lang="en-US" dirty="0"/>
            </a:br>
            <a:r>
              <a:rPr lang="en-US" dirty="0"/>
              <a:t>Training Continuum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153A5-0861-4EFC-B611-72C9089E6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Awareness Workshop</a:t>
            </a:r>
          </a:p>
          <a:p>
            <a:r>
              <a:rPr lang="en-US" dirty="0"/>
              <a:t>BSA Outdoor Ethics Orientation</a:t>
            </a:r>
          </a:p>
          <a:p>
            <a:r>
              <a:rPr lang="en-US" dirty="0"/>
              <a:t>Leave No Trace Basics </a:t>
            </a:r>
          </a:p>
          <a:p>
            <a:r>
              <a:rPr lang="en-US" dirty="0"/>
              <a:t>Leave No Trace Level 1 Course</a:t>
            </a:r>
          </a:p>
          <a:p>
            <a:r>
              <a:rPr lang="en-US" dirty="0"/>
              <a:t>Leave No Trace Level 2 Course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E7AA4-3367-4DBF-AF1A-B9AE908E5A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2731B2-B2BA-4088-9033-7E915B99F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20" y="2687320"/>
            <a:ext cx="50800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42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7E14-E0BA-4A1E-8F69-9BDBC928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BSA Outdoor Ethics </a:t>
            </a:r>
            <a:br>
              <a:rPr lang="en-US" dirty="0"/>
            </a:br>
            <a:r>
              <a:rPr lang="en-US" dirty="0"/>
              <a:t>Training Continuum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D333B-D243-43E5-82B5-A69644D8F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Tread Trainer Course</a:t>
            </a:r>
          </a:p>
          <a:p>
            <a:pPr>
              <a:lnSpc>
                <a:spcPct val="150000"/>
              </a:lnSpc>
            </a:pPr>
            <a:r>
              <a:rPr lang="en-US" dirty="0"/>
              <a:t>Master Tread Trainer Course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45348-037E-4254-A914-4F18CAF2D9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71FBED-825F-4370-B7CA-5C0BAED5F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896" y="1825625"/>
            <a:ext cx="4343673" cy="35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37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E3F2-68CA-4C4D-8BAC-10D2206E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Apply </a:t>
            </a:r>
            <a:br>
              <a:rPr lang="en-US" dirty="0"/>
            </a:br>
            <a:r>
              <a:rPr lang="en-US" dirty="0"/>
              <a:t>To Our Use Of Our camps?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68902-B9AE-481E-ABBF-A1690BB86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we set up our ceremonial sites, what are our key concerns?</a:t>
            </a:r>
          </a:p>
          <a:p>
            <a:pPr lvl="1"/>
            <a:r>
              <a:rPr lang="en-US" dirty="0"/>
              <a:t>Location of our candles and torches?</a:t>
            </a:r>
          </a:p>
          <a:p>
            <a:pPr lvl="1"/>
            <a:r>
              <a:rPr lang="en-US" dirty="0"/>
              <a:t>Where we will find the wood we need for the fire lay?</a:t>
            </a:r>
          </a:p>
          <a:p>
            <a:pPr lvl="1"/>
            <a:r>
              <a:rPr lang="en-US" dirty="0"/>
              <a:t>Is the fire ring large enough?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CCBA6-D6C6-470F-915D-0EA830AB493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ARE THESE THE RIGHT QUESTIONS?</a:t>
            </a:r>
            <a:r>
              <a:rPr lang="en-US" dirty="0"/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2978A-D72D-486E-9095-05221B47C7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21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DB87-5272-4236-9983-20A263B3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Camp 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C322B-8630-4C1C-857E-41C0E9AAC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913312" cy="4351338"/>
          </a:xfrm>
        </p:spPr>
        <p:txBody>
          <a:bodyPr/>
          <a:lstStyle/>
          <a:p>
            <a:r>
              <a:rPr lang="en-US" sz="3200" dirty="0"/>
              <a:t>Today, let’s talk  about Campfire Impacts.</a:t>
            </a:r>
          </a:p>
          <a:p>
            <a:pPr>
              <a:buNone/>
            </a:pPr>
            <a:r>
              <a:rPr lang="en-US" sz="2400" dirty="0"/>
              <a:t>	</a:t>
            </a:r>
          </a:p>
          <a:p>
            <a:r>
              <a:rPr lang="en-US" dirty="0"/>
              <a:t>We should always use existing fire rings (if available).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7071-BFCF-4FA6-8336-D9AEDCA67F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78EAE-7546-47A0-99C8-F31BAC1E8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951" y="1750481"/>
            <a:ext cx="4913312" cy="398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30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B5C4C-CC2D-4C87-96BE-B42B9C02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 Fire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B5892-FDFD-4971-AF01-C920570F5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2697480" cy="4351338"/>
          </a:xfrm>
        </p:spPr>
        <p:txBody>
          <a:bodyPr/>
          <a:lstStyle/>
          <a:p>
            <a:r>
              <a:rPr lang="en-US" dirty="0"/>
              <a:t>Could this work?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AE82E-97B3-440B-A66E-EEB2F753DD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  <p:pic>
        <p:nvPicPr>
          <p:cNvPr id="4098" name="Picture 2" descr="https://lnt.org/wp-content/uploads/2018/11/mound-fire.jpg">
            <a:extLst>
              <a:ext uri="{FF2B5EF4-FFF2-40B4-BE49-F238E27FC236}">
                <a16:creationId xmlns:a16="http://schemas.microsoft.com/office/drawing/2014/main" id="{462FCE51-9354-4886-B25F-DD37B5F7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0" y="1825625"/>
            <a:ext cx="8296910" cy="414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68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D03B-59AB-4550-B0E4-36C8B51E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Mound Fire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26398-8DC1-4886-AA67-EBCE595F70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AC85311-AA47-4D51-80E2-DEC916D09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5328"/>
            <a:ext cx="6865697" cy="3114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www.thehikinglife.com/journal/wp-content/uploads/2013/05/IMG_57321.jpg">
            <a:extLst>
              <a:ext uri="{FF2B5EF4-FFF2-40B4-BE49-F238E27FC236}">
                <a16:creationId xmlns:a16="http://schemas.microsoft.com/office/drawing/2014/main" id="{C96CAB88-9991-41CA-A450-1D200ABC9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20" y="2117408"/>
            <a:ext cx="455168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92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9CC1-63B0-418B-A859-E8FF9F60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Mound Fire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1EF5F-D5C0-459F-B97F-FC58418C1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Innovative method of building a Leave No Trace  fire</a:t>
            </a:r>
          </a:p>
          <a:p>
            <a:r>
              <a:rPr lang="en-US" dirty="0"/>
              <a:t>Items needed</a:t>
            </a:r>
          </a:p>
          <a:p>
            <a:pPr lvl="1"/>
            <a:r>
              <a:rPr lang="en-US" dirty="0"/>
              <a:t>A garden trowel</a:t>
            </a:r>
          </a:p>
          <a:p>
            <a:pPr lvl="1"/>
            <a:r>
              <a:rPr lang="en-US" dirty="0"/>
              <a:t>Large stuff sack</a:t>
            </a:r>
          </a:p>
          <a:p>
            <a:pPr lvl="1"/>
            <a:r>
              <a:rPr lang="en-US" dirty="0"/>
              <a:t>A ground cloth/tarp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24748-14A6-448C-8135-E5228884FA9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Lay the tarp out</a:t>
            </a:r>
          </a:p>
          <a:p>
            <a:r>
              <a:rPr lang="en-US" dirty="0"/>
              <a:t>Turn the stuff sack inside out</a:t>
            </a:r>
          </a:p>
          <a:p>
            <a:r>
              <a:rPr lang="en-US" dirty="0"/>
              <a:t>Fill with mineral soil</a:t>
            </a:r>
          </a:p>
          <a:p>
            <a:r>
              <a:rPr lang="en-US" dirty="0"/>
              <a:t>Spread the soil into a mound 4 to 6 inches high</a:t>
            </a:r>
          </a:p>
          <a:p>
            <a:r>
              <a:rPr lang="en-US" dirty="0"/>
              <a:t>Flatten the top and build your fire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87B99-3A8A-4AB8-936C-4801CB3602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0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0" y="-1"/>
            <a:ext cx="12192000" cy="1837549"/>
          </a:xfrm>
          <a:prstGeom prst="rect">
            <a:avLst/>
          </a:prstGeom>
          <a:solidFill>
            <a:srgbClr val="634D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0" y="372200"/>
            <a:ext cx="12192000" cy="688800"/>
          </a:xfrm>
          <a:prstGeom prst="rect">
            <a:avLst/>
          </a:prstGeom>
          <a:solidFill>
            <a:srgbClr val="2B2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838200" y="262389"/>
            <a:ext cx="105156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da"/>
              <a:buNone/>
            </a:pPr>
            <a:r>
              <a:rPr lang="en-US" sz="3600">
                <a:solidFill>
                  <a:schemeClr val="lt1"/>
                </a:solidFill>
              </a:rPr>
              <a:t>Learning Objectives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694575" y="2306110"/>
            <a:ext cx="5685906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indent="-228600">
              <a:spcBef>
                <a:spcPts val="0"/>
              </a:spcBef>
              <a:buSzPts val="2800"/>
              <a:buFont typeface="Monda"/>
              <a:buAutoNum type="arabicPeriod"/>
            </a:pPr>
            <a:r>
              <a:rPr lang="en-US" dirty="0"/>
              <a:t>Knowledge of the BSA Outdoor Ethics  program which includes the Outdoor Code, Leave No Trace, Tread Lightly! and the Land Ethic.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da"/>
              <a:buAutoNum type="arabicPeriod"/>
            </a:pPr>
            <a:endParaRPr dirty="0">
              <a:latin typeface="Monda"/>
              <a:ea typeface="Monda"/>
              <a:cs typeface="Monda"/>
              <a:sym typeface="Monda"/>
            </a:endParaRPr>
          </a:p>
          <a:p>
            <a:pPr marL="228600" indent="-228600">
              <a:buSzPts val="2800"/>
              <a:buFont typeface="Monda"/>
              <a:buAutoNum type="arabicPeriod"/>
            </a:pPr>
            <a:r>
              <a:rPr lang="en-US" dirty="0"/>
              <a:t>Knowledge of the BSA Conservation program including  the DCSA.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da"/>
              <a:buAutoNum type="arabicPeriod"/>
            </a:pPr>
            <a:endParaRPr dirty="0">
              <a:latin typeface="Monda"/>
              <a:ea typeface="Monda"/>
              <a:cs typeface="Monda"/>
              <a:sym typeface="Monda"/>
            </a:endParaRPr>
          </a:p>
          <a:p>
            <a:pPr marL="228600" indent="-228600">
              <a:buSzPts val="2800"/>
              <a:buFont typeface="Monda"/>
              <a:buAutoNum type="arabicPeriod"/>
            </a:pPr>
            <a:r>
              <a:rPr lang="en-US" dirty="0"/>
              <a:t>Understand  the importance of outdoor ethics in outdoor activities.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da"/>
              <a:buAutoNum type="arabicPeriod"/>
            </a:pPr>
            <a:endParaRPr dirty="0"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4301" y="2020429"/>
            <a:ext cx="4188074" cy="36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B968-0BD6-474D-83AF-6837ABDC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Ceremonial Pan Fire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11974-8705-4896-9997-EBD6EEB5A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231640" cy="4178935"/>
          </a:xfrm>
        </p:spPr>
        <p:txBody>
          <a:bodyPr/>
          <a:lstStyle/>
          <a:p>
            <a:r>
              <a:rPr lang="en-US" dirty="0"/>
              <a:t>The use of fire as a visual aid doesn’t mean you need to leave a trace.</a:t>
            </a:r>
          </a:p>
          <a:p>
            <a:r>
              <a:rPr lang="en-US" dirty="0"/>
              <a:t>We can do both!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971C7-CFE0-48F5-A568-7071777314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  <p:pic>
        <p:nvPicPr>
          <p:cNvPr id="6" name="P 1">
            <a:extLst>
              <a:ext uri="{FF2B5EF4-FFF2-40B4-BE49-F238E27FC236}">
                <a16:creationId xmlns:a16="http://schemas.microsoft.com/office/drawing/2014/main" id="{246991AC-D202-44FF-ABBA-FAEDD87981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1825624"/>
            <a:ext cx="6583680" cy="417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95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411D1-E269-4504-B391-1A3683FD57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EF23EC9-B3F6-4194-B814-4B3BCDE2A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60" y="340360"/>
            <a:ext cx="5432125" cy="5674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5494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7A7B6-F87D-46EA-A652-3CC0449E4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Role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D9CB2-0DCA-4B48-AD80-283E3B165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9342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OA should be setting the example in Outdoor Ethics and Environmental Stewardship</a:t>
            </a:r>
          </a:p>
          <a:p>
            <a:endParaRPr lang="en-US" dirty="0"/>
          </a:p>
          <a:p>
            <a:r>
              <a:rPr lang="en-US" dirty="0"/>
              <a:t>OA Members should be Outdoor Ethics Guides.</a:t>
            </a:r>
          </a:p>
          <a:p>
            <a:endParaRPr lang="en-US" dirty="0"/>
          </a:p>
          <a:p>
            <a:r>
              <a:rPr lang="en-US" dirty="0"/>
              <a:t>The OA should bring the Outdoor Ethics message and training to our units, our summer camps and practiced wherever we camp.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5D3C1-1472-43B1-9CBD-02C0FC6DF7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AC3334-925E-4A4A-AEBE-794A825C1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942" y="2039937"/>
            <a:ext cx="3343858" cy="33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1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EEB2-015F-4D1A-A761-F77AB7EA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Role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AA266-9FA2-40FA-8657-39F6BF1D8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Scouting principles promote responsible use of natural and human resources such as:</a:t>
            </a:r>
          </a:p>
          <a:p>
            <a:pPr lvl="1"/>
            <a:r>
              <a:rPr lang="en-US" dirty="0"/>
              <a:t>forests </a:t>
            </a:r>
          </a:p>
          <a:p>
            <a:pPr lvl="1"/>
            <a:r>
              <a:rPr lang="en-US" dirty="0"/>
              <a:t>water </a:t>
            </a:r>
          </a:p>
          <a:p>
            <a:pPr lvl="1"/>
            <a:r>
              <a:rPr lang="en-US" dirty="0"/>
              <a:t>land</a:t>
            </a:r>
          </a:p>
          <a:p>
            <a:pPr lvl="1"/>
            <a:r>
              <a:rPr lang="en-US" dirty="0"/>
              <a:t>outdoor ethics</a:t>
            </a:r>
          </a:p>
          <a:p>
            <a:pPr lvl="1"/>
            <a:r>
              <a:rPr lang="en-US" dirty="0"/>
              <a:t>good stewardship of BSA lands for today and tomorrow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A77A3-E045-43E5-8A01-2650163386F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i="1" dirty="0"/>
              <a:t>We have an obligation to plan for the future when it comes to our properties.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83672-1100-447D-8BF2-CB8F00CE07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01E5-09BE-4EAD-878A-E9D5B640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Role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CCF4F-BE1C-401B-AEC8-7F4BB1583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Integrating Conservation Projects</a:t>
            </a:r>
          </a:p>
          <a:p>
            <a:pPr lvl="1"/>
            <a:r>
              <a:rPr lang="en-US" dirty="0"/>
              <a:t>Improve camp trails</a:t>
            </a:r>
          </a:p>
          <a:p>
            <a:pPr lvl="1"/>
            <a:r>
              <a:rPr lang="en-US" dirty="0"/>
              <a:t>Enhance program offerings at camp</a:t>
            </a:r>
          </a:p>
          <a:p>
            <a:pPr lvl="1"/>
            <a:r>
              <a:rPr lang="en-US" dirty="0"/>
              <a:t>Distinguished Conservation Service Award projects can happen on BSA properties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B5135-65AD-4D04-91D2-1324122310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44</a:t>
            </a:fld>
            <a:endParaRPr lang="en-US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8C882A3-E5CF-4956-B543-BB7CA19634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99362" y="2095500"/>
            <a:ext cx="3228976" cy="287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8" descr="Adult Awards">
            <a:extLst>
              <a:ext uri="{FF2B5EF4-FFF2-40B4-BE49-F238E27FC236}">
                <a16:creationId xmlns:a16="http://schemas.microsoft.com/office/drawing/2014/main" id="{2C04E405-EA34-4C57-B0AB-ED5E5A767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931" y="5135560"/>
            <a:ext cx="1971838" cy="8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865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B2D0-ECFA-458A-B329-16335B7A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Role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92222-13FF-4438-A354-2B03E6FB3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 Youth and Adults</a:t>
            </a:r>
          </a:p>
          <a:p>
            <a:endParaRPr lang="en-US" dirty="0"/>
          </a:p>
          <a:p>
            <a:r>
              <a:rPr lang="en-US" dirty="0"/>
              <a:t>A good forest management plan includes not only taking care of the forest but also training those who are going to help maintain it.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3FEC0-1D98-457F-A3C5-F0CB576DD8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00EA9-22DB-4066-A9CB-445F03C4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047139"/>
            <a:ext cx="3606800" cy="48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44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F0D5F-B4DA-411B-ACDE-00F922A1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Role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D918C-1D3C-4789-947D-2B06DC8A1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719320" cy="4351338"/>
          </a:xfrm>
        </p:spPr>
        <p:txBody>
          <a:bodyPr/>
          <a:lstStyle/>
          <a:p>
            <a:r>
              <a:rPr lang="en-US" dirty="0"/>
              <a:t>Improving the experience of young  people by giving back to camp through service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F0FD9-5E45-4E8E-8C4E-44A62F1D07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40CF1-D994-4334-A0E2-6F06315639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5829664" cy="407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8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E726B-B57F-4E8A-8A3C-CA1DFE8A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Success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6189F-A443-495B-929F-72D08C2876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84501E-7F63-4D9D-A674-B23D8EBB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0" y="1463640"/>
            <a:ext cx="4495800" cy="4414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E83E7-2967-48FC-BA5D-31E9070FF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50" y="1445093"/>
            <a:ext cx="3523750" cy="44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432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28BCE-0A6D-4E2D-884A-92F16DC7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6C5B5-E655-4F74-B894-8214CFAA7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 More about Outdoor Ethics!</a:t>
            </a:r>
          </a:p>
          <a:p>
            <a:r>
              <a:rPr lang="en-US" dirty="0"/>
              <a:t>Train OA Members in Leave No Trace and Tread Lightly </a:t>
            </a:r>
          </a:p>
          <a:p>
            <a:r>
              <a:rPr lang="en-US" dirty="0"/>
              <a:t>Promote Outdoor Ethics Awareness</a:t>
            </a:r>
          </a:p>
          <a:p>
            <a:pPr lvl="1"/>
            <a:r>
              <a:rPr lang="en-US" dirty="0"/>
              <a:t>Roundtables, camporees, etc.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E1F70-20E8-4C19-80FB-868D1A1D81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93BB9-A693-47D7-B807-23FC007CA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487" y="4122475"/>
            <a:ext cx="5630061" cy="1933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278117-C2DD-4010-BCFF-CB96F8F5E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114" y="2112699"/>
            <a:ext cx="2280003" cy="1885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3C82A0-9907-4CF8-A4E9-A6980B636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368" y="1939658"/>
            <a:ext cx="1983687" cy="19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698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16C6-264F-4496-A23D-BB5416EC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Initiative!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502A3-9E8B-41E1-BF22-2B5AF3351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Scouting for Clean Waterways!</a:t>
            </a:r>
          </a:p>
          <a:p>
            <a:endParaRPr lang="en-US" dirty="0"/>
          </a:p>
          <a:p>
            <a:r>
              <a:rPr lang="en-US" dirty="0"/>
              <a:t>In celebration of the 70</a:t>
            </a:r>
            <a:r>
              <a:rPr lang="en-US" baseline="30000" dirty="0"/>
              <a:t>th</a:t>
            </a:r>
            <a:r>
              <a:rPr lang="en-US" dirty="0"/>
              <a:t> Anniversary of the Conservation Good Turn for America.</a:t>
            </a:r>
          </a:p>
          <a:p>
            <a:endParaRPr lang="en-US" dirty="0"/>
          </a:p>
          <a:p>
            <a:r>
              <a:rPr lang="en-US" dirty="0"/>
              <a:t>One of Scouting America’s SDGs!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09463-B81B-4D15-A45C-25EB62E2D6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70B5FC-5958-433B-A6D0-2845EBCFC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445" y="2528762"/>
            <a:ext cx="3477110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3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F84B00-8867-4A0D-822A-E873E28A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98BE3D-04A3-45A5-BB55-E350B5FF7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goal of this BSA Outdoor Ethics presentation is to:</a:t>
            </a:r>
          </a:p>
          <a:p>
            <a:pPr lvl="1"/>
            <a:r>
              <a:rPr lang="en-US" dirty="0"/>
              <a:t>Reaffirm the concept of Outdoor Ethics </a:t>
            </a:r>
          </a:p>
          <a:p>
            <a:pPr lvl="1"/>
            <a:r>
              <a:rPr lang="en-US" dirty="0"/>
              <a:t>How these skills and activities apply for the Order of the Arrow.</a:t>
            </a:r>
          </a:p>
          <a:p>
            <a:endParaRPr lang="en-US" dirty="0"/>
          </a:p>
          <a:p>
            <a:r>
              <a:rPr lang="en-US" dirty="0"/>
              <a:t>As the servant leaders of Scouting, our </a:t>
            </a:r>
            <a:r>
              <a:rPr lang="en-US" dirty="0" err="1"/>
              <a:t>Arrowmen</a:t>
            </a:r>
            <a:r>
              <a:rPr lang="en-US" dirty="0"/>
              <a:t> can:</a:t>
            </a:r>
          </a:p>
          <a:p>
            <a:pPr lvl="1"/>
            <a:r>
              <a:rPr lang="en-US" dirty="0"/>
              <a:t>Teach youth and adults at all program levels </a:t>
            </a:r>
          </a:p>
          <a:p>
            <a:pPr lvl="1"/>
            <a:r>
              <a:rPr lang="en-US" dirty="0"/>
              <a:t>Understand how we can care for the land</a:t>
            </a:r>
          </a:p>
          <a:p>
            <a:pPr lvl="1"/>
            <a:r>
              <a:rPr lang="en-US" dirty="0"/>
              <a:t>Be better stewards of our camps and  the properties we use for all activities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ED612-9D1F-4F6C-9BA7-AA6F93F6FB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898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B3C5-4020-4388-9028-193F7047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20204-AF38-4D0E-A92A-283AB3D18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Provide Outdoor Ethics Training to Units</a:t>
            </a:r>
          </a:p>
          <a:p>
            <a:r>
              <a:rPr lang="en-US" dirty="0"/>
              <a:t>Encourage Conservation Projects </a:t>
            </a:r>
          </a:p>
          <a:p>
            <a:r>
              <a:rPr lang="en-US" dirty="0"/>
              <a:t>Support the Outdoor Ethics and Conservation Programs at Summer Camp and OA High Adventure</a:t>
            </a:r>
          </a:p>
          <a:p>
            <a:r>
              <a:rPr lang="en-US" dirty="0"/>
              <a:t>What Else?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EE0F4-5611-4338-8B1A-5B71864430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A3B19C-1162-497B-B3D1-6673321E6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560" y="1493108"/>
            <a:ext cx="3747766" cy="41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193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E797E-A2E4-4632-9E8E-2C06D3DB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C11B4-AE78-45E9-B7C0-F8551DE0F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920" y="1459865"/>
            <a:ext cx="5181600" cy="43513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600" dirty="0"/>
              <a:t>Publications:</a:t>
            </a:r>
          </a:p>
          <a:p>
            <a:r>
              <a:rPr lang="en-US" i="1" dirty="0"/>
              <a:t>101 Ways to Teach Leave No Trace</a:t>
            </a:r>
            <a:r>
              <a:rPr lang="en-US" dirty="0"/>
              <a:t> (www.lnt.org)</a:t>
            </a:r>
          </a:p>
          <a:p>
            <a:r>
              <a:rPr lang="en-US" dirty="0"/>
              <a:t>Leave No Trace “PEAK Packs” (</a:t>
            </a:r>
            <a:r>
              <a:rPr lang="en-US" dirty="0">
                <a:hlinkClick r:id="rId2"/>
              </a:rPr>
              <a:t>www.lnt.org</a:t>
            </a:r>
            <a:r>
              <a:rPr lang="en-US" dirty="0"/>
              <a:t>)</a:t>
            </a:r>
          </a:p>
          <a:p>
            <a:r>
              <a:rPr lang="en-US" i="1" dirty="0"/>
              <a:t>Leave No Trace in the Outdoors </a:t>
            </a:r>
            <a:r>
              <a:rPr lang="en-US" dirty="0"/>
              <a:t>by Jeff Marion (www.lnt.org)</a:t>
            </a:r>
          </a:p>
          <a:p>
            <a:r>
              <a:rPr lang="en-US" dirty="0"/>
              <a:t>Quotes from various Boys’ Life magazine articles (http://boyslife.org/)</a:t>
            </a:r>
          </a:p>
          <a:p>
            <a:r>
              <a:rPr lang="en-US" dirty="0"/>
              <a:t>TREAD Lightly video series (www.treadlightly.org)</a:t>
            </a:r>
          </a:p>
          <a:p>
            <a:r>
              <a:rPr lang="en-US" i="1" dirty="0"/>
              <a:t>Sand County Almanac </a:t>
            </a:r>
            <a:r>
              <a:rPr lang="en-US" dirty="0"/>
              <a:t>by Aldo Leopold (</a:t>
            </a:r>
            <a:r>
              <a:rPr lang="en-US" dirty="0">
                <a:hlinkClick r:id="rId2"/>
              </a:rPr>
              <a:t>www.lnt.org</a:t>
            </a:r>
            <a:r>
              <a:rPr lang="en-US" dirty="0"/>
              <a:t>)</a:t>
            </a:r>
          </a:p>
          <a:p>
            <a:r>
              <a:rPr lang="en-US" i="1" dirty="0"/>
              <a:t>Soft Paths </a:t>
            </a:r>
            <a:r>
              <a:rPr lang="en-US" dirty="0"/>
              <a:t>(www.lnt.org)</a:t>
            </a:r>
          </a:p>
          <a:p>
            <a:r>
              <a:rPr lang="en-US" dirty="0"/>
              <a:t>Leave No Trace pamphlet Series (www.lnt.org)</a:t>
            </a:r>
          </a:p>
          <a:p>
            <a:r>
              <a:rPr lang="en-US" dirty="0"/>
              <a:t>TREAD Lightly! pamphlet Series (www.treadlightly.org)</a:t>
            </a:r>
          </a:p>
          <a:p>
            <a:r>
              <a:rPr lang="en-US" dirty="0"/>
              <a:t>National Parks LNT DVD (</a:t>
            </a:r>
            <a:r>
              <a:rPr lang="en-US" dirty="0">
                <a:hlinkClick r:id="rId3"/>
              </a:rPr>
              <a:t>www.nps.gov</a:t>
            </a:r>
            <a:r>
              <a:rPr lang="en-US" dirty="0"/>
              <a:t>)</a:t>
            </a:r>
          </a:p>
          <a:p>
            <a:r>
              <a:rPr lang="en-US" dirty="0"/>
              <a:t>OE Guide Handbook (</a:t>
            </a:r>
            <a:r>
              <a:rPr lang="en-US" dirty="0">
                <a:hlinkClick r:id="rId4"/>
              </a:rPr>
              <a:t>http://www.scouting.org/Home/OutdoorEthicsGuide.aspx</a:t>
            </a:r>
            <a:r>
              <a:rPr lang="en-US" dirty="0"/>
              <a:t>)</a:t>
            </a:r>
          </a:p>
          <a:p>
            <a:r>
              <a:rPr lang="en-US" dirty="0"/>
              <a:t>BSA Distinguished Conservation Service Award Toolbox for Council Conservation Committees (Scouting.org)</a:t>
            </a:r>
          </a:p>
          <a:p>
            <a:r>
              <a:rPr lang="en-US" dirty="0"/>
              <a:t>Council Conservation Committee Guidebook (2</a:t>
            </a:r>
            <a:r>
              <a:rPr lang="en-US" baseline="30000" dirty="0"/>
              <a:t>nd</a:t>
            </a:r>
            <a:r>
              <a:rPr lang="en-US" dirty="0"/>
              <a:t> Ed)</a:t>
            </a:r>
          </a:p>
          <a:p>
            <a:r>
              <a:rPr lang="en-US" dirty="0"/>
              <a:t>The Conservation Handbook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A8F06-3E5F-4DF7-96C9-D1ADD924506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825625"/>
            <a:ext cx="5181600" cy="42094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/>
              <a:t>Web sites:</a:t>
            </a:r>
          </a:p>
          <a:p>
            <a:r>
              <a:rPr lang="en-US" dirty="0"/>
              <a:t>LNT.org - The Leave No Trace Center for Outdoor Ethics</a:t>
            </a:r>
          </a:p>
          <a:p>
            <a:r>
              <a:rPr lang="en-US" dirty="0"/>
              <a:t>treadlightly.org - Tread Lightly!</a:t>
            </a:r>
          </a:p>
          <a:p>
            <a:r>
              <a:rPr lang="en-US" dirty="0"/>
              <a:t>www.aldoleopold.org - The Aldo Leopold Foundation</a:t>
            </a:r>
          </a:p>
          <a:p>
            <a:r>
              <a:rPr lang="en-US" dirty="0">
                <a:hlinkClick r:id="rId5"/>
              </a:rPr>
              <a:t>http://www.outdoorethics-bsa.org/</a:t>
            </a:r>
            <a:r>
              <a:rPr lang="en-US" dirty="0"/>
              <a:t> - BSA Outdoor Ethics Program</a:t>
            </a:r>
          </a:p>
          <a:p>
            <a:r>
              <a:rPr lang="en-US" dirty="0">
                <a:hlinkClick r:id="rId6"/>
              </a:rPr>
              <a:t>https://www.scouting.org/outdoor-programs/outdoor-ethics</a:t>
            </a:r>
            <a:r>
              <a:rPr lang="en-US" dirty="0"/>
              <a:t> -National site for BSA Outdoor Ethics</a:t>
            </a:r>
          </a:p>
          <a:p>
            <a:r>
              <a:rPr lang="en-US" dirty="0"/>
              <a:t>https://www.scouting.org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A98E7-89FF-41CC-B540-6750F15EB0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9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63EE2A-AE69-4004-877B-A4AC2F3F9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264" y="1027906"/>
            <a:ext cx="5173472" cy="50001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B48A37-AC6F-4C91-A881-9D4893E6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87396-E842-4EBF-B880-90F9F2B82F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A0A96B-10A4-45DC-9396-62033F380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28" y="2353469"/>
            <a:ext cx="2765536" cy="2696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3CBAB3-22A4-43A8-9652-47822040D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008" y="2427082"/>
            <a:ext cx="2671064" cy="26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80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54DDD-8DF1-4CF6-9416-902A1F35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8518C-849D-40C3-8BF8-31DC52FA5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For more Information, contact:</a:t>
            </a:r>
          </a:p>
          <a:p>
            <a:pPr>
              <a:buNone/>
            </a:pPr>
            <a:r>
              <a:rPr lang="en-US" dirty="0"/>
              <a:t>Marshall Berger</a:t>
            </a:r>
          </a:p>
          <a:p>
            <a:pPr>
              <a:buNone/>
            </a:pPr>
            <a:r>
              <a:rPr lang="en-US" dirty="0" err="1"/>
              <a:t>Tschitani</a:t>
            </a:r>
            <a:r>
              <a:rPr lang="en-US" dirty="0"/>
              <a:t> Lodge/ Connecticut Rivers Council</a:t>
            </a:r>
          </a:p>
          <a:p>
            <a:pPr>
              <a:buNone/>
            </a:pPr>
            <a:r>
              <a:rPr lang="en-US" dirty="0"/>
              <a:t>Outdoor Ethics East Manager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977D7-AC03-4637-B18D-A141F593D1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For more Information, contact:</a:t>
            </a:r>
          </a:p>
          <a:p>
            <a:r>
              <a:rPr lang="en-US" dirty="0"/>
              <a:t>Ted Weiland</a:t>
            </a:r>
          </a:p>
          <a:p>
            <a:r>
              <a:rPr lang="en-US" dirty="0"/>
              <a:t>Cho-Gun-Mun-A-Nock Lodge/Hawkeye Area Council</a:t>
            </a:r>
          </a:p>
          <a:p>
            <a:r>
              <a:rPr lang="en-US" dirty="0"/>
              <a:t>Outdoor Ethics Midway/South Manager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45C48-A34A-478F-BC9F-AEED2CA86E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076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/>
          <p:nvPr/>
        </p:nvSpPr>
        <p:spPr>
          <a:xfrm>
            <a:off x="512175" y="686938"/>
            <a:ext cx="62913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2B2761"/>
                </a:solidFill>
                <a:latin typeface="Monda"/>
                <a:ea typeface="Monda"/>
                <a:cs typeface="Monda"/>
                <a:sym typeface="Monda"/>
              </a:rPr>
              <a:t>Takeaway Challenge</a:t>
            </a:r>
            <a:endParaRPr sz="7200" b="1">
              <a:solidFill>
                <a:srgbClr val="2B276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512176" y="3198138"/>
            <a:ext cx="448654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Monda"/>
                <a:sym typeface="Monda"/>
              </a:rPr>
              <a:t>Develop new ways to integrate Outdoor Ethics &amp; Conservation into Order of the Arrow programs back home!</a:t>
            </a:r>
            <a:endParaRPr dirty="0"/>
          </a:p>
        </p:txBody>
      </p:sp>
      <p:sp>
        <p:nvSpPr>
          <p:cNvPr id="241" name="Google Shape;241;p25"/>
          <p:cNvSpPr txBox="1">
            <a:spLocks noGrp="1"/>
          </p:cNvSpPr>
          <p:nvPr>
            <p:ph type="sldNum" idx="12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pic>
        <p:nvPicPr>
          <p:cNvPr id="242" name="Google Shape;2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125" y="545300"/>
            <a:ext cx="5545150" cy="492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9F99-60E7-4B96-8F75-4E52FAEB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Footprint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2A52E-EE10-4C68-8423-5622FD4E86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9C02542-7023-4FD0-8EE7-DBBBDFFA0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825240" cy="4351338"/>
          </a:xfrm>
        </p:spPr>
        <p:txBody>
          <a:bodyPr/>
          <a:lstStyle/>
          <a:p>
            <a:r>
              <a:rPr lang="en-US" dirty="0">
                <a:latin typeface="Monda" panose="020B0604020202020204" charset="0"/>
              </a:rPr>
              <a:t>IMPACTS </a:t>
            </a:r>
          </a:p>
          <a:p>
            <a:endParaRPr lang="en-US" dirty="0">
              <a:latin typeface="Monda" panose="020B0604020202020204" charset="0"/>
            </a:endParaRPr>
          </a:p>
          <a:p>
            <a:r>
              <a:rPr lang="en-US" sz="4000" dirty="0">
                <a:latin typeface="Monda" panose="020B0604020202020204" charset="0"/>
              </a:rPr>
              <a:t>IMPACTS</a:t>
            </a:r>
          </a:p>
          <a:p>
            <a:endParaRPr lang="en-US" sz="4000" dirty="0">
              <a:latin typeface="Monda" panose="020B0604020202020204" charset="0"/>
            </a:endParaRPr>
          </a:p>
          <a:p>
            <a:r>
              <a:rPr lang="en-US" sz="4800" dirty="0">
                <a:latin typeface="Monda" panose="020B0604020202020204" charset="0"/>
              </a:rPr>
              <a:t>IMPACTS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914DA-3449-46AD-93F6-E209521EF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0" y="1690688"/>
            <a:ext cx="5972468" cy="39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4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BC99AE-F444-4048-BEFA-F02F4F5A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Vegetation Impacts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A0A148-B478-4167-9EE0-13208AA77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445000" cy="4351338"/>
          </a:xfrm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Vegetation loss</a:t>
            </a:r>
          </a:p>
          <a:p>
            <a:pPr eaLnBrk="0" hangingPunct="0">
              <a:lnSpc>
                <a:spcPct val="14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Spread of non-native species</a:t>
            </a:r>
          </a:p>
          <a:p>
            <a:pPr eaLnBrk="0" hangingPunct="0">
              <a:lnSpc>
                <a:spcPct val="14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Tree damage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A11C2-B8C8-452E-AB1E-67BC3F6920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11" descr="Acadia-Exposed roots">
            <a:extLst>
              <a:ext uri="{FF2B5EF4-FFF2-40B4-BE49-F238E27FC236}">
                <a16:creationId xmlns:a16="http://schemas.microsoft.com/office/drawing/2014/main" id="{AF97BE48-1F3E-4947-BF36-FA21C686FB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22" y="1825625"/>
            <a:ext cx="6210229" cy="4016375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944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37E2-29AF-4ED5-B734-5394560D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C454F-DD4E-4284-84F9-F07979B06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739640" cy="4351338"/>
          </a:xfrm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Soil compaction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Soil erosion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Loss of organic litter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14D83-A9E5-4CB9-960E-D82C2FC9C2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11" descr="IMG0025">
            <a:extLst>
              <a:ext uri="{FF2B5EF4-FFF2-40B4-BE49-F238E27FC236}">
                <a16:creationId xmlns:a16="http://schemas.microsoft.com/office/drawing/2014/main" id="{64DC84AD-0262-4CC7-B965-386AE6B61CC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113" y="1911984"/>
            <a:ext cx="6045445" cy="3594735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47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36CE-2DBA-4116-833B-3A0AB8AA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Wildlife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8E09A-A451-42FA-9EE8-E613184A3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Disturbance of wildlife</a:t>
            </a:r>
          </a:p>
          <a:p>
            <a:pPr eaLnBrk="0" hangingPunct="0">
              <a:lnSpc>
                <a:spcPct val="14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Altered behavior</a:t>
            </a:r>
          </a:p>
          <a:p>
            <a:pPr eaLnBrk="0" hangingPunct="0">
              <a:lnSpc>
                <a:spcPct val="14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Monda" panose="020B0604020202020204" charset="0"/>
              </a:rPr>
              <a:t>Reduced health &amp; reproduction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D678B-03F3-466B-AAF8-D87CA1788E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11" descr="Yogi's grandson">
            <a:extLst>
              <a:ext uri="{FF2B5EF4-FFF2-40B4-BE49-F238E27FC236}">
                <a16:creationId xmlns:a16="http://schemas.microsoft.com/office/drawing/2014/main" id="{496F8A03-5524-4DC5-979B-D7E62CD6D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4455" y="2012633"/>
            <a:ext cx="4543425" cy="3189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812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1977</Words>
  <Application>Microsoft Office PowerPoint</Application>
  <PresentationFormat>Widescreen</PresentationFormat>
  <Paragraphs>362</Paragraphs>
  <Slides>54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Play</vt:lpstr>
      <vt:lpstr>Verdana</vt:lpstr>
      <vt:lpstr>Monda</vt:lpstr>
      <vt:lpstr>Office Theme</vt:lpstr>
      <vt:lpstr>PowerPoint Presentation</vt:lpstr>
      <vt:lpstr>Meet Your Trainer</vt:lpstr>
      <vt:lpstr>Meet Your Trainer</vt:lpstr>
      <vt:lpstr>Learning Objectives</vt:lpstr>
      <vt:lpstr>Goals</vt:lpstr>
      <vt:lpstr>Big Footprint</vt:lpstr>
      <vt:lpstr>Vegetation Impacts</vt:lpstr>
      <vt:lpstr>Soil Impacts</vt:lpstr>
      <vt:lpstr>Wildlife Impacts</vt:lpstr>
      <vt:lpstr>Campfire Impacts</vt:lpstr>
      <vt:lpstr>Social Impacts</vt:lpstr>
      <vt:lpstr>Cultural and Historic Impacts</vt:lpstr>
      <vt:lpstr>Public Perception</vt:lpstr>
      <vt:lpstr>“Elephant in the Woods”</vt:lpstr>
      <vt:lpstr>Our Native American Connection</vt:lpstr>
      <vt:lpstr>Wise Words from Meteu</vt:lpstr>
      <vt:lpstr>Scouting’s National Honor Society</vt:lpstr>
      <vt:lpstr>What is an Ethic?</vt:lpstr>
      <vt:lpstr>So What is an Ethic?</vt:lpstr>
      <vt:lpstr>The Outdoor Code</vt:lpstr>
      <vt:lpstr>BSA Outdoor Ethics Program</vt:lpstr>
      <vt:lpstr>Outdoor Ethics Components</vt:lpstr>
      <vt:lpstr>PowerPoint Presentation</vt:lpstr>
      <vt:lpstr>PowerPoint Presentation</vt:lpstr>
      <vt:lpstr>Why TREAD Lightly! </vt:lpstr>
      <vt:lpstr>The Land Ethic</vt:lpstr>
      <vt:lpstr>The Land Ethic</vt:lpstr>
      <vt:lpstr>The Land Ethic</vt:lpstr>
      <vt:lpstr>Outdoor Ethics Awards</vt:lpstr>
      <vt:lpstr>Distinguished Conservation Service Award (DCSA)</vt:lpstr>
      <vt:lpstr>Distinguished Conservation Service Award (DCSA)</vt:lpstr>
      <vt:lpstr>DCSA</vt:lpstr>
      <vt:lpstr>BSA Outdoor Ethics Training Continuum</vt:lpstr>
      <vt:lpstr>BSA Outdoor Ethics  Training Continuum</vt:lpstr>
      <vt:lpstr>How Does This Apply  To Our Use Of Our camps?</vt:lpstr>
      <vt:lpstr>Our Camp Use</vt:lpstr>
      <vt:lpstr>Pan Fire</vt:lpstr>
      <vt:lpstr>Mound Fire</vt:lpstr>
      <vt:lpstr>Mound Fire</vt:lpstr>
      <vt:lpstr>Ceremonial Pan Fire</vt:lpstr>
      <vt:lpstr>PowerPoint Presentation</vt:lpstr>
      <vt:lpstr>Our Role</vt:lpstr>
      <vt:lpstr>Our Role</vt:lpstr>
      <vt:lpstr>Our Role</vt:lpstr>
      <vt:lpstr>Our Role</vt:lpstr>
      <vt:lpstr>Our Role</vt:lpstr>
      <vt:lpstr>Resources For Success</vt:lpstr>
      <vt:lpstr>What Can We Do?</vt:lpstr>
      <vt:lpstr>New Initiative!</vt:lpstr>
      <vt:lpstr>What Can We Do?</vt:lpstr>
      <vt:lpstr>References and Resources</vt:lpstr>
      <vt:lpstr>Questions?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2025-01-28T15:57:15Z</dcterms:modified>
</cp:coreProperties>
</file>