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2" r:id="rId6"/>
    <p:sldId id="261" r:id="rId7"/>
    <p:sldId id="266" r:id="rId8"/>
    <p:sldId id="263" r:id="rId9"/>
    <p:sldId id="268" r:id="rId10"/>
    <p:sldId id="264" r:id="rId11"/>
    <p:sldId id="265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7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7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er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024 National Outdoor Ethics &amp; Conservation Conference"/>
          <p:cNvSpPr txBox="1"/>
          <p:nvPr/>
        </p:nvSpPr>
        <p:spPr>
          <a:xfrm>
            <a:off x="1524000" y="3997722"/>
            <a:ext cx="9144000" cy="140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 defTabSz="868680">
              <a:lnSpc>
                <a:spcPct val="90000"/>
              </a:lnSpc>
              <a:defRPr sz="4500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2024 National Outdoor Ethics &amp; Conservation Conference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" name="Rectangle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6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6" y="510116"/>
            <a:ext cx="1273937" cy="127393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" name="Group"/>
          <p:cNvGrpSpPr/>
          <p:nvPr/>
        </p:nvGrpSpPr>
        <p:grpSpPr>
          <a:xfrm>
            <a:off x="0" y="5454856"/>
            <a:ext cx="12192000" cy="1407909"/>
            <a:chOff x="0" y="0"/>
            <a:chExt cx="12192000" cy="1407907"/>
          </a:xfrm>
        </p:grpSpPr>
        <p:pic>
          <p:nvPicPr>
            <p:cNvPr id="4" name="image.png" descr="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1407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9433" y="208969"/>
              <a:ext cx="1429017" cy="177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134" y="895199"/>
              <a:ext cx="2116390" cy="327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pasted-movie.png" descr="pasted-movi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450" y="679450"/>
            <a:ext cx="2959100" cy="29591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dn.pieria.co.uk/new_live/dr/section_main/903.jpg&amp;imgrefurl=http://www.pieria.co.uk/articles/laffer_and_the_yeti&amp;h=620&amp;w=1300&amp;tbnid=gQJhbckrkG-4KM:&amp;zoom=1&amp;docid=5W6SpDvCCkVHTM&amp;ei=yRMrVZCCF9GzoQSuk4D4Ag&amp;tbm=isch&amp;ved=0CEEQMygPMA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health-and-safety/safety-moments/campout-safety-checklist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2BB2D3-5870-F7EE-50AF-2AB4FFCD79E4}"/>
              </a:ext>
            </a:extLst>
          </p:cNvPr>
          <p:cNvSpPr/>
          <p:nvPr/>
        </p:nvSpPr>
        <p:spPr>
          <a:xfrm>
            <a:off x="1353675" y="316055"/>
            <a:ext cx="8486612" cy="18202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and Program on Camp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AF96D-AEB3-00DA-7F9A-568BE6722491}"/>
              </a:ext>
            </a:extLst>
          </p:cNvPr>
          <p:cNvSpPr txBox="1"/>
          <p:nvPr/>
        </p:nvSpPr>
        <p:spPr>
          <a:xfrm>
            <a:off x="782594" y="2136340"/>
            <a:ext cx="6845644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Offer Basic or Awareness course to adult leaders or as a unit activity throughout the week at Summer Camp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Weekend or Week Long Trainings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dirty="0"/>
              <a:t>Weekend program activity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dirty="0"/>
              <a:t>Camporee with an Outdoor Ethics theme 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ZOMBIE APOCALYPSE)</a:t>
            </a: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dirty="0"/>
              <a:t>Cub programs with an Outdoor Ethics theme (bigfoot works great)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dirty="0"/>
              <a:t>Conservation Corps – trail crews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dirty="0"/>
              <a:t>Conservation related service –all scouts</a:t>
            </a:r>
          </a:p>
        </p:txBody>
      </p:sp>
      <p:pic>
        <p:nvPicPr>
          <p:cNvPr id="4" name="Picture 3" descr="Image result for the yeti">
            <a:hlinkClick r:id="rId3"/>
            <a:extLst>
              <a:ext uri="{FF2B5EF4-FFF2-40B4-BE49-F238E27FC236}">
                <a16:creationId xmlns:a16="http://schemas.microsoft.com/office/drawing/2014/main" id="{EE0F33B1-C9F1-9A0A-5312-3D0289BAE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67" y="4721659"/>
            <a:ext cx="3026882" cy="14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D0A9A-BEB8-F8D9-14C1-8EFF40BF0B31}"/>
              </a:ext>
            </a:extLst>
          </p:cNvPr>
          <p:cNvSpPr txBox="1"/>
          <p:nvPr/>
        </p:nvSpPr>
        <p:spPr>
          <a:xfrm>
            <a:off x="9588844" y="5739582"/>
            <a:ext cx="2421924" cy="425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Bigfoot Basecamp!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C1E78-10B8-1F3A-1B2B-68788E0E6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6" y="564022"/>
            <a:ext cx="2736507" cy="36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4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994178D7-D735-9E43-75C2-F2C94F5B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05" y="3690551"/>
            <a:ext cx="2358081" cy="23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2C09ED-400A-DAAE-C83A-DC999FD2C2FC}"/>
              </a:ext>
            </a:extLst>
          </p:cNvPr>
          <p:cNvSpPr/>
          <p:nvPr/>
        </p:nvSpPr>
        <p:spPr>
          <a:xfrm>
            <a:off x="1614863" y="710167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Special Awards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912F35-5CEC-E520-C936-823C0217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4" y="1920704"/>
            <a:ext cx="2143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DD56A0-276B-65B5-C29C-A81465A2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95" y="1294629"/>
            <a:ext cx="1967343" cy="15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54C013B-D99A-61D4-9B90-2F70F580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45" y="2176848"/>
            <a:ext cx="3374280" cy="28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D092-A7CC-54B4-E202-23DCDE3D3AB0}"/>
              </a:ext>
            </a:extLst>
          </p:cNvPr>
          <p:cNvSpPr txBox="1"/>
          <p:nvPr/>
        </p:nvSpPr>
        <p:spPr>
          <a:xfrm>
            <a:off x="9811825" y="5725468"/>
            <a:ext cx="245431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Cooperation with the National Park Service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482E7-A981-5822-B328-B8C3B8F0093F}"/>
              </a:ext>
            </a:extLst>
          </p:cNvPr>
          <p:cNvSpPr/>
          <p:nvPr/>
        </p:nvSpPr>
        <p:spPr>
          <a:xfrm>
            <a:off x="585358" y="5448465"/>
            <a:ext cx="631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AND, Make Your Own</a:t>
            </a:r>
          </a:p>
        </p:txBody>
      </p:sp>
    </p:spTree>
    <p:extLst>
      <p:ext uri="{BB962C8B-B14F-4D97-AF65-F5344CB8AC3E}">
        <p14:creationId xmlns:p14="http://schemas.microsoft.com/office/powerpoint/2010/main" val="1419239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FB76B-447C-9AF2-68C6-B982A70CDBDA}"/>
              </a:ext>
            </a:extLst>
          </p:cNvPr>
          <p:cNvSpPr/>
          <p:nvPr/>
        </p:nvSpPr>
        <p:spPr>
          <a:xfrm>
            <a:off x="955016" y="3638454"/>
            <a:ext cx="1028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Outdoor Ethics and Summer Camp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2225A-D855-45A9-58C6-2484BCFEC532}"/>
              </a:ext>
            </a:extLst>
          </p:cNvPr>
          <p:cNvSpPr/>
          <p:nvPr/>
        </p:nvSpPr>
        <p:spPr>
          <a:xfrm>
            <a:off x="8867835" y="4559806"/>
            <a:ext cx="2249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Michelle Bierstedt</a:t>
            </a:r>
          </a:p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Sioux Council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Title Goes Here"/>
          <p:cNvSpPr txBox="1"/>
          <p:nvPr/>
        </p:nvSpPr>
        <p:spPr>
          <a:xfrm>
            <a:off x="1651529" y="575585"/>
            <a:ext cx="7043738" cy="114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200" b="1">
                <a:solidFill>
                  <a:srgbClr val="1F371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Saturday 11-11:45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E3EF1-92B9-49CD-F097-4C3DFCF9C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7" y="931178"/>
            <a:ext cx="3746733" cy="4995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91D74-ED55-2CD1-A5CB-787263A5D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18" y="2072080"/>
            <a:ext cx="5430473" cy="40728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C457BC-8D2B-C690-C112-C1B1DF4A9E05}"/>
              </a:ext>
            </a:extLst>
          </p:cNvPr>
          <p:cNvSpPr/>
          <p:nvPr/>
        </p:nvSpPr>
        <p:spPr>
          <a:xfrm>
            <a:off x="1663237" y="619551"/>
            <a:ext cx="937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Moment: Campout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269AD-6797-11FF-7E69-2CE00DEA9EBE}"/>
              </a:ext>
            </a:extLst>
          </p:cNvPr>
          <p:cNvSpPr txBox="1"/>
          <p:nvPr/>
        </p:nvSpPr>
        <p:spPr>
          <a:xfrm>
            <a:off x="1515763" y="1415530"/>
            <a:ext cx="1040850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Camping can be enjoyable in almost any area—from the backcountry to summer camp, as well as national high-adventure bases, to name a few. When you decide on a camping trip, you need to consider who, what, where, when, how, and why.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01023-A0EF-8EB4-35E5-A0AABA5A52B6}"/>
              </a:ext>
            </a:extLst>
          </p:cNvPr>
          <p:cNvSpPr txBox="1"/>
          <p:nvPr/>
        </p:nvSpPr>
        <p:spPr>
          <a:xfrm>
            <a:off x="391297" y="2443184"/>
            <a:ext cx="8802130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Documentation Needed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—medical records, guidebooks, and permission slips.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Training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—Youth Protection training, CPR/first aid, and Hazardous Weather, or specific training, such as Trek Safely or Wilderness First Aid,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Planning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—Become familiar with your campsite location and do some research about the weather, licensing/permit requirements, and project or activity guidelines </a:t>
            </a: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Equipment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—vehicles involved or tools necessary for your camping experience. Also consider trailer requirements and first-aid or emergency kits.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Emergency Planning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—. Keep a cellphone handy as well as a list of local authorities (fire department, police, hospitals, etc.) in case an emergency occurs</a:t>
            </a:r>
            <a:r>
              <a:rPr lang="en-US" dirty="0">
                <a:solidFill>
                  <a:srgbClr val="515354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If you are in the backcountry, canyons, or a remote location, coverage may be one to two hours away. A GPS tracking/messaging device is helpful in these locations.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Program</a:t>
            </a:r>
            <a:r>
              <a:rPr lang="en-US" b="1" dirty="0">
                <a:solidFill>
                  <a:srgbClr val="515354"/>
                </a:solidFill>
                <a:latin typeface="Roboto" panose="02000000000000000000" pitchFamily="2" charset="0"/>
              </a:rPr>
              <a:t>-</a:t>
            </a:r>
            <a: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age-appropriate activities, safety equipment, proper supervision, and a discussion on potential hazards.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D9290-17C0-8AE5-3284-9A8B4F418316}"/>
              </a:ext>
            </a:extLst>
          </p:cNvPr>
          <p:cNvSpPr txBox="1"/>
          <p:nvPr/>
        </p:nvSpPr>
        <p:spPr>
          <a:xfrm>
            <a:off x="6903308" y="5915284"/>
            <a:ext cx="502096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https://www.scouting.org/health-and-safety/safety-moments/campout-safety-checklist/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00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682DE6-60B8-6496-7FFE-6DF5D0E8C115}"/>
              </a:ext>
            </a:extLst>
          </p:cNvPr>
          <p:cNvSpPr/>
          <p:nvPr/>
        </p:nvSpPr>
        <p:spPr>
          <a:xfrm>
            <a:off x="1676672" y="619551"/>
            <a:ext cx="8327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Cub Scout to High Adventure</a:t>
            </a:r>
          </a:p>
        </p:txBody>
      </p:sp>
      <p:pic>
        <p:nvPicPr>
          <p:cNvPr id="2050" name="Picture 2" descr="Kids scouts at camp illustration">
            <a:extLst>
              <a:ext uri="{FF2B5EF4-FFF2-40B4-BE49-F238E27FC236}">
                <a16:creationId xmlns:a16="http://schemas.microsoft.com/office/drawing/2014/main" id="{D71D8B36-CE17-E323-77CD-805E3F29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" y="2404764"/>
            <a:ext cx="4809411" cy="34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8D6B8A-0519-0FEC-E28C-EA16524F8BF7}"/>
              </a:ext>
            </a:extLst>
          </p:cNvPr>
          <p:cNvSpPr/>
          <p:nvPr/>
        </p:nvSpPr>
        <p:spPr>
          <a:xfrm>
            <a:off x="5486400" y="2832720"/>
            <a:ext cx="66152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Outdoor Ethics skills learned at camp impact choices beyond camp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2612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7880A8-92D7-368E-1F79-A0BA8AB3C4C2}"/>
              </a:ext>
            </a:extLst>
          </p:cNvPr>
          <p:cNvSpPr/>
          <p:nvPr/>
        </p:nvSpPr>
        <p:spPr>
          <a:xfrm>
            <a:off x="1692340" y="668978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all begins with the STAFF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83C0AA-2237-B7E6-B6BA-E796F3A7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" y="2282395"/>
            <a:ext cx="5752988" cy="32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9BDA3-3CBA-27AF-655C-781C8349FDE5}"/>
              </a:ext>
            </a:extLst>
          </p:cNvPr>
          <p:cNvSpPr txBox="1"/>
          <p:nvPr/>
        </p:nvSpPr>
        <p:spPr>
          <a:xfrm>
            <a:off x="6301946" y="2842053"/>
            <a:ext cx="5868317" cy="2185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2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Staff Development begins before campers arrive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Leave No Trace Basics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Merit </a:t>
            </a:r>
            <a:r>
              <a:rPr lang="en-US" sz="2400" dirty="0"/>
              <a:t>Badge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Adventure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Outpost Activities Program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6491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69B67C-EC9E-DC36-BC9C-0FB1C18F639C}"/>
              </a:ext>
            </a:extLst>
          </p:cNvPr>
          <p:cNvSpPr/>
          <p:nvPr/>
        </p:nvSpPr>
        <p:spPr>
          <a:xfrm>
            <a:off x="1580719" y="578362"/>
            <a:ext cx="883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Service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E3DEA-38DB-D216-60B4-24D6E74BA301}"/>
              </a:ext>
            </a:extLst>
          </p:cNvPr>
          <p:cNvSpPr txBox="1"/>
          <p:nvPr/>
        </p:nvSpPr>
        <p:spPr>
          <a:xfrm>
            <a:off x="2199503" y="1501692"/>
            <a:ext cx="695273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Dining Hall Announcements (daily)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dirty="0"/>
              <a:t>In Campsite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Program Areas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dirty="0"/>
              <a:t>Campfire Skits/Songs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Posters and Banners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252F-D215-7A6F-2F49-341AF9800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09" y="1696994"/>
            <a:ext cx="4465615" cy="44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14648-31C5-7CDB-4540-EABE90FFBE95}"/>
              </a:ext>
            </a:extLst>
          </p:cNvPr>
          <p:cNvSpPr/>
          <p:nvPr/>
        </p:nvSpPr>
        <p:spPr>
          <a:xfrm>
            <a:off x="1594577" y="668751"/>
            <a:ext cx="299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DD2AE4-0AC3-77C7-126C-549231EB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" y="1315092"/>
            <a:ext cx="3454868" cy="46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92AD97-1D17-6C12-66BC-B6D92EA7736B}"/>
              </a:ext>
            </a:extLst>
          </p:cNvPr>
          <p:cNvSpPr/>
          <p:nvPr/>
        </p:nvSpPr>
        <p:spPr>
          <a:xfrm>
            <a:off x="633784" y="5542908"/>
            <a:ext cx="25789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 No Trace Peak Pack Activities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2D9648-D40E-B914-9D97-FB50DAEB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66" y="5255571"/>
            <a:ext cx="1313775" cy="1313775"/>
          </a:xfrm>
          <a:prstGeom prst="rect">
            <a:avLst/>
          </a:prstGeom>
        </p:spPr>
      </p:pic>
      <p:pic>
        <p:nvPicPr>
          <p:cNvPr id="3076" name="Picture 4" descr="Picture of Natural Inquirer &quot;Meet Smokey Bear's Team&quot;">
            <a:extLst>
              <a:ext uri="{FF2B5EF4-FFF2-40B4-BE49-F238E27FC236}">
                <a16:creationId xmlns:a16="http://schemas.microsoft.com/office/drawing/2014/main" id="{9F5AC6FA-AD04-F17E-51C7-819615FE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9" y="490033"/>
            <a:ext cx="2457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B236B3-EEF9-F986-7706-2D6A7C312BDC}"/>
              </a:ext>
            </a:extLst>
          </p:cNvPr>
          <p:cNvSpPr txBox="1"/>
          <p:nvPr/>
        </p:nvSpPr>
        <p:spPr>
          <a:xfrm>
            <a:off x="5113637" y="4333787"/>
            <a:ext cx="330337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https://symbols.fs2c.usda.gov/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35518-C5D9-2E99-1B9C-FC268575F8D0}"/>
              </a:ext>
            </a:extLst>
          </p:cNvPr>
          <p:cNvSpPr/>
          <p:nvPr/>
        </p:nvSpPr>
        <p:spPr>
          <a:xfrm>
            <a:off x="4771387" y="3995233"/>
            <a:ext cx="37240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Symbols Cache, US Forest Service</a:t>
            </a:r>
          </a:p>
        </p:txBody>
      </p:sp>
      <p:pic>
        <p:nvPicPr>
          <p:cNvPr id="3078" name="Picture 6" descr="Recreation Tips">
            <a:extLst>
              <a:ext uri="{FF2B5EF4-FFF2-40B4-BE49-F238E27FC236}">
                <a16:creationId xmlns:a16="http://schemas.microsoft.com/office/drawing/2014/main" id="{4ED25C12-FFA1-B4C0-E07A-2EF74271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21" y="2429119"/>
            <a:ext cx="3895413" cy="30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CC5DE8-F64C-A993-CE6C-16D11A56CDB2}"/>
              </a:ext>
            </a:extLst>
          </p:cNvPr>
          <p:cNvSpPr txBox="1"/>
          <p:nvPr/>
        </p:nvSpPr>
        <p:spPr>
          <a:xfrm>
            <a:off x="6923523" y="5723893"/>
            <a:ext cx="5268477" cy="3795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https://treadlightly.myshopify.com/collections/learn</a:t>
            </a:r>
          </a:p>
        </p:txBody>
      </p:sp>
    </p:spTree>
    <p:extLst>
      <p:ext uri="{BB962C8B-B14F-4D97-AF65-F5344CB8AC3E}">
        <p14:creationId xmlns:p14="http://schemas.microsoft.com/office/powerpoint/2010/main" val="36806438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B5A7A6-9113-5001-8538-FAFB0368E1AE}"/>
              </a:ext>
            </a:extLst>
          </p:cNvPr>
          <p:cNvSpPr/>
          <p:nvPr/>
        </p:nvSpPr>
        <p:spPr>
          <a:xfrm>
            <a:off x="1901545" y="601639"/>
            <a:ext cx="464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BEE49-6851-7DFF-7065-26E3872753A4}"/>
              </a:ext>
            </a:extLst>
          </p:cNvPr>
          <p:cNvSpPr txBox="1"/>
          <p:nvPr/>
        </p:nvSpPr>
        <p:spPr>
          <a:xfrm>
            <a:off x="604008" y="2508308"/>
            <a:ext cx="4035104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Long Term Scout Camp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800" dirty="0"/>
              <a:t>High Adventure Bases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Webelos Camp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800" dirty="0"/>
              <a:t>Cub Scout Family Camp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Cub Scout Day Camp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7D2D6-A78C-C025-27FE-AA3A9FCFD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5609" y="1145350"/>
            <a:ext cx="4349692" cy="3262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1E425-7EC3-E57E-9319-9C2F0BA96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76966"/>
            <a:ext cx="3931640" cy="2948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1B1E-CBA4-3D68-4571-B62A72DA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72" y="426519"/>
            <a:ext cx="2419175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76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55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Roboto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2025-01-28T15:45:15Z</dcterms:modified>
</cp:coreProperties>
</file>