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er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024 National Outdoor Ethics &amp; Conservation Conference"/>
          <p:cNvSpPr txBox="1"/>
          <p:nvPr/>
        </p:nvSpPr>
        <p:spPr>
          <a:xfrm>
            <a:off x="1524000" y="3997722"/>
            <a:ext cx="9144000" cy="1407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 defTabSz="868680">
              <a:lnSpc>
                <a:spcPct val="90000"/>
              </a:lnSpc>
              <a:defRPr sz="4500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2024 National Outdoor Ethics &amp; Conservation Conference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" name="Rectangle"/>
          <p:cNvSpPr/>
          <p:nvPr/>
        </p:nvSpPr>
        <p:spPr>
          <a:xfrm>
            <a:off x="12698" y="65405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6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6" y="510116"/>
            <a:ext cx="1273937" cy="127393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angle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12698" y="65405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104"/>
            <a:ext cx="12192000" cy="6837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>
            <a:solidFill>
              <a:srgbClr val="006633"/>
            </a:solidFill>
          </a:ln>
        </p:spPr>
        <p:txBody>
          <a:bodyPr lIns="45718" tIns="45718" rIns="45718" bIns="45718"/>
          <a:lstStyle/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" name="Group"/>
          <p:cNvGrpSpPr/>
          <p:nvPr/>
        </p:nvGrpSpPr>
        <p:grpSpPr>
          <a:xfrm>
            <a:off x="0" y="5454856"/>
            <a:ext cx="12192000" cy="1407909"/>
            <a:chOff x="0" y="0"/>
            <a:chExt cx="12192000" cy="1407907"/>
          </a:xfrm>
        </p:grpSpPr>
        <p:pic>
          <p:nvPicPr>
            <p:cNvPr id="4" name="image.png" descr="imag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1407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 descr="imag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9433" y="208969"/>
              <a:ext cx="1429017" cy="177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134" y="895199"/>
              <a:ext cx="2116390" cy="327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pasted-movie.png" descr="pasted-movi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6450" y="679450"/>
            <a:ext cx="2959100" cy="29591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sacac.org/resources/promoting-scouting/" TargetMode="External"/><Relationship Id="rId3" Type="http://schemas.openxmlformats.org/officeDocument/2006/relationships/hyperlink" Target="https://filestore.scouting.org/samplecouncilprguidebook.pdf" TargetMode="External"/><Relationship Id="rId7" Type="http://schemas.openxmlformats.org/officeDocument/2006/relationships/hyperlink" Target="https://www.mayflowerbsa.org/wp-content/uploads/Mayflower-Council-Unit-PR-101.pdf" TargetMode="External"/><Relationship Id="rId2" Type="http://schemas.openxmlformats.org/officeDocument/2006/relationships/hyperlink" Target="https://filestore.scouting.org/310-275UnitPRBrochure_v10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lestore.scouting.org/filestore/pdf/19-673.pdf" TargetMode="External"/><Relationship Id="rId5" Type="http://schemas.openxmlformats.org/officeDocument/2006/relationships/hyperlink" Target="https://filestore.scouting.org/filestore/marketing/pdf/talent/pdf" TargetMode="External"/><Relationship Id="rId4" Type="http://schemas.openxmlformats.org/officeDocument/2006/relationships/hyperlink" Target="https://scoutingwire.org/social-media-guidelines/" TargetMode="External"/><Relationship Id="rId9" Type="http://schemas.openxmlformats.org/officeDocument/2006/relationships/hyperlink" Target="https://blog.scoutingmagazine.org/2021/07/07/good-news-heres-how-to-get-your-scouts-featured-in-local-medi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F519E-9820-104E-8222-9B49FD144537}"/>
              </a:ext>
            </a:extLst>
          </p:cNvPr>
          <p:cNvSpPr txBox="1"/>
          <p:nvPr/>
        </p:nvSpPr>
        <p:spPr>
          <a:xfrm>
            <a:off x="609600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Who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D0C23-5718-1AE9-D40C-E8B4F6A5D34E}"/>
              </a:ext>
            </a:extLst>
          </p:cNvPr>
          <p:cNvSpPr txBox="1"/>
          <p:nvPr/>
        </p:nvSpPr>
        <p:spPr>
          <a:xfrm>
            <a:off x="839449" y="1109427"/>
            <a:ext cx="10742951" cy="5324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                    Planet Earth!                        The Future!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+mj-lt"/>
              </a:rPr>
              <a:t>                                                  Scouting America!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                                            The Scouts!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Land Managers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(NPS, USFS, BLM, USFW, etc.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S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tate, County, Local)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Wildlife, Environmental, Nature Centers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Private lands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The Nature Conservancy, etc.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National and Regional NGO’s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err="1">
                <a:latin typeface="+mj-lt"/>
              </a:rPr>
              <a:t>Baykeeper</a:t>
            </a:r>
            <a:r>
              <a:rPr lang="en-US" dirty="0">
                <a:latin typeface="+mj-lt"/>
              </a:rPr>
              <a:t>/ Riverkeeper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Clean Ocean Action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Invasive Species Week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6087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EF2BF-8C5B-E38E-F4EE-DC7394DCE499}"/>
              </a:ext>
            </a:extLst>
          </p:cNvPr>
          <p:cNvSpPr txBox="1"/>
          <p:nvPr/>
        </p:nvSpPr>
        <p:spPr>
          <a:xfrm>
            <a:off x="609600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Tie-Ins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87235-9F71-17C8-5FAB-A19AA6CB506C}"/>
              </a:ext>
            </a:extLst>
          </p:cNvPr>
          <p:cNvSpPr txBox="1"/>
          <p:nvPr/>
        </p:nvSpPr>
        <p:spPr>
          <a:xfrm>
            <a:off x="-629588" y="1294890"/>
            <a:ext cx="9823555" cy="5509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                                         National Trails Day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/>
              <a:t>                                                        National Public Lands Day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                                          Earth Day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                                          MLK Day of Service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/>
              <a:t>                                                        Invasive Species Week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                                          National Parks Week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/>
              <a:t>                                                        Anniversaries/ Birthdays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/>
              <a:t>                                                                           Major environmental legislation/ notable conservationists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E6DF2-B3E7-365C-614E-32C224FA8587}"/>
              </a:ext>
            </a:extLst>
          </p:cNvPr>
          <p:cNvSpPr txBox="1"/>
          <p:nvPr/>
        </p:nvSpPr>
        <p:spPr>
          <a:xfrm>
            <a:off x="7380158" y="2533338"/>
            <a:ext cx="3627620" cy="12003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Develop an Environmental Calendar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to coordinate your events</a:t>
            </a:r>
          </a:p>
        </p:txBody>
      </p:sp>
    </p:spTree>
    <p:extLst>
      <p:ext uri="{BB962C8B-B14F-4D97-AF65-F5344CB8AC3E}">
        <p14:creationId xmlns:p14="http://schemas.microsoft.com/office/powerpoint/2010/main" val="12788174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E0C3E-0A81-29D6-F0AE-2B802BE52596}"/>
              </a:ext>
            </a:extLst>
          </p:cNvPr>
          <p:cNvSpPr txBox="1"/>
          <p:nvPr/>
        </p:nvSpPr>
        <p:spPr>
          <a:xfrm>
            <a:off x="609600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Where Do We Publicize – Media Outlets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22BFC-B368-449B-AA0D-B4A7EAF3AE8D}"/>
              </a:ext>
            </a:extLst>
          </p:cNvPr>
          <p:cNvSpPr txBox="1"/>
          <p:nvPr/>
        </p:nvSpPr>
        <p:spPr>
          <a:xfrm>
            <a:off x="3432748" y="1663909"/>
            <a:ext cx="10268262" cy="4093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Local newspapers  (online editions als</a:t>
            </a:r>
            <a:r>
              <a:rPr lang="en-US" sz="2000" dirty="0">
                <a:latin typeface="+mj-lt"/>
              </a:rPr>
              <a:t>o)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Local public TV/ radio  (online also)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Websites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      Outdoor Ethics and Conservation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Social media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           OE/C Facebook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others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Township newsletters  (County newsletters)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and websites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Church bulletins, school/ PTA newsletters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Unit, council newsletters/ websites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Signage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at project site</a:t>
            </a:r>
          </a:p>
        </p:txBody>
      </p:sp>
    </p:spTree>
    <p:extLst>
      <p:ext uri="{BB962C8B-B14F-4D97-AF65-F5344CB8AC3E}">
        <p14:creationId xmlns:p14="http://schemas.microsoft.com/office/powerpoint/2010/main" val="17462639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D32DB-D8AF-2781-5B51-05A0C25A052C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How to Publicize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2BC2F-4F93-1B5B-A3B0-D515B9E955F0}"/>
              </a:ext>
            </a:extLst>
          </p:cNvPr>
          <p:cNvSpPr txBox="1"/>
          <p:nvPr/>
        </p:nvSpPr>
        <p:spPr>
          <a:xfrm>
            <a:off x="674557" y="1903906"/>
            <a:ext cx="11122702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What do the Media want?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“positive stories about real people doing good things”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+mj-lt"/>
              </a:rPr>
              <a:t>Know what is newsworthy and what is not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It must be new</a:t>
            </a:r>
          </a:p>
        </p:txBody>
      </p:sp>
    </p:spTree>
    <p:extLst>
      <p:ext uri="{BB962C8B-B14F-4D97-AF65-F5344CB8AC3E}">
        <p14:creationId xmlns:p14="http://schemas.microsoft.com/office/powerpoint/2010/main" val="456539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69A0E-F0C6-F7B7-3BB7-F94B850FFFB4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Who to contact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FD1F1-0456-123E-3E65-50C3B07723D9}"/>
              </a:ext>
            </a:extLst>
          </p:cNvPr>
          <p:cNvSpPr txBox="1"/>
          <p:nvPr/>
        </p:nvSpPr>
        <p:spPr>
          <a:xfrm>
            <a:off x="457200" y="1963712"/>
            <a:ext cx="11407514" cy="4708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For most newspaper or local media outlets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Many media start with an Editor-in-chief –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Who might send you to a Managing editor –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Who might send you to a News editor –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Who then sends you to a Features editor or maybe a Photo editor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Webmasters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Newsletters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Personal contacts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2952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72ADF-46E1-438D-82A2-118654B63F6C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Story Angles Media Seek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20E0C-FBBA-9EAF-8B64-E459B710BB50}"/>
              </a:ext>
            </a:extLst>
          </p:cNvPr>
          <p:cNvSpPr txBox="1"/>
          <p:nvPr/>
        </p:nvSpPr>
        <p:spPr>
          <a:xfrm>
            <a:off x="3462728" y="1594943"/>
            <a:ext cx="8994098" cy="4093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Efforts that benefit the community and its residents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Creative ideas generated by the youth members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Educational initiatives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Efforts with a human-interest component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Initiatives created by local trends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Strong visuals for photo opportunities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    unusual point of view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               Scouts in action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1707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88DF2-2E18-74AA-80BA-D8C1D29A6A3C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The Five W’s and the 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77326-51D9-BBDF-5449-C1BA9C3DE6D0}"/>
              </a:ext>
            </a:extLst>
          </p:cNvPr>
          <p:cNvSpPr txBox="1"/>
          <p:nvPr/>
        </p:nvSpPr>
        <p:spPr>
          <a:xfrm>
            <a:off x="2203554" y="1624367"/>
            <a:ext cx="9803567" cy="4708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The more you do for them, the more likely they will help you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Who:     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your “unit “ and any partners / beneficiaries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What:    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components of initiative and its importance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When:   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timing of event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Where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:   all or parts of the community or specific locale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Why:      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purpose, rational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How:      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specifics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8252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C0AC8-822E-CBAB-A7A4-EF7DA8D63F6C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The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0A606-2176-685B-FC2D-315C5FCDE86E}"/>
              </a:ext>
            </a:extLst>
          </p:cNvPr>
          <p:cNvSpPr txBox="1"/>
          <p:nvPr/>
        </p:nvSpPr>
        <p:spPr>
          <a:xfrm>
            <a:off x="3822491" y="1558977"/>
            <a:ext cx="10792918" cy="4093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Find out who you want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     editor → reporter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Check out reporter’s previous work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Ask for preferred method of contact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phone, email, text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Prepare your press release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the five W’s and the 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Provide talent release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      (National, Council, other)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572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FDFAD-E5AE-E2B6-3C59-F9894F8AF24A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The Follow-up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BB138-9067-C5CF-993A-43F9F63BDD7B}"/>
              </a:ext>
            </a:extLst>
          </p:cNvPr>
          <p:cNvSpPr txBox="1"/>
          <p:nvPr/>
        </p:nvSpPr>
        <p:spPr>
          <a:xfrm>
            <a:off x="3132944" y="1754410"/>
            <a:ext cx="10762937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Be sure to follow-up with your contact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Express your Thanks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Ask when the article will appear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Share your contact information for any follow-up questions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You will want to establish a relationship with your contact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The more you can do for them, the more likely they can help you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46951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EE1D4-856B-0BCF-6ACE-8F96EBAA2551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322F5-54DB-563B-52FD-7AB15D434F22}"/>
              </a:ext>
            </a:extLst>
          </p:cNvPr>
          <p:cNvSpPr txBox="1"/>
          <p:nvPr/>
        </p:nvSpPr>
        <p:spPr>
          <a:xfrm>
            <a:off x="944380" y="1678898"/>
            <a:ext cx="10193312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Discussion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1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Tell me what 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7086434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B5DAA0-C98A-B881-0BD5-C9111C7EC8BF}"/>
              </a:ext>
            </a:extLst>
          </p:cNvPr>
          <p:cNvSpPr txBox="1"/>
          <p:nvPr/>
        </p:nvSpPr>
        <p:spPr>
          <a:xfrm>
            <a:off x="1089286" y="3728404"/>
            <a:ext cx="10013428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Creating Good Publicity for Scouting</a:t>
            </a:r>
          </a:p>
          <a:p>
            <a:pPr algn="ctr"/>
            <a:r>
              <a:rPr lang="en-US" sz="3600" b="1" dirty="0">
                <a:latin typeface="+mj-lt"/>
              </a:rPr>
              <a:t>Through Outdoor Ethics and Conservation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BA84B1-7E38-5AA0-76EC-1EA941B9BFC1}"/>
              </a:ext>
            </a:extLst>
          </p:cNvPr>
          <p:cNvSpPr txBox="1"/>
          <p:nvPr/>
        </p:nvSpPr>
        <p:spPr>
          <a:xfrm>
            <a:off x="609600" y="719528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Useful Websites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95BA9-81C7-4459-DFAF-897401956925}"/>
              </a:ext>
            </a:extLst>
          </p:cNvPr>
          <p:cNvSpPr txBox="1"/>
          <p:nvPr/>
        </p:nvSpPr>
        <p:spPr>
          <a:xfrm>
            <a:off x="2128603" y="1582342"/>
            <a:ext cx="9203961" cy="5355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  <a:hlinkClick r:id="rId2"/>
              </a:rPr>
              <a:t>https://filestore.scouting.org/310-275UnitPRBrochure_v10.pd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Calibri"/>
                <a:hlinkClick r:id="rId2"/>
              </a:rPr>
              <a:t>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  <a:hlinkClick r:id="rId3"/>
              </a:rPr>
              <a:t>https://filestore.scouting.org/samplecouncilprguidebook.pdf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  <a:hlinkClick r:id="rId4"/>
              </a:rPr>
              <a:t>https://scoutingwire.org/social-media-guidelines/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  <a:hlinkClick r:id="rId5"/>
              </a:rPr>
              <a:t>https://filestore.scouting.org/filestore/marketing/pdf/talent/pdf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  <a:hlinkClick r:id="rId6"/>
              </a:rPr>
              <a:t>https://filestore.scouting.org/filestore/pdf/19-673.pdf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  <a:hlinkClick r:id="rId7"/>
              </a:rPr>
              <a:t>https://www.mayflowerbsa.org/wp-content/uploads/Mayflower-Council-Unit-PR-101.pdf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  <a:hlinkClick r:id="rId8"/>
              </a:rPr>
              <a:t>https://bsacac.org/resources/promoting-scouting/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  <a:hlinkClick r:id="rId9"/>
              </a:rPr>
              <a:t>https://blog.scoutingmagazine.org/2021/07/07/good-news-heres-how-to-get-your-scouts-featured-in-local-media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+mj-l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5685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BBA33B-4920-CBB9-341B-F8BA1A40D95B}"/>
              </a:ext>
            </a:extLst>
          </p:cNvPr>
          <p:cNvSpPr txBox="1"/>
          <p:nvPr/>
        </p:nvSpPr>
        <p:spPr>
          <a:xfrm>
            <a:off x="2638270" y="2053652"/>
            <a:ext cx="7420131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Prepared by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Tom Temple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9006378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Title Goes Here"/>
          <p:cNvSpPr txBox="1"/>
          <p:nvPr/>
        </p:nvSpPr>
        <p:spPr>
          <a:xfrm>
            <a:off x="1651529" y="575585"/>
            <a:ext cx="7043738" cy="114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57200">
              <a:defRPr sz="3200" b="1">
                <a:solidFill>
                  <a:srgbClr val="1F371B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Goals and Objectives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2BFE4-781E-EB0F-3E25-83DC3AADB43C}"/>
              </a:ext>
            </a:extLst>
          </p:cNvPr>
          <p:cNvSpPr txBox="1"/>
          <p:nvPr/>
        </p:nvSpPr>
        <p:spPr>
          <a:xfrm>
            <a:off x="2023672" y="1718584"/>
            <a:ext cx="9488774" cy="4985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During this session we wil</a:t>
            </a:r>
            <a:r>
              <a:rPr lang="en-US" sz="2000" dirty="0">
                <a:latin typeface="+mj-lt"/>
              </a:rPr>
              <a:t>l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explore and discuss: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Where, when, how have we succeeded in the past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+mj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What sorts of Conservation/ Outdoor Ethics projects can we use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Partnerships, Beneficiaries, Tie-ins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j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Where to Publicize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How-</a:t>
            </a:r>
            <a:r>
              <a:rPr lang="en-US" sz="2000" dirty="0" err="1">
                <a:latin typeface="+mj-lt"/>
              </a:rPr>
              <a:t>To’s</a:t>
            </a:r>
            <a:r>
              <a:rPr lang="en-US" sz="2000" dirty="0">
                <a:latin typeface="+mj-lt"/>
              </a:rPr>
              <a:t> Using the media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+mj-l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BSA Guidelines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Useful websites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075F5-15CE-33D5-2F7C-574E4F3010C7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What has worked in the past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E4F98-408A-C0F0-F7D3-D4DBAEAC7A0F}"/>
              </a:ext>
            </a:extLst>
          </p:cNvPr>
          <p:cNvSpPr txBox="1"/>
          <p:nvPr/>
        </p:nvSpPr>
        <p:spPr>
          <a:xfrm>
            <a:off x="287311" y="1889070"/>
            <a:ext cx="11617377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“…when you break camp there are two things you should leave behind you: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>
                <a:latin typeface="+mj-lt"/>
              </a:rPr>
              <a:t>Nothing    2. Your thanks…”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sz="2000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sz="2000" dirty="0">
              <a:latin typeface="+mj-lt"/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j-lt"/>
              </a:rPr>
              <a:t>Conservation was one of the first Merit Badges     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Scout Troops and Councils began an early association with the newly established 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National </a:t>
            </a:r>
            <a:r>
              <a:rPr lang="en-US" sz="2000" dirty="0">
                <a:latin typeface="+mj-lt"/>
              </a:rPr>
              <a:t>P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ark Service </a:t>
            </a:r>
            <a:r>
              <a:rPr lang="en-US" sz="2000" dirty="0">
                <a:latin typeface="+mj-lt"/>
              </a:rPr>
              <a:t>when it formed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mb">
            <a:extLst>
              <a:ext uri="{FF2B5EF4-FFF2-40B4-BE49-F238E27FC236}">
                <a16:creationId xmlns:a16="http://schemas.microsoft.com/office/drawing/2014/main" id="{1937E8D0-7963-77F7-41FD-D1D3AF59F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1" y="2524358"/>
            <a:ext cx="120967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D98D47-D397-D402-BD8F-47E163398BF2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What has worked in the past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1C829-5445-2B55-9B1F-1FA1C24A760A}"/>
              </a:ext>
            </a:extLst>
          </p:cNvPr>
          <p:cNvSpPr txBox="1"/>
          <p:nvPr/>
        </p:nvSpPr>
        <p:spPr>
          <a:xfrm>
            <a:off x="869430" y="1978702"/>
            <a:ext cx="10777927" cy="3607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During World War 1 Scouts: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j-lt"/>
              </a:rPr>
              <a:t>                   </a:t>
            </a:r>
            <a:r>
              <a:rPr lang="en-US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— Sold 2,350,977 Liberty Loan bonds, totaling $147,876,902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                  — Sold war savings stamps, to a value of $53,043,698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                  — Distributed more than 300 million pieces of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government literature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                  — Aided in food and fuel conservation projects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                  — Planted Boy Scout war gardens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      </a:t>
            </a:r>
          </a:p>
        </p:txBody>
      </p:sp>
      <p:pic>
        <p:nvPicPr>
          <p:cNvPr id="4" name="Picture 3" descr="Scouts Publicise Bonds">
            <a:extLst>
              <a:ext uri="{FF2B5EF4-FFF2-40B4-BE49-F238E27FC236}">
                <a16:creationId xmlns:a16="http://schemas.microsoft.com/office/drawing/2014/main" id="{13ED2603-AA61-E54B-975B-1E37EBAE8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1" y="3896951"/>
            <a:ext cx="1411039" cy="209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y-scouts-again">
            <a:extLst>
              <a:ext uri="{FF2B5EF4-FFF2-40B4-BE49-F238E27FC236}">
                <a16:creationId xmlns:a16="http://schemas.microsoft.com/office/drawing/2014/main" id="{EB354077-32BB-2D2B-70E2-489F9862A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69" y="1292980"/>
            <a:ext cx="23050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A9C910-376F-B609-BD49-73334B8A7ADF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What has worked in the past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0010B-8CE1-7A52-FB5D-851F7387F432}"/>
              </a:ext>
            </a:extLst>
          </p:cNvPr>
          <p:cNvSpPr txBox="1"/>
          <p:nvPr/>
        </p:nvSpPr>
        <p:spPr>
          <a:xfrm>
            <a:off x="324787" y="1873770"/>
            <a:ext cx="11542426" cy="54041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During the Second World War Scouts were known for: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Included 69 specific requests from the government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Collected 30 million pounds of rubber during a two-week drive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20,000 Scouts earned the Gen. Douglas MacArthur Medal for Victory Gardens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Distributed pledge cards for war bonds and savings stamps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Distributed stamp posters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Collected aluminum, wastepaper, and salvage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Conducted defense housing surveys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Distributed air-raid posters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Served as messengers and dispatch bearers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— Assisted emergency medical units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Served as fire watchers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</p:txBody>
      </p:sp>
      <p:pic>
        <p:nvPicPr>
          <p:cNvPr id="7" name="Picture 6" descr="A group of people carrying baskets&#10;&#10;Description automatically generated">
            <a:extLst>
              <a:ext uri="{FF2B5EF4-FFF2-40B4-BE49-F238E27FC236}">
                <a16:creationId xmlns:a16="http://schemas.microsoft.com/office/drawing/2014/main" id="{1D7E8885-FFB8-6191-D527-DE3196CC8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65" y="1340370"/>
            <a:ext cx="2668217" cy="1747604"/>
          </a:xfrm>
          <a:prstGeom prst="rect">
            <a:avLst/>
          </a:prstGeom>
        </p:spPr>
      </p:pic>
      <p:pic>
        <p:nvPicPr>
          <p:cNvPr id="9" name="Picture 8" descr="A group of people standing in a pile of scrap metal&#10;&#10;Description automatically generated">
            <a:extLst>
              <a:ext uri="{FF2B5EF4-FFF2-40B4-BE49-F238E27FC236}">
                <a16:creationId xmlns:a16="http://schemas.microsoft.com/office/drawing/2014/main" id="{004185CB-A234-7467-89D9-09913B4D9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65" y="3937903"/>
            <a:ext cx="2668216" cy="20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83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FE43A-B958-F55E-C452-334D14324FAF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What has worked in the past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3D83D-4937-D473-C95F-9F224DAA60B0}"/>
              </a:ext>
            </a:extLst>
          </p:cNvPr>
          <p:cNvSpPr txBox="1"/>
          <p:nvPr/>
        </p:nvSpPr>
        <p:spPr>
          <a:xfrm>
            <a:off x="854439" y="1783921"/>
            <a:ext cx="10792918" cy="4458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In 1954 the Boy Scouts of America </a:t>
            </a:r>
            <a:r>
              <a:rPr lang="en-US" sz="2000" dirty="0">
                <a:latin typeface="+mj-lt"/>
              </a:rPr>
              <a:t>established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                 Conservation Good Turn Award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In 1971 Project SOAR brought Scouting to America’s attention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In 2008 the BSA conducted ArrowCorps5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º In cooperation with the U.S. Forest Service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º 3,600 Scouts and adult volunteers participated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º $5.6 million worth of improvements made to national parks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                             BSA High Adventure Bases continue to offer opportunities to publicize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                                                              our Conservation efforts to the public</a:t>
            </a:r>
          </a:p>
        </p:txBody>
      </p:sp>
      <p:pic>
        <p:nvPicPr>
          <p:cNvPr id="6" name="Picture 5" descr="May be an image of 3 people and text">
            <a:extLst>
              <a:ext uri="{FF2B5EF4-FFF2-40B4-BE49-F238E27FC236}">
                <a16:creationId xmlns:a16="http://schemas.microsoft.com/office/drawing/2014/main" id="{86382C1F-CFEF-61F3-736D-AFEEF5A57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61" y="1046819"/>
            <a:ext cx="167767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o photo description available.">
            <a:extLst>
              <a:ext uri="{FF2B5EF4-FFF2-40B4-BE49-F238E27FC236}">
                <a16:creationId xmlns:a16="http://schemas.microsoft.com/office/drawing/2014/main" id="{F02E4E2A-E872-D3D6-6CC5-27A1FF63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" y="4256292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atch with a logo&#10;&#10;Description automatically generated">
            <a:extLst>
              <a:ext uri="{FF2B5EF4-FFF2-40B4-BE49-F238E27FC236}">
                <a16:creationId xmlns:a16="http://schemas.microsoft.com/office/drawing/2014/main" id="{14DEBE94-B7AF-9653-8C31-14E14587E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61" y="3142319"/>
            <a:ext cx="2286000" cy="1714500"/>
          </a:xfrm>
          <a:prstGeom prst="rect">
            <a:avLst/>
          </a:prstGeom>
        </p:spPr>
      </p:pic>
      <p:pic>
        <p:nvPicPr>
          <p:cNvPr id="11" name="Picture 10" descr="A patch with a tree and text&#10;&#10;Description automatically generated">
            <a:extLst>
              <a:ext uri="{FF2B5EF4-FFF2-40B4-BE49-F238E27FC236}">
                <a16:creationId xmlns:a16="http://schemas.microsoft.com/office/drawing/2014/main" id="{7B73F2B1-0989-1EDD-8B94-411E39E58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12" y="1205887"/>
            <a:ext cx="1168912" cy="11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006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AA312-C504-B3EE-348E-50D6AFCBF02E}"/>
              </a:ext>
            </a:extLst>
          </p:cNvPr>
          <p:cNvSpPr txBox="1"/>
          <p:nvPr/>
        </p:nvSpPr>
        <p:spPr>
          <a:xfrm>
            <a:off x="609600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What do we have to provide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DEBF0-B47F-810B-68BF-D4D491FB93E8}"/>
              </a:ext>
            </a:extLst>
          </p:cNvPr>
          <p:cNvSpPr txBox="1"/>
          <p:nvPr/>
        </p:nvSpPr>
        <p:spPr>
          <a:xfrm>
            <a:off x="494675" y="1603948"/>
            <a:ext cx="11202649" cy="4278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Something to publicize!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Conservation Projects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+mj-lt"/>
              </a:rPr>
              <a:t>Eagle Projects, DCSA Projects and presentations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+mj-lt"/>
              </a:rPr>
              <a:t>Adopt-A-Park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+mj-lt"/>
              </a:rPr>
              <a:t>(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Trail, Roadway, Stream, etc.)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Stream Monitoring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+mj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Award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719880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8D994-0049-72E1-3FB3-3B0AAEF2579F}"/>
              </a:ext>
            </a:extLst>
          </p:cNvPr>
          <p:cNvSpPr txBox="1"/>
          <p:nvPr/>
        </p:nvSpPr>
        <p:spPr>
          <a:xfrm>
            <a:off x="674557" y="524656"/>
            <a:ext cx="10972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Partnerships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F64B8-4DDB-F96D-54D9-5F0419BE6EBF}"/>
              </a:ext>
            </a:extLst>
          </p:cNvPr>
          <p:cNvSpPr txBox="1"/>
          <p:nvPr/>
        </p:nvSpPr>
        <p:spPr>
          <a:xfrm>
            <a:off x="539645" y="1109427"/>
            <a:ext cx="11107712" cy="5324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We are not the only organization out there,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others may have established relations with the media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Land management agencies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(Federal, State, County Municipal, Private)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Trail organizations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Watershed Associations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Friends of…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+mj-lt"/>
              </a:rPr>
              <a:t>Outdoor Organizations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+mj-lt"/>
            </a:endParaRP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Outdoor Businesses</a:t>
            </a:r>
          </a:p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+mj-lt"/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Piggy-backing on established conservation-oriented events may help with publicity</a:t>
            </a:r>
          </a:p>
        </p:txBody>
      </p:sp>
    </p:spTree>
    <p:extLst>
      <p:ext uri="{BB962C8B-B14F-4D97-AF65-F5344CB8AC3E}">
        <p14:creationId xmlns:p14="http://schemas.microsoft.com/office/powerpoint/2010/main" val="35000126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Widescreen</PresentationFormat>
  <Paragraphs>246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Helvetica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2025-01-28T16:11:17Z</dcterms:modified>
</cp:coreProperties>
</file>