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Helvetica Neue" panose="020B0604020202020204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N1bCCNgF8ilCaYXLMtp7pH4W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99821b638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899821b6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de6a36917_4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2fde6a36917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de6a36917_4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fde6a36917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acfc51d29a1b2e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acfc51d29a1b2e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d2d934f154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d2d934f15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de6a36917_4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fde6a36917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acfc51d29a1b2e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7acfc51d29a1b2e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f9b624a4a_0_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f9b624a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2d934f154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d2d934f15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2d934f154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d2d934f15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fabc08cc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ffabc08cc7_0_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f9b624a4a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ff9b624a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ffabc08cc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g2ffabc08c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d2d934f154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2d2d934f15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fabc08cc7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2ffabc08cc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fabc08cc7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ffabc08cc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de6a36917_4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2fde6a36917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2d934f15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d2d934f1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ernc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/>
        </p:nvSpPr>
        <p:spPr>
          <a:xfrm>
            <a:off x="1524000" y="3997722"/>
            <a:ext cx="9144000" cy="1407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1C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rgbClr val="20381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2024 National Outdoor Ethics &amp; Conservation Conference</a:t>
            </a:r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Slide">
  <p:cSld name="Presentation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04"/>
            <a:ext cx="12192000" cy="68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" name="Google Shape;25;p9" descr="pasted-movi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516" y="510116"/>
            <a:ext cx="1273937" cy="1273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Slide 2">
  <p:cSld name="Presentation Slide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04"/>
            <a:ext cx="12192000" cy="68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12698" y="6540500"/>
            <a:ext cx="12166604" cy="302816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04"/>
            <a:ext cx="12192000" cy="68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Picture 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10104"/>
            <a:ext cx="12192000" cy="68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6"/>
          <p:cNvSpPr/>
          <p:nvPr/>
        </p:nvSpPr>
        <p:spPr>
          <a:xfrm>
            <a:off x="12698" y="12700"/>
            <a:ext cx="12166604" cy="302816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oogle Shape;8;p6"/>
          <p:cNvGrpSpPr/>
          <p:nvPr/>
        </p:nvGrpSpPr>
        <p:grpSpPr>
          <a:xfrm>
            <a:off x="0" y="5454856"/>
            <a:ext cx="12192000" cy="1407910"/>
            <a:chOff x="0" y="0"/>
            <a:chExt cx="12192000" cy="1407908"/>
          </a:xfrm>
        </p:grpSpPr>
        <p:pic>
          <p:nvPicPr>
            <p:cNvPr id="9" name="Google Shape;9;p6" descr="image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12192000" cy="14079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6" descr="image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209433" y="208969"/>
              <a:ext cx="1429017" cy="1773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6" descr="Image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5134" y="895199"/>
              <a:ext cx="2116390" cy="3272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Google Shape;12;p6" descr="pasted-movi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16450" y="679450"/>
            <a:ext cx="2959100" cy="29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6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095179" y="6414761"/>
            <a:ext cx="258622" cy="24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99821b638_0_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Don’t Be This Guy…</a:t>
            </a:r>
            <a:endParaRPr sz="4000" b="1"/>
          </a:p>
        </p:txBody>
      </p:sp>
      <p:sp>
        <p:nvSpPr>
          <p:cNvPr id="91" name="Google Shape;91;g2899821b638_0_0"/>
          <p:cNvSpPr txBox="1"/>
          <p:nvPr/>
        </p:nvSpPr>
        <p:spPr>
          <a:xfrm>
            <a:off x="960275" y="1960475"/>
            <a:ext cx="10440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children now love luxury; they have bad manners, contempt for authority; they show disrespect for elders and love chatter in place of exercise. Children are now tyrants, not the servants of their households.</a:t>
            </a:r>
            <a:endParaRPr sz="32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g2899821b638_0_0"/>
          <p:cNvSpPr txBox="1"/>
          <p:nvPr/>
        </p:nvSpPr>
        <p:spPr>
          <a:xfrm>
            <a:off x="960275" y="4856075"/>
            <a:ext cx="1044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1F1F1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~Socrates (469–399 B.C. )</a:t>
            </a:r>
            <a:endParaRPr sz="3200">
              <a:solidFill>
                <a:srgbClr val="1F1F1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de6a36917_4_6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Microcycles - Quiet on the Set</a:t>
            </a:r>
            <a:endParaRPr sz="4000" b="1"/>
          </a:p>
        </p:txBody>
      </p:sp>
      <p:sp>
        <p:nvSpPr>
          <p:cNvPr id="98" name="Google Shape;98;g2fde6a36917_4_6"/>
          <p:cNvSpPr txBox="1"/>
          <p:nvPr/>
        </p:nvSpPr>
        <p:spPr>
          <a:xfrm>
            <a:off x="733875" y="1960475"/>
            <a:ext cx="10799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 → Debrief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Activity→Debrief→Activity→Debrief→Activity→Debrief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de6a36917_4_11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Gradual Skill Building</a:t>
            </a:r>
            <a:endParaRPr sz="4000" b="1"/>
          </a:p>
        </p:txBody>
      </p:sp>
      <p:sp>
        <p:nvSpPr>
          <p:cNvPr id="104" name="Google Shape;104;g2fde6a36917_4_11"/>
          <p:cNvSpPr txBox="1"/>
          <p:nvPr/>
        </p:nvSpPr>
        <p:spPr>
          <a:xfrm>
            <a:off x="960275" y="1960475"/>
            <a:ext cx="104400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Gradually increase complexity, difficulty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First Cycle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Introduce activity mechanics and foundational concepts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Second Cycle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Introduce complexity to mechanics and/or concepts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cfc51d29a1b2e0_3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The Ethics Game</a:t>
            </a:r>
            <a:endParaRPr sz="4000" b="1"/>
          </a:p>
        </p:txBody>
      </p:sp>
      <p:sp>
        <p:nvSpPr>
          <p:cNvPr id="110" name="Google Shape;110;g7acfc51d29a1b2e0_30"/>
          <p:cNvSpPr txBox="1"/>
          <p:nvPr/>
        </p:nvSpPr>
        <p:spPr>
          <a:xfrm>
            <a:off x="960275" y="1960475"/>
            <a:ext cx="104400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Careful card pairs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Introduce the anthropocentric vs biocentric analysis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2d934f154_0_2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Durable Surfaces Choice Game</a:t>
            </a:r>
            <a:endParaRPr sz="4000" b="1"/>
          </a:p>
        </p:txBody>
      </p:sp>
      <p:sp>
        <p:nvSpPr>
          <p:cNvPr id="116" name="Google Shape;116;g2d2d934f154_0_20"/>
          <p:cNvSpPr txBox="1"/>
          <p:nvPr/>
        </p:nvSpPr>
        <p:spPr>
          <a:xfrm>
            <a:off x="960275" y="1960475"/>
            <a:ext cx="1044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Inception - learning objectives and teacher needs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 → adjust → reflect  → adjust  → …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g2d2d934f154_0_20"/>
          <p:cNvSpPr txBox="1"/>
          <p:nvPr/>
        </p:nvSpPr>
        <p:spPr>
          <a:xfrm>
            <a:off x="6220300" y="38521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Dry grass in the late fall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2d2d934f154_0_20"/>
          <p:cNvSpPr txBox="1"/>
          <p:nvPr/>
        </p:nvSpPr>
        <p:spPr>
          <a:xfrm>
            <a:off x="486800" y="38521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Snow in the late spring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de6a36917_4_16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>
                <a:solidFill>
                  <a:schemeClr val="dk1"/>
                </a:solidFill>
              </a:rPr>
              <a:t>Durable Surfaces Choice Game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24" name="Google Shape;124;g2fde6a36917_4_16"/>
          <p:cNvSpPr txBox="1"/>
          <p:nvPr/>
        </p:nvSpPr>
        <p:spPr>
          <a:xfrm>
            <a:off x="960275" y="1960475"/>
            <a:ext cx="10440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foundational knowledge vs content question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Durable Surface - resistant and/or resilient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Engage audience in applying the knowledge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Elicit examples of… 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2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■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resistant surfaces, resilient surfaces, impacts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acfc51d29a1b2e0_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Durable Surfaces Choice Game</a:t>
            </a:r>
            <a:endParaRPr sz="4000" b="1"/>
          </a:p>
        </p:txBody>
      </p:sp>
      <p:sp>
        <p:nvSpPr>
          <p:cNvPr id="130" name="Google Shape;130;g7acfc51d29a1b2e0_0"/>
          <p:cNvSpPr txBox="1"/>
          <p:nvPr/>
        </p:nvSpPr>
        <p:spPr>
          <a:xfrm>
            <a:off x="6220300" y="19471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Deep winter snow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7acfc51d29a1b2e0_0"/>
          <p:cNvSpPr txBox="1"/>
          <p:nvPr/>
        </p:nvSpPr>
        <p:spPr>
          <a:xfrm>
            <a:off x="486800" y="19471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Snow in the late spring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7acfc51d29a1b2e0_0"/>
          <p:cNvSpPr txBox="1"/>
          <p:nvPr/>
        </p:nvSpPr>
        <p:spPr>
          <a:xfrm>
            <a:off x="6220300" y="27853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Late fall grass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7acfc51d29a1b2e0_0"/>
          <p:cNvSpPr txBox="1"/>
          <p:nvPr/>
        </p:nvSpPr>
        <p:spPr>
          <a:xfrm>
            <a:off x="486800" y="27853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Early spring grass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7acfc51d29a1b2e0_0"/>
          <p:cNvSpPr txBox="1"/>
          <p:nvPr/>
        </p:nvSpPr>
        <p:spPr>
          <a:xfrm>
            <a:off x="6220300" y="36235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Lichen covered granite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7acfc51d29a1b2e0_0"/>
          <p:cNvSpPr txBox="1"/>
          <p:nvPr/>
        </p:nvSpPr>
        <p:spPr>
          <a:xfrm>
            <a:off x="486800" y="36235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Granite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7acfc51d29a1b2e0_0"/>
          <p:cNvSpPr txBox="1"/>
          <p:nvPr/>
        </p:nvSpPr>
        <p:spPr>
          <a:xfrm>
            <a:off x="6220300" y="44617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Dry dirt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7acfc51d29a1b2e0_0"/>
          <p:cNvSpPr txBox="1"/>
          <p:nvPr/>
        </p:nvSpPr>
        <p:spPr>
          <a:xfrm>
            <a:off x="486800" y="44617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Mud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7acfc51d29a1b2e0_0"/>
          <p:cNvSpPr txBox="1"/>
          <p:nvPr/>
        </p:nvSpPr>
        <p:spPr>
          <a:xfrm>
            <a:off x="6220300" y="56809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Tent pad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7acfc51d29a1b2e0_0"/>
          <p:cNvSpPr txBox="1"/>
          <p:nvPr/>
        </p:nvSpPr>
        <p:spPr>
          <a:xfrm>
            <a:off x="486800" y="5680925"/>
            <a:ext cx="5524800" cy="615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Trail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f9b624a4a_0_3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>
                <a:solidFill>
                  <a:schemeClr val="dk1"/>
                </a:solidFill>
              </a:rPr>
              <a:t>Durable Surfaces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45" name="Google Shape;145;g2ff9b624a4a_0_3"/>
          <p:cNvSpPr txBox="1"/>
          <p:nvPr/>
        </p:nvSpPr>
        <p:spPr>
          <a:xfrm>
            <a:off x="960275" y="1960475"/>
            <a:ext cx="104400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 with the durable surfaces baggies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with card game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End with hopscotch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Penetrometer, 1-Foot Hike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2d934f154_0_15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Trash Timeline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2d2d934f154_0_15"/>
          <p:cNvSpPr txBox="1"/>
          <p:nvPr/>
        </p:nvSpPr>
        <p:spPr>
          <a:xfrm>
            <a:off x="960275" y="1960475"/>
            <a:ext cx="104400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Foundational knowledge → add layers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STEM, evidence, cause/effect, compare/contrast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Structure for success on a final task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2d934f154_0_1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endParaRPr sz="4000" b="1"/>
          </a:p>
        </p:txBody>
      </p:sp>
      <p:pic>
        <p:nvPicPr>
          <p:cNvPr id="157" name="Google Shape;157;g2d2d934f15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3950" y="3806580"/>
            <a:ext cx="1884250" cy="226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d2d934f154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9972" y="1062837"/>
            <a:ext cx="1884249" cy="200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d2d934f154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650" y="1968862"/>
            <a:ext cx="1650276" cy="18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d2d934f154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4450" y="2539526"/>
            <a:ext cx="1884249" cy="177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d2d934f154_0_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9499" y="3806563"/>
            <a:ext cx="1594441" cy="259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d2d934f154_0_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4676" y="4115625"/>
            <a:ext cx="1884250" cy="22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d2d934f154_0_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03500" y="1342063"/>
            <a:ext cx="1995344" cy="200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d2d934f154_0_10"/>
          <p:cNvSpPr txBox="1"/>
          <p:nvPr/>
        </p:nvSpPr>
        <p:spPr>
          <a:xfrm>
            <a:off x="3169850" y="4504725"/>
            <a:ext cx="4701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Degrade, Biodegradable, Biological, Synthetic, Mineral, Petroleum, Environmental Factors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d2d934f154_0_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3687" y="391725"/>
            <a:ext cx="2135060" cy="16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1062300" y="3758225"/>
            <a:ext cx="10067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latin typeface="Roboto"/>
                <a:ea typeface="Roboto"/>
                <a:cs typeface="Roboto"/>
                <a:sym typeface="Roboto"/>
              </a:rPr>
              <a:t>Effective Teaching Strategies</a:t>
            </a:r>
            <a:endParaRPr sz="45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latin typeface="Roboto"/>
                <a:ea typeface="Roboto"/>
                <a:cs typeface="Roboto"/>
                <a:sym typeface="Roboto"/>
              </a:rPr>
              <a:t>Randa Kelton</a:t>
            </a:r>
            <a:endParaRPr sz="4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ffabc08cc7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100" y="2230875"/>
            <a:ext cx="2605600" cy="29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ffabc08cc7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6421" y="2157025"/>
            <a:ext cx="1923575" cy="313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ffabc08cc7_0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116" y="2466688"/>
            <a:ext cx="1841810" cy="23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ffabc08cc7_0_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1791" y="2802375"/>
            <a:ext cx="1841809" cy="195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f9b624a4a_0_8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>
                <a:solidFill>
                  <a:schemeClr val="dk1"/>
                </a:solidFill>
              </a:rPr>
              <a:t>Review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79" name="Google Shape;179;g2ff9b624a4a_0_8"/>
          <p:cNvSpPr txBox="1"/>
          <p:nvPr/>
        </p:nvSpPr>
        <p:spPr>
          <a:xfrm>
            <a:off x="960275" y="1853950"/>
            <a:ext cx="10440000" cy="4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objectives guide curriculum design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Tiny Steps and Cycles of…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Explicit Instruction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Guided Practice, Repetition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Mastery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Solid Foundation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Structure, Scaffolding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Evidence, reasoning, back it up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/>
          <p:nvPr/>
        </p:nvSpPr>
        <p:spPr>
          <a:xfrm>
            <a:off x="2940000" y="1547650"/>
            <a:ext cx="6312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Thank you!!!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fabc08cc7_0_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How do people learn?</a:t>
            </a:r>
            <a:endParaRPr sz="4000" b="1"/>
          </a:p>
        </p:txBody>
      </p:sp>
      <p:sp>
        <p:nvSpPr>
          <p:cNvPr id="49" name="Google Shape;49;g2ffabc08cc7_0_0"/>
          <p:cNvSpPr txBox="1"/>
          <p:nvPr/>
        </p:nvSpPr>
        <p:spPr>
          <a:xfrm>
            <a:off x="960275" y="1960475"/>
            <a:ext cx="104400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Retained Learning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10% of what they read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20% of what they hear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30% of what they see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50% of what the hear and see simultaneously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70% of what they say and do simultaneously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</a:t>
            </a:r>
            <a:r>
              <a:rPr lang="en-US" sz="3200" i="1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preferences</a:t>
            </a:r>
            <a:endParaRPr sz="3200" i="1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2d934f154_0_5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EDGE</a:t>
            </a:r>
            <a:endParaRPr sz="4000" b="1"/>
          </a:p>
        </p:txBody>
      </p:sp>
      <p:sp>
        <p:nvSpPr>
          <p:cNvPr id="55" name="Google Shape;55;g2d2d934f154_0_5"/>
          <p:cNvSpPr txBox="1"/>
          <p:nvPr/>
        </p:nvSpPr>
        <p:spPr>
          <a:xfrm>
            <a:off x="960275" y="1960475"/>
            <a:ext cx="104400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Explain, Demonstrate, Guide, Enable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Hands on skills and knowledge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Critical thinking? Decision making? Judgement?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opposites, extremes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Compare and contrast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thought processes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fabc08cc7_0_8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Tactics That Work Well</a:t>
            </a:r>
            <a:endParaRPr sz="4000" b="1"/>
          </a:p>
        </p:txBody>
      </p:sp>
      <p:sp>
        <p:nvSpPr>
          <p:cNvPr id="61" name="Google Shape;61;g2ffabc08cc7_0_8"/>
          <p:cNvSpPr txBox="1"/>
          <p:nvPr/>
        </p:nvSpPr>
        <p:spPr>
          <a:xfrm>
            <a:off x="960275" y="1960475"/>
            <a:ext cx="10440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trust and credibility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positive learning environment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 through the information - clear, concise, structured, organized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Differentiate teaching methods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Repetition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fabc08cc7_0_16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Lessons from Interpretation</a:t>
            </a:r>
            <a:endParaRPr sz="4000" b="1"/>
          </a:p>
        </p:txBody>
      </p:sp>
      <p:sp>
        <p:nvSpPr>
          <p:cNvPr id="67" name="Google Shape;67;g2ffabc08cc7_0_16"/>
          <p:cNvSpPr txBox="1"/>
          <p:nvPr/>
        </p:nvSpPr>
        <p:spPr>
          <a:xfrm>
            <a:off x="960275" y="1960475"/>
            <a:ext cx="10440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Self-referencing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questions to focus attention on a teachable moment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Foreshadowing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Comparisons and contrived situations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aids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Lessons from the Classroom</a:t>
            </a:r>
            <a:endParaRPr sz="4000" b="1"/>
          </a:p>
        </p:txBody>
      </p:sp>
      <p:sp>
        <p:nvSpPr>
          <p:cNvPr id="73" name="Google Shape;73;p3"/>
          <p:cNvSpPr txBox="1"/>
          <p:nvPr/>
        </p:nvSpPr>
        <p:spPr>
          <a:xfrm>
            <a:off x="1621650" y="1718575"/>
            <a:ext cx="8948700" cy="4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objectives guide curriculum design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Tiny Steps and Cycles of…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Explicit Instruction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Guided Practice, Repetition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○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Mastery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Solid Foundation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Structure, Scaffolding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Evidence, reasoning, back it up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fde6a36917_4_1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>
                <a:latin typeface="Roboto"/>
                <a:ea typeface="Roboto"/>
                <a:cs typeface="Roboto"/>
                <a:sym typeface="Roboto"/>
              </a:rPr>
              <a:t>Student Centered</a:t>
            </a:r>
            <a:endParaRPr sz="4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g2fde6a36917_4_1"/>
          <p:cNvSpPr txBox="1"/>
          <p:nvPr/>
        </p:nvSpPr>
        <p:spPr>
          <a:xfrm>
            <a:off x="960275" y="1960475"/>
            <a:ext cx="10440000" cy="40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Universal Design 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○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Things that are good for neurodivergent learners are good for ALL learners.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Provide foundational knowledge and build on it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Roboto"/>
              <a:buChar char="●"/>
            </a:pPr>
            <a:r>
              <a:rPr lang="en-US" sz="3200">
                <a:solidFill>
                  <a:srgbClr val="1F371B"/>
                </a:solidFill>
                <a:latin typeface="Roboto"/>
                <a:ea typeface="Roboto"/>
                <a:cs typeface="Roboto"/>
                <a:sym typeface="Roboto"/>
              </a:rPr>
              <a:t>Give all participants the opportunity to feel confident and smart, to access prior knowledge, and to make connections.</a:t>
            </a:r>
            <a:endParaRPr sz="3200">
              <a:solidFill>
                <a:srgbClr val="1F371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2d934f154_0_0"/>
          <p:cNvSpPr txBox="1"/>
          <p:nvPr/>
        </p:nvSpPr>
        <p:spPr>
          <a:xfrm>
            <a:off x="1651523" y="575575"/>
            <a:ext cx="974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None/>
            </a:pPr>
            <a:r>
              <a:rPr lang="en-US" sz="4000" b="1"/>
              <a:t>Be Positive</a:t>
            </a:r>
            <a:endParaRPr sz="4000" b="1"/>
          </a:p>
        </p:txBody>
      </p:sp>
      <p:sp>
        <p:nvSpPr>
          <p:cNvPr id="85" name="Google Shape;85;g2d2d934f154_0_0"/>
          <p:cNvSpPr txBox="1"/>
          <p:nvPr/>
        </p:nvSpPr>
        <p:spPr>
          <a:xfrm>
            <a:off x="960275" y="1960475"/>
            <a:ext cx="10440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Young people are…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71B"/>
              </a:buClr>
              <a:buSzPts val="3200"/>
              <a:buFont typeface="Helvetica Neue"/>
              <a:buChar char="●"/>
            </a:pPr>
            <a:r>
              <a:rPr lang="en-US" sz="3200">
                <a:solidFill>
                  <a:srgbClr val="1F371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Learners are…</a:t>
            </a:r>
            <a:endParaRPr sz="3200">
              <a:solidFill>
                <a:srgbClr val="1F371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Widescreen</PresentationFormat>
  <Paragraphs>105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Roboto</vt:lpstr>
      <vt:lpstr>Helvetica Neue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2025-01-28T14:47:23Z</dcterms:modified>
</cp:coreProperties>
</file>