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embeddedFontLst>
    <p:embeddedFont>
      <p:font typeface="Helvetica Neue"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chqDyodgzUDO4VDc3OL7SbtaEX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 name="Google Shape;3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89747c5259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89747c5259_0_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89747c5259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89747c5259_2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89747c5259_2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89747c5259_2_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fdf4930602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fdf4930602_0_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8981f4ef8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8981f4ef8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8981f4ef8f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8981f4ef8f_0_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981f4ef8f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8981f4ef8f_2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8981f4ef8f_2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8981f4ef8f_2_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8981f4ef8f_2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8981f4ef8f_2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89747c5259_2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89747c5259_2_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89747c5259_2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89747c5259_2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89747c5259_2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89747c5259_2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89747c5259_2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89747c5259_2_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89747c5259_2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89747c5259_2_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89747c5259_2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89747c5259_2_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89747c5259_2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89747c5259_2_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fdf4930602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fdf4930602_0_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8981f4ef8f_2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8981f4ef8f_2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8981f4ef8f_2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8981f4ef8f_2_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8981f4ef8f_2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8981f4ef8f_2_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fdf493060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2fdf493060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8981f4ef8f_2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8981f4ef8f_2_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8981f4ef8f_2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8981f4ef8f_2_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8981f4ef8f_2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8981f4ef8f_2_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8981f4ef8f_2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8981f4ef8f_2_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fdf4930602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fdf4930602_0_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fdf493060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fdf4930602_0_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fdf493060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fdf4930602_0_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fdf493060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fdf4930602_0_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fdf4930602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fdf4930602_0_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28981f4ef8f_2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28981f4ef8f_2_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8981f4ef8f_2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28981f4ef8f_2_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fdf4930602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fdf4930602_0_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105505d581ff93e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105505d581ff93e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89747c48b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89747c48b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89747c525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89747c5259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fernce Slide" type="tx">
  <p:cSld name="TITLE_AND_BODY">
    <p:spTree>
      <p:nvGrpSpPr>
        <p:cNvPr id="1" name="Shape 16"/>
        <p:cNvGrpSpPr/>
        <p:nvPr/>
      </p:nvGrpSpPr>
      <p:grpSpPr>
        <a:xfrm>
          <a:off x="0" y="0"/>
          <a:ext cx="0" cy="0"/>
          <a:chOff x="0" y="0"/>
          <a:chExt cx="0" cy="0"/>
        </a:xfrm>
      </p:grpSpPr>
      <p:sp>
        <p:nvSpPr>
          <p:cNvPr id="17" name="Google Shape;17;p7"/>
          <p:cNvSpPr txBox="1"/>
          <p:nvPr/>
        </p:nvSpPr>
        <p:spPr>
          <a:xfrm>
            <a:off x="1524000" y="3997722"/>
            <a:ext cx="9144000" cy="1407907"/>
          </a:xfrm>
          <a:prstGeom prst="rect">
            <a:avLst/>
          </a:prstGeom>
          <a:noFill/>
          <a:ln>
            <a:noFill/>
          </a:ln>
        </p:spPr>
        <p:txBody>
          <a:bodyPr spcFirstLastPara="1" wrap="square" lIns="45700" tIns="45700" rIns="45700" bIns="45700" anchor="b" anchorCtr="0">
            <a:normAutofit/>
          </a:bodyPr>
          <a:lstStyle/>
          <a:p>
            <a:pPr marL="0" marR="0" lvl="0" indent="0" algn="ctr" rtl="0">
              <a:lnSpc>
                <a:spcPct val="90000"/>
              </a:lnSpc>
              <a:spcBef>
                <a:spcPts val="0"/>
              </a:spcBef>
              <a:spcAft>
                <a:spcPts val="0"/>
              </a:spcAft>
              <a:buClr>
                <a:srgbClr val="20381C"/>
              </a:buClr>
              <a:buSzPts val="4500"/>
              <a:buFont typeface="Helvetica Neue"/>
              <a:buNone/>
            </a:pPr>
            <a:r>
              <a:rPr lang="en-US" sz="4500" b="1" i="0" u="none" strike="noStrike" cap="none">
                <a:solidFill>
                  <a:srgbClr val="20381C"/>
                </a:solidFill>
                <a:latin typeface="Helvetica Neue"/>
                <a:ea typeface="Helvetica Neue"/>
                <a:cs typeface="Helvetica Neue"/>
                <a:sym typeface="Helvetica Neue"/>
              </a:rPr>
              <a:t>2024 National Outdoor Ethics &amp; Conservation Conference</a:t>
            </a:r>
            <a:endParaRPr/>
          </a:p>
        </p:txBody>
      </p:sp>
      <p:sp>
        <p:nvSpPr>
          <p:cNvPr id="18" name="Google Shape;18;p7"/>
          <p:cNvSpPr txBox="1">
            <a:spLocks noGrp="1"/>
          </p:cNvSpPr>
          <p:nvPr>
            <p:ph type="sldNum" idx="12"/>
          </p:nvPr>
        </p:nvSpPr>
        <p:spPr>
          <a:xfrm>
            <a:off x="11095179" y="6414761"/>
            <a:ext cx="258622" cy="24830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8"/>
          <p:cNvSpPr txBox="1">
            <a:spLocks noGrp="1"/>
          </p:cNvSpPr>
          <p:nvPr>
            <p:ph type="sldNum" idx="12"/>
          </p:nvPr>
        </p:nvSpPr>
        <p:spPr>
          <a:xfrm>
            <a:off x="11095179" y="6414761"/>
            <a:ext cx="258622" cy="24830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resentation Slide">
  <p:cSld name="Presentation Slide">
    <p:spTree>
      <p:nvGrpSpPr>
        <p:cNvPr id="1" name="Shape 21"/>
        <p:cNvGrpSpPr/>
        <p:nvPr/>
      </p:nvGrpSpPr>
      <p:grpSpPr>
        <a:xfrm>
          <a:off x="0" y="0"/>
          <a:ext cx="0" cy="0"/>
          <a:chOff x="0" y="0"/>
          <a:chExt cx="0" cy="0"/>
        </a:xfrm>
      </p:grpSpPr>
      <p:pic>
        <p:nvPicPr>
          <p:cNvPr id="22" name="Google Shape;22;p9" descr="Picture 8"/>
          <p:cNvPicPr preferRelativeResize="0"/>
          <p:nvPr/>
        </p:nvPicPr>
        <p:blipFill rotWithShape="1">
          <a:blip r:embed="rId2">
            <a:alphaModFix/>
          </a:blip>
          <a:srcRect/>
          <a:stretch/>
        </p:blipFill>
        <p:spPr>
          <a:xfrm>
            <a:off x="0" y="10104"/>
            <a:ext cx="12192000" cy="6837792"/>
          </a:xfrm>
          <a:prstGeom prst="rect">
            <a:avLst/>
          </a:prstGeom>
          <a:noFill/>
          <a:ln>
            <a:noFill/>
          </a:ln>
        </p:spPr>
      </p:pic>
      <p:sp>
        <p:nvSpPr>
          <p:cNvPr id="23" name="Google Shape;23;p9"/>
          <p:cNvSpPr/>
          <p:nvPr/>
        </p:nvSpPr>
        <p:spPr>
          <a:xfrm>
            <a:off x="12698" y="12700"/>
            <a:ext cx="12166604" cy="302816"/>
          </a:xfrm>
          <a:prstGeom prst="rect">
            <a:avLst/>
          </a:prstGeom>
          <a:solidFill>
            <a:srgbClr val="006633"/>
          </a:solidFill>
          <a:ln w="9525" cap="flat" cmpd="sng">
            <a:solidFill>
              <a:srgbClr val="006633"/>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24" name="Google Shape;24;p9"/>
          <p:cNvSpPr/>
          <p:nvPr/>
        </p:nvSpPr>
        <p:spPr>
          <a:xfrm>
            <a:off x="12698" y="6540500"/>
            <a:ext cx="12166604" cy="302816"/>
          </a:xfrm>
          <a:prstGeom prst="rect">
            <a:avLst/>
          </a:prstGeom>
          <a:solidFill>
            <a:srgbClr val="006633"/>
          </a:solidFill>
          <a:ln w="9525" cap="flat" cmpd="sng">
            <a:solidFill>
              <a:srgbClr val="006633"/>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pic>
        <p:nvPicPr>
          <p:cNvPr id="25" name="Google Shape;25;p9" descr="pasted-movie.png"/>
          <p:cNvPicPr preferRelativeResize="0"/>
          <p:nvPr/>
        </p:nvPicPr>
        <p:blipFill rotWithShape="1">
          <a:blip r:embed="rId3">
            <a:alphaModFix/>
          </a:blip>
          <a:srcRect/>
          <a:stretch/>
        </p:blipFill>
        <p:spPr>
          <a:xfrm>
            <a:off x="281516" y="510116"/>
            <a:ext cx="1273937" cy="1273937"/>
          </a:xfrm>
          <a:prstGeom prst="rect">
            <a:avLst/>
          </a:prstGeom>
          <a:noFill/>
          <a:ln>
            <a:noFill/>
          </a:ln>
        </p:spPr>
      </p:pic>
      <p:sp>
        <p:nvSpPr>
          <p:cNvPr id="26" name="Google Shape;26;p9"/>
          <p:cNvSpPr txBox="1">
            <a:spLocks noGrp="1"/>
          </p:cNvSpPr>
          <p:nvPr>
            <p:ph type="sldNum" idx="12"/>
          </p:nvPr>
        </p:nvSpPr>
        <p:spPr>
          <a:xfrm>
            <a:off x="11095179" y="6414761"/>
            <a:ext cx="258622" cy="24830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esentation Slide 2">
  <p:cSld name="Presentation Slide 2">
    <p:spTree>
      <p:nvGrpSpPr>
        <p:cNvPr id="1" name="Shape 27"/>
        <p:cNvGrpSpPr/>
        <p:nvPr/>
      </p:nvGrpSpPr>
      <p:grpSpPr>
        <a:xfrm>
          <a:off x="0" y="0"/>
          <a:ext cx="0" cy="0"/>
          <a:chOff x="0" y="0"/>
          <a:chExt cx="0" cy="0"/>
        </a:xfrm>
      </p:grpSpPr>
      <p:pic>
        <p:nvPicPr>
          <p:cNvPr id="28" name="Google Shape;28;p10" descr="Picture 8"/>
          <p:cNvPicPr preferRelativeResize="0"/>
          <p:nvPr/>
        </p:nvPicPr>
        <p:blipFill rotWithShape="1">
          <a:blip r:embed="rId2">
            <a:alphaModFix/>
          </a:blip>
          <a:srcRect/>
          <a:stretch/>
        </p:blipFill>
        <p:spPr>
          <a:xfrm>
            <a:off x="0" y="10104"/>
            <a:ext cx="12192000" cy="6837792"/>
          </a:xfrm>
          <a:prstGeom prst="rect">
            <a:avLst/>
          </a:prstGeom>
          <a:noFill/>
          <a:ln>
            <a:noFill/>
          </a:ln>
        </p:spPr>
      </p:pic>
      <p:sp>
        <p:nvSpPr>
          <p:cNvPr id="29" name="Google Shape;29;p10"/>
          <p:cNvSpPr/>
          <p:nvPr/>
        </p:nvSpPr>
        <p:spPr>
          <a:xfrm>
            <a:off x="12698" y="12700"/>
            <a:ext cx="12166604" cy="302816"/>
          </a:xfrm>
          <a:prstGeom prst="rect">
            <a:avLst/>
          </a:prstGeom>
          <a:solidFill>
            <a:srgbClr val="006633"/>
          </a:solidFill>
          <a:ln w="9525" cap="flat" cmpd="sng">
            <a:solidFill>
              <a:srgbClr val="006633"/>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30" name="Google Shape;30;p10"/>
          <p:cNvSpPr/>
          <p:nvPr/>
        </p:nvSpPr>
        <p:spPr>
          <a:xfrm>
            <a:off x="12698" y="6540500"/>
            <a:ext cx="12166604" cy="302816"/>
          </a:xfrm>
          <a:prstGeom prst="rect">
            <a:avLst/>
          </a:prstGeom>
          <a:solidFill>
            <a:srgbClr val="006633"/>
          </a:solidFill>
          <a:ln w="9525" cap="flat" cmpd="sng">
            <a:solidFill>
              <a:srgbClr val="006633"/>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31" name="Google Shape;31;p10"/>
          <p:cNvSpPr txBox="1">
            <a:spLocks noGrp="1"/>
          </p:cNvSpPr>
          <p:nvPr>
            <p:ph type="sldNum" idx="12"/>
          </p:nvPr>
        </p:nvSpPr>
        <p:spPr>
          <a:xfrm>
            <a:off x="11095179" y="6414761"/>
            <a:ext cx="258622" cy="24830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32"/>
        <p:cNvGrpSpPr/>
        <p:nvPr/>
      </p:nvGrpSpPr>
      <p:grpSpPr>
        <a:xfrm>
          <a:off x="0" y="0"/>
          <a:ext cx="0" cy="0"/>
          <a:chOff x="0" y="0"/>
          <a:chExt cx="0" cy="0"/>
        </a:xfrm>
      </p:grpSpPr>
      <p:pic>
        <p:nvPicPr>
          <p:cNvPr id="33" name="Google Shape;33;p11" descr="Picture 8"/>
          <p:cNvPicPr preferRelativeResize="0"/>
          <p:nvPr/>
        </p:nvPicPr>
        <p:blipFill rotWithShape="1">
          <a:blip r:embed="rId2">
            <a:alphaModFix/>
          </a:blip>
          <a:srcRect/>
          <a:stretch/>
        </p:blipFill>
        <p:spPr>
          <a:xfrm>
            <a:off x="0" y="10104"/>
            <a:ext cx="12192000" cy="6837792"/>
          </a:xfrm>
          <a:prstGeom prst="rect">
            <a:avLst/>
          </a:prstGeom>
          <a:noFill/>
          <a:ln>
            <a:noFill/>
          </a:ln>
        </p:spPr>
      </p:pic>
      <p:sp>
        <p:nvSpPr>
          <p:cNvPr id="34" name="Google Shape;34;p11"/>
          <p:cNvSpPr txBox="1">
            <a:spLocks noGrp="1"/>
          </p:cNvSpPr>
          <p:nvPr>
            <p:ph type="sldNum" idx="12"/>
          </p:nvPr>
        </p:nvSpPr>
        <p:spPr>
          <a:xfrm>
            <a:off x="11095179" y="6414761"/>
            <a:ext cx="258622" cy="24830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6" descr="Picture 8"/>
          <p:cNvPicPr preferRelativeResize="0"/>
          <p:nvPr/>
        </p:nvPicPr>
        <p:blipFill rotWithShape="1">
          <a:blip r:embed="rId7">
            <a:alphaModFix/>
          </a:blip>
          <a:srcRect/>
          <a:stretch/>
        </p:blipFill>
        <p:spPr>
          <a:xfrm>
            <a:off x="0" y="10104"/>
            <a:ext cx="12192000" cy="6837792"/>
          </a:xfrm>
          <a:prstGeom prst="rect">
            <a:avLst/>
          </a:prstGeom>
          <a:noFill/>
          <a:ln>
            <a:noFill/>
          </a:ln>
        </p:spPr>
      </p:pic>
      <p:sp>
        <p:nvSpPr>
          <p:cNvPr id="7" name="Google Shape;7;p6"/>
          <p:cNvSpPr/>
          <p:nvPr/>
        </p:nvSpPr>
        <p:spPr>
          <a:xfrm>
            <a:off x="12698" y="12700"/>
            <a:ext cx="12166604" cy="302816"/>
          </a:xfrm>
          <a:prstGeom prst="rect">
            <a:avLst/>
          </a:prstGeom>
          <a:solidFill>
            <a:srgbClr val="006633"/>
          </a:solidFill>
          <a:ln w="9525" cap="flat" cmpd="sng">
            <a:solidFill>
              <a:srgbClr val="006633"/>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grpSp>
        <p:nvGrpSpPr>
          <p:cNvPr id="8" name="Google Shape;8;p6"/>
          <p:cNvGrpSpPr/>
          <p:nvPr/>
        </p:nvGrpSpPr>
        <p:grpSpPr>
          <a:xfrm>
            <a:off x="0" y="5454856"/>
            <a:ext cx="12192000" cy="1407910"/>
            <a:chOff x="0" y="0"/>
            <a:chExt cx="12192000" cy="1407908"/>
          </a:xfrm>
        </p:grpSpPr>
        <p:pic>
          <p:nvPicPr>
            <p:cNvPr id="9" name="Google Shape;9;p6" descr="image.png"/>
            <p:cNvPicPr preferRelativeResize="0"/>
            <p:nvPr/>
          </p:nvPicPr>
          <p:blipFill rotWithShape="1">
            <a:blip r:embed="rId8">
              <a:alphaModFix/>
            </a:blip>
            <a:srcRect/>
            <a:stretch/>
          </p:blipFill>
          <p:spPr>
            <a:xfrm>
              <a:off x="0" y="0"/>
              <a:ext cx="12192000" cy="1407908"/>
            </a:xfrm>
            <a:prstGeom prst="rect">
              <a:avLst/>
            </a:prstGeom>
            <a:noFill/>
            <a:ln>
              <a:noFill/>
            </a:ln>
          </p:spPr>
        </p:pic>
        <p:pic>
          <p:nvPicPr>
            <p:cNvPr id="10" name="Google Shape;10;p6" descr="image.png"/>
            <p:cNvPicPr preferRelativeResize="0"/>
            <p:nvPr/>
          </p:nvPicPr>
          <p:blipFill rotWithShape="1">
            <a:blip r:embed="rId9">
              <a:alphaModFix/>
            </a:blip>
            <a:srcRect/>
            <a:stretch/>
          </p:blipFill>
          <p:spPr>
            <a:xfrm>
              <a:off x="9209433" y="208969"/>
              <a:ext cx="1429017" cy="177310"/>
            </a:xfrm>
            <a:prstGeom prst="rect">
              <a:avLst/>
            </a:prstGeom>
            <a:noFill/>
            <a:ln>
              <a:noFill/>
            </a:ln>
          </p:spPr>
        </p:pic>
        <p:pic>
          <p:nvPicPr>
            <p:cNvPr id="11" name="Google Shape;11;p6" descr="Image"/>
            <p:cNvPicPr preferRelativeResize="0"/>
            <p:nvPr/>
          </p:nvPicPr>
          <p:blipFill rotWithShape="1">
            <a:blip r:embed="rId10">
              <a:alphaModFix/>
            </a:blip>
            <a:srcRect/>
            <a:stretch/>
          </p:blipFill>
          <p:spPr>
            <a:xfrm>
              <a:off x="135134" y="895199"/>
              <a:ext cx="2116390" cy="327214"/>
            </a:xfrm>
            <a:prstGeom prst="rect">
              <a:avLst/>
            </a:prstGeom>
            <a:noFill/>
            <a:ln>
              <a:noFill/>
            </a:ln>
          </p:spPr>
        </p:pic>
      </p:grpSp>
      <p:pic>
        <p:nvPicPr>
          <p:cNvPr id="12" name="Google Shape;12;p6" descr="pasted-movie.png"/>
          <p:cNvPicPr preferRelativeResize="0"/>
          <p:nvPr/>
        </p:nvPicPr>
        <p:blipFill rotWithShape="1">
          <a:blip r:embed="rId11">
            <a:alphaModFix/>
          </a:blip>
          <a:srcRect/>
          <a:stretch/>
        </p:blipFill>
        <p:spPr>
          <a:xfrm>
            <a:off x="4616450" y="679450"/>
            <a:ext cx="2959100" cy="2959100"/>
          </a:xfrm>
          <a:prstGeom prst="rect">
            <a:avLst/>
          </a:prstGeom>
          <a:noFill/>
          <a:ln>
            <a:noFill/>
          </a:ln>
        </p:spPr>
      </p:pic>
      <p:sp>
        <p:nvSpPr>
          <p:cNvPr id="13" name="Google Shape;13;p6"/>
          <p:cNvSpPr txBox="1">
            <a:spLocks noGrp="1"/>
          </p:cNvSpPr>
          <p:nvPr>
            <p:ph type="title"/>
          </p:nvPr>
        </p:nvSpPr>
        <p:spPr>
          <a:xfrm>
            <a:off x="1826683" y="769937"/>
            <a:ext cx="9753601" cy="16684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4" name="Google Shape;14;p6"/>
          <p:cNvSpPr txBox="1">
            <a:spLocks noGrp="1"/>
          </p:cNvSpPr>
          <p:nvPr>
            <p:ph type="body" idx="1"/>
          </p:nvPr>
        </p:nvSpPr>
        <p:spPr>
          <a:xfrm>
            <a:off x="6805083" y="2438400"/>
            <a:ext cx="4775201" cy="44196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5" name="Google Shape;15;p6"/>
          <p:cNvSpPr txBox="1">
            <a:spLocks noGrp="1"/>
          </p:cNvSpPr>
          <p:nvPr>
            <p:ph type="sldNum" idx="12"/>
          </p:nvPr>
        </p:nvSpPr>
        <p:spPr>
          <a:xfrm>
            <a:off x="11095179" y="6414761"/>
            <a:ext cx="258622" cy="248303"/>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289747c5259_0_4"/>
          <p:cNvSpPr txBox="1"/>
          <p:nvPr/>
        </p:nvSpPr>
        <p:spPr>
          <a:xfrm>
            <a:off x="2161825" y="682975"/>
            <a:ext cx="8847600" cy="628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Bear Required Adventure:  Bear Habitat</a:t>
            </a:r>
            <a:endParaRPr sz="2800" b="1">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a:latin typeface="Calibri"/>
                <a:ea typeface="Calibri"/>
                <a:cs typeface="Calibri"/>
                <a:sym typeface="Calibri"/>
              </a:rPr>
              <a:t> Prepare for a one mile walk by gathering the Cub Scout Six Essentials and weather appropriate clothing and shoes.  </a:t>
            </a:r>
            <a:endParaRPr sz="200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a:latin typeface="Calibri"/>
                <a:ea typeface="Calibri"/>
                <a:cs typeface="Calibri"/>
                <a:sym typeface="Calibri"/>
              </a:rPr>
              <a:t>“Know Before You Go”  Identify the location of your walk on a map and confirm your one mile route.</a:t>
            </a:r>
            <a:endParaRPr sz="200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a:latin typeface="Calibri"/>
                <a:ea typeface="Calibri"/>
                <a:cs typeface="Calibri"/>
                <a:sym typeface="Calibri"/>
              </a:rPr>
              <a:t>“Choose the Right Path”   Learn about the path and surrounding area you will be walking on.</a:t>
            </a:r>
            <a:endParaRPr sz="200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a:latin typeface="Calibri"/>
                <a:ea typeface="Calibri"/>
                <a:cs typeface="Calibri"/>
                <a:sym typeface="Calibri"/>
              </a:rPr>
              <a:t>“Trash Your Trash”  Make a plan for what you will do with your personal trash or trash you find along the trail.</a:t>
            </a:r>
            <a:endParaRPr sz="200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a:latin typeface="Calibri"/>
                <a:ea typeface="Calibri"/>
                <a:cs typeface="Calibri"/>
                <a:sym typeface="Calibri"/>
              </a:rPr>
              <a:t>“Leave What You Find”  Take pictures along your walk or bring a sketchbook to draw five things that you want to remember on your walk.</a:t>
            </a:r>
            <a:endParaRPr sz="200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a:latin typeface="Calibri"/>
                <a:ea typeface="Calibri"/>
                <a:cs typeface="Calibri"/>
                <a:sym typeface="Calibri"/>
              </a:rPr>
              <a:t>“Be Careful With Fire”  Determine the fire danger rating along your path.</a:t>
            </a:r>
            <a:endParaRPr sz="200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a:latin typeface="Calibri"/>
                <a:ea typeface="Calibri"/>
                <a:cs typeface="Calibri"/>
                <a:sym typeface="Calibri"/>
              </a:rPr>
              <a:t>“Respect Wildlife”  From a safe distance, identify as you look up, down, and around you, six signs of any mammals, birds, insects, or reptiles.</a:t>
            </a:r>
            <a:endParaRPr sz="200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a:latin typeface="Calibri"/>
                <a:ea typeface="Calibri"/>
                <a:cs typeface="Calibri"/>
                <a:sym typeface="Calibri"/>
              </a:rPr>
              <a:t>“Be Kind to Other Visitors”  Identify what you need to do as a den to be kind to others on the path.</a:t>
            </a:r>
            <a:endParaRPr sz="200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a:latin typeface="Calibri"/>
                <a:ea typeface="Calibri"/>
                <a:cs typeface="Calibri"/>
                <a:sym typeface="Calibri"/>
              </a:rPr>
              <a:t>With your den, pack, or family, go on your one mile walk while practicing your Leave No Trace Principles for Kids.</a:t>
            </a:r>
            <a:endParaRPr sz="2000">
              <a:latin typeface="Calibri"/>
              <a:ea typeface="Calibri"/>
              <a:cs typeface="Calibri"/>
              <a:sym typeface="Calibri"/>
            </a:endParaRPr>
          </a:p>
          <a:p>
            <a:pPr marL="0" lvl="0" indent="0" algn="l" rtl="0">
              <a:spcBef>
                <a:spcPts val="0"/>
              </a:spcBef>
              <a:spcAft>
                <a:spcPts val="0"/>
              </a:spcAft>
              <a:buNone/>
            </a:pPr>
            <a:endParaRPr sz="2800" b="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89747c5259_2_0"/>
          <p:cNvSpPr txBox="1"/>
          <p:nvPr/>
        </p:nvSpPr>
        <p:spPr>
          <a:xfrm>
            <a:off x="2091275" y="965200"/>
            <a:ext cx="9369600" cy="535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Webelos Required Adventure:  Webelos Walkabout</a:t>
            </a:r>
            <a:endParaRPr sz="2800" b="1">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 Prepare for a 2 mile walk outside.  Gather your Cub Scout Six Essentials and weather-appropriate clothing and shoes.</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Plan a 2 mile route for walk.</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Check the weather forecast for the time of your planned 2 mile walk.</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Review the four points of the BSA SAFE Checklist and how you will apply them on your 2 mile walk.</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Demonstrate first aid for each of the following events that could occur on your 2 mile walk:</a:t>
            </a:r>
            <a:endParaRPr sz="2200">
              <a:latin typeface="Calibri"/>
              <a:ea typeface="Calibri"/>
              <a:cs typeface="Calibri"/>
              <a:sym typeface="Calibri"/>
            </a:endParaRPr>
          </a:p>
          <a:p>
            <a:pPr marL="0" lvl="0" indent="0" algn="l" rtl="0">
              <a:spcBef>
                <a:spcPts val="0"/>
              </a:spcBef>
              <a:spcAft>
                <a:spcPts val="0"/>
              </a:spcAft>
              <a:buNone/>
            </a:pPr>
            <a:r>
              <a:rPr lang="en-US" sz="2200">
                <a:latin typeface="Calibri"/>
                <a:ea typeface="Calibri"/>
                <a:cs typeface="Calibri"/>
                <a:sym typeface="Calibri"/>
              </a:rPr>
              <a:t>	Blister			Sprained ankle		Sunburn</a:t>
            </a:r>
            <a:endParaRPr sz="2200">
              <a:latin typeface="Calibri"/>
              <a:ea typeface="Calibri"/>
              <a:cs typeface="Calibri"/>
              <a:sym typeface="Calibri"/>
            </a:endParaRPr>
          </a:p>
          <a:p>
            <a:pPr marL="0" lvl="0" indent="0" algn="l" rtl="0">
              <a:spcBef>
                <a:spcPts val="0"/>
              </a:spcBef>
              <a:spcAft>
                <a:spcPts val="0"/>
              </a:spcAft>
              <a:buNone/>
            </a:pPr>
            <a:r>
              <a:rPr lang="en-US" sz="2200">
                <a:latin typeface="Calibri"/>
                <a:ea typeface="Calibri"/>
                <a:cs typeface="Calibri"/>
                <a:sym typeface="Calibri"/>
              </a:rPr>
              <a:t>	Dehydration and heat-related illness</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 With your den, pack, or family, go on your 2 mile walk while practicing the Leave No Trace Principles for Kids and the Outdoor Code.</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After your 2 mile walk, discuss with your den what went well and what you would do differently next time.</a:t>
            </a:r>
            <a:endParaRPr sz="22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89747c5259_2_4"/>
          <p:cNvSpPr txBox="1"/>
          <p:nvPr/>
        </p:nvSpPr>
        <p:spPr>
          <a:xfrm>
            <a:off x="1921925" y="894650"/>
            <a:ext cx="9581400" cy="546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Arrow of Light Required Adventure:  Outdoor Adventurer</a:t>
            </a:r>
            <a:endParaRPr sz="2800" b="1">
              <a:latin typeface="Calibri"/>
              <a:ea typeface="Calibri"/>
              <a:cs typeface="Calibri"/>
              <a:sym typeface="Calibri"/>
            </a:endParaRPr>
          </a:p>
          <a:p>
            <a:pPr marL="457200" lvl="0" indent="-361950" algn="l" rtl="0">
              <a:spcBef>
                <a:spcPts val="0"/>
              </a:spcBef>
              <a:spcAft>
                <a:spcPts val="0"/>
              </a:spcAft>
              <a:buSzPts val="2100"/>
              <a:buFont typeface="Calibri"/>
              <a:buAutoNum type="arabicPeriod"/>
            </a:pPr>
            <a:r>
              <a:rPr lang="en-US" sz="2100">
                <a:latin typeface="Calibri"/>
                <a:ea typeface="Calibri"/>
                <a:cs typeface="Calibri"/>
                <a:sym typeface="Calibri"/>
              </a:rPr>
              <a:t> Learn about the Scout Basic Essentials.</a:t>
            </a:r>
            <a:endParaRPr sz="2100">
              <a:latin typeface="Calibri"/>
              <a:ea typeface="Calibri"/>
              <a:cs typeface="Calibri"/>
              <a:sym typeface="Calibri"/>
            </a:endParaRPr>
          </a:p>
          <a:p>
            <a:pPr marL="457200" lvl="0" indent="-361950" algn="l" rtl="0">
              <a:spcBef>
                <a:spcPts val="0"/>
              </a:spcBef>
              <a:spcAft>
                <a:spcPts val="0"/>
              </a:spcAft>
              <a:buSzPts val="2100"/>
              <a:buFont typeface="Calibri"/>
              <a:buAutoNum type="arabicPeriod"/>
            </a:pPr>
            <a:r>
              <a:rPr lang="en-US" sz="2100">
                <a:latin typeface="Calibri"/>
                <a:ea typeface="Calibri"/>
                <a:cs typeface="Calibri"/>
                <a:sym typeface="Calibri"/>
              </a:rPr>
              <a:t>Determine what you will bring on an overnight campout- including a tent and sleeping bag/gear- and how you will carry your gear.</a:t>
            </a:r>
            <a:endParaRPr sz="2100">
              <a:latin typeface="Calibri"/>
              <a:ea typeface="Calibri"/>
              <a:cs typeface="Calibri"/>
              <a:sym typeface="Calibri"/>
            </a:endParaRPr>
          </a:p>
          <a:p>
            <a:pPr marL="457200" lvl="0" indent="-361950" algn="l" rtl="0">
              <a:spcBef>
                <a:spcPts val="0"/>
              </a:spcBef>
              <a:spcAft>
                <a:spcPts val="0"/>
              </a:spcAft>
              <a:buSzPts val="2100"/>
              <a:buFont typeface="Calibri"/>
              <a:buAutoNum type="arabicPeriod"/>
            </a:pPr>
            <a:r>
              <a:rPr lang="en-US" sz="2100">
                <a:latin typeface="Calibri"/>
                <a:ea typeface="Calibri"/>
                <a:cs typeface="Calibri"/>
                <a:sym typeface="Calibri"/>
              </a:rPr>
              <a:t>Review the four points of the BSA SAFE Checklist and how you will apply them on the campout.</a:t>
            </a:r>
            <a:endParaRPr sz="2100">
              <a:latin typeface="Calibri"/>
              <a:ea typeface="Calibri"/>
              <a:cs typeface="Calibri"/>
              <a:sym typeface="Calibri"/>
            </a:endParaRPr>
          </a:p>
          <a:p>
            <a:pPr marL="457200" lvl="0" indent="-361950" algn="l" rtl="0">
              <a:spcBef>
                <a:spcPts val="0"/>
              </a:spcBef>
              <a:spcAft>
                <a:spcPts val="0"/>
              </a:spcAft>
              <a:buSzPts val="2100"/>
              <a:buFont typeface="Calibri"/>
              <a:buAutoNum type="arabicPeriod"/>
            </a:pPr>
            <a:r>
              <a:rPr lang="en-US" sz="2100">
                <a:latin typeface="Calibri"/>
                <a:ea typeface="Calibri"/>
                <a:cs typeface="Calibri"/>
                <a:sym typeface="Calibri"/>
              </a:rPr>
              <a:t>Locate the camp and campsite on a map.</a:t>
            </a:r>
            <a:endParaRPr sz="2100">
              <a:latin typeface="Calibri"/>
              <a:ea typeface="Calibri"/>
              <a:cs typeface="Calibri"/>
              <a:sym typeface="Calibri"/>
            </a:endParaRPr>
          </a:p>
          <a:p>
            <a:pPr marL="457200" lvl="0" indent="-361950" algn="l" rtl="0">
              <a:spcBef>
                <a:spcPts val="0"/>
              </a:spcBef>
              <a:spcAft>
                <a:spcPts val="0"/>
              </a:spcAft>
              <a:buSzPts val="2100"/>
              <a:buFont typeface="Calibri"/>
              <a:buAutoNum type="arabicPeriod"/>
            </a:pPr>
            <a:r>
              <a:rPr lang="en-US" sz="2100">
                <a:latin typeface="Calibri"/>
                <a:ea typeface="Calibri"/>
                <a:cs typeface="Calibri"/>
                <a:sym typeface="Calibri"/>
              </a:rPr>
              <a:t>With your patrol or a Scouts BSA troop, participate in a campout.</a:t>
            </a:r>
            <a:endParaRPr sz="2100">
              <a:latin typeface="Calibri"/>
              <a:ea typeface="Calibri"/>
              <a:cs typeface="Calibri"/>
              <a:sym typeface="Calibri"/>
            </a:endParaRPr>
          </a:p>
          <a:p>
            <a:pPr marL="457200" lvl="0" indent="-361950" algn="l" rtl="0">
              <a:spcBef>
                <a:spcPts val="0"/>
              </a:spcBef>
              <a:spcAft>
                <a:spcPts val="0"/>
              </a:spcAft>
              <a:buSzPts val="2100"/>
              <a:buFont typeface="Calibri"/>
              <a:buAutoNum type="arabicPeriod"/>
            </a:pPr>
            <a:r>
              <a:rPr lang="en-US" sz="2100">
                <a:latin typeface="Calibri"/>
                <a:ea typeface="Calibri"/>
                <a:cs typeface="Calibri"/>
                <a:sym typeface="Calibri"/>
              </a:rPr>
              <a:t>Upon arrival at the campout, determine where to set up your campsite:  kitchen, eating area, tents, and firepit.  Help the patrol set up the patrol gear before setting up your own tent.</a:t>
            </a:r>
            <a:endParaRPr sz="2100">
              <a:latin typeface="Calibri"/>
              <a:ea typeface="Calibri"/>
              <a:cs typeface="Calibri"/>
              <a:sym typeface="Calibri"/>
            </a:endParaRPr>
          </a:p>
          <a:p>
            <a:pPr marL="457200" lvl="0" indent="-361950" algn="l" rtl="0">
              <a:spcBef>
                <a:spcPts val="0"/>
              </a:spcBef>
              <a:spcAft>
                <a:spcPts val="0"/>
              </a:spcAft>
              <a:buSzPts val="2100"/>
              <a:buFont typeface="Calibri"/>
              <a:buAutoNum type="arabicPeriod"/>
            </a:pPr>
            <a:r>
              <a:rPr lang="en-US" sz="2100">
                <a:latin typeface="Calibri"/>
                <a:ea typeface="Calibri"/>
                <a:cs typeface="Calibri"/>
                <a:sym typeface="Calibri"/>
              </a:rPr>
              <a:t>Explain how to keep food safe and the kitchen area sanitary at the campsite.  Demonstrate your knowledge during the campout.</a:t>
            </a:r>
            <a:endParaRPr sz="2100">
              <a:latin typeface="Calibri"/>
              <a:ea typeface="Calibri"/>
              <a:cs typeface="Calibri"/>
              <a:sym typeface="Calibri"/>
            </a:endParaRPr>
          </a:p>
          <a:p>
            <a:pPr marL="457200" lvl="0" indent="-361950" algn="l" rtl="0">
              <a:spcBef>
                <a:spcPts val="0"/>
              </a:spcBef>
              <a:spcAft>
                <a:spcPts val="0"/>
              </a:spcAft>
              <a:buSzPts val="2100"/>
              <a:buFont typeface="Calibri"/>
              <a:buAutoNum type="arabicPeriod"/>
            </a:pPr>
            <a:r>
              <a:rPr lang="en-US" sz="2100">
                <a:latin typeface="Calibri"/>
                <a:ea typeface="Calibri"/>
                <a:cs typeface="Calibri"/>
                <a:sym typeface="Calibri"/>
              </a:rPr>
              <a:t>After your campout, discuss with your patrol what went well and what you would do differently next time.  Include how you followed the Outdoor Code and Leave No Trace Principles for Kids.</a:t>
            </a:r>
            <a:endParaRPr sz="21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fdf4930602_0_11"/>
          <p:cNvSpPr txBox="1"/>
          <p:nvPr/>
        </p:nvSpPr>
        <p:spPr>
          <a:xfrm>
            <a:off x="2105375" y="1459100"/>
            <a:ext cx="8678400" cy="2632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300" b="1">
                <a:latin typeface="Calibri"/>
                <a:ea typeface="Calibri"/>
                <a:cs typeface="Calibri"/>
                <a:sym typeface="Calibri"/>
              </a:rPr>
              <a:t>New Elective Camping Adventures</a:t>
            </a:r>
            <a:endParaRPr sz="5300" b="1">
              <a:latin typeface="Calibri"/>
              <a:ea typeface="Calibri"/>
              <a:cs typeface="Calibri"/>
              <a:sym typeface="Calibri"/>
            </a:endParaRPr>
          </a:p>
          <a:p>
            <a:pPr marL="0" lvl="0" indent="0" algn="l" rtl="0">
              <a:spcBef>
                <a:spcPts val="0"/>
              </a:spcBef>
              <a:spcAft>
                <a:spcPts val="0"/>
              </a:spcAft>
              <a:buNone/>
            </a:pPr>
            <a:r>
              <a:rPr lang="en-US" sz="5300">
                <a:latin typeface="Calibri"/>
                <a:ea typeface="Calibri"/>
                <a:cs typeface="Calibri"/>
                <a:sym typeface="Calibri"/>
              </a:rPr>
              <a:t>Let’s Camp Lion - Webelos</a:t>
            </a:r>
            <a:endParaRPr sz="53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28981f4ef8f_0_0"/>
          <p:cNvSpPr txBox="1"/>
          <p:nvPr/>
        </p:nvSpPr>
        <p:spPr>
          <a:xfrm>
            <a:off x="2218275" y="993400"/>
            <a:ext cx="8720700" cy="283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Lion Elective Adventure:  Let’s Camp Lion</a:t>
            </a:r>
            <a:endParaRPr sz="2800" b="1">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 Learn about the buddy system and how it works in the outdoors.</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Before going on the overnight campout, discuss what kind of weather is expected and what type of clothes you should wear.</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Pack up your Cub Scout Six Essentials for the campout.</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Attend a council or district Cub Scout overnight camp or attend an overnight campout with your pack.</a:t>
            </a:r>
            <a:endParaRPr sz="24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28981f4ef8f_0_4"/>
          <p:cNvSpPr txBox="1"/>
          <p:nvPr/>
        </p:nvSpPr>
        <p:spPr>
          <a:xfrm>
            <a:off x="2331150" y="1261525"/>
            <a:ext cx="8748600" cy="246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Tiger Elective Adventure:  Let’s Camp Tiger</a:t>
            </a:r>
            <a:endParaRPr sz="2800" b="1">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 Learn about the buddy system and how it works in the outdoors.</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Before going on the overnight campout discuss what kind of weather is expected and what type of clothes you should wear.</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Pack up your Cub Scout Six Essentials for the campout.</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Learn a camping skill.</a:t>
            </a:r>
            <a:endParaRPr sz="24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8981f4ef8f_2_0"/>
          <p:cNvSpPr txBox="1"/>
          <p:nvPr/>
        </p:nvSpPr>
        <p:spPr>
          <a:xfrm>
            <a:off x="2444025" y="1035775"/>
            <a:ext cx="81279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Wolf Elective Adventure:  Let’s Camp Wolf</a:t>
            </a:r>
            <a:endParaRPr sz="2800" b="1">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 Learn about the buddy system and how it works in the outdoors.</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Know the Cub Scout Six Essentials.</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In addition to the Cub Scout Six Essentials, list the personal items you need for your campout.</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Learn a camping skill.</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Attend a council or district Cub Scout overnight camp or attend an overnight campout with your pack.</a:t>
            </a:r>
            <a:endParaRPr sz="24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8981f4ef8f_2_4"/>
          <p:cNvSpPr txBox="1"/>
          <p:nvPr/>
        </p:nvSpPr>
        <p:spPr>
          <a:xfrm>
            <a:off x="2317050" y="880525"/>
            <a:ext cx="8593800" cy="394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Bear Elective Adventure:  Let’s Camp Bear</a:t>
            </a:r>
            <a:endParaRPr sz="2800" b="1">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 Review the buddy system and how it works in the outdoors.</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Pack your Cub Scout Six Essentials for the campout.</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In addition to your Cub Scout Six Essentials, show the personal items you need for your campout.</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Help set up a tent.  Determine a good spot for the tent.  Explain why you picked the spot.</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Attend a council or district Cub Scout overnight camp or attend an overnight campout with your pack.</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8981f4ef8f_2_8"/>
          <p:cNvSpPr txBox="1"/>
          <p:nvPr/>
        </p:nvSpPr>
        <p:spPr>
          <a:xfrm>
            <a:off x="1879600" y="443100"/>
            <a:ext cx="9666000" cy="569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Webelos Elective Adventure:  Let’s Camp Webelos</a:t>
            </a:r>
            <a:endParaRPr sz="2800" b="1">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 With your den, pack, or family, plan and participate in a campout.</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Upon arrival at the campground, determine where to set up a tent.</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Set up a tent without help from an adult.</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Identify a potential weather hazard that could occur in your area.  Determine action you will take if you experience the weather haard during the campout.</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Show how to tie a bowline.  Explain when this knot should be used and why.</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Know the fire safety rules.  Using those rules, locate a safe area to build a campfire.</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Using tinder, kindling, and fuel wood, properly build a teepee fire lay.  If circumstances permit and there is no local restriction on fires, show how to safely light the fire while under adult supervision.  After allowing the fire to burn safely, extinguish the flames with minimal impact to the fire site.</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Recite the Outdoor Code and Leave No Trace Principles for Kids from memory.</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After your campout, share the things you did to follow the Outdoor Code and Leave No Trace Principles for Kids with your den or family.</a:t>
            </a:r>
            <a:endParaRPr sz="22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89747c5259_2_20"/>
          <p:cNvSpPr txBox="1"/>
          <p:nvPr/>
        </p:nvSpPr>
        <p:spPr>
          <a:xfrm>
            <a:off x="2175925" y="1247425"/>
            <a:ext cx="9285000" cy="427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800" b="1">
                <a:latin typeface="Calibri"/>
                <a:ea typeface="Calibri"/>
                <a:cs typeface="Calibri"/>
                <a:sym typeface="Calibri"/>
              </a:rPr>
              <a:t>New Elective Fishing Adventures</a:t>
            </a:r>
            <a:endParaRPr sz="3800" b="1">
              <a:latin typeface="Calibri"/>
              <a:ea typeface="Calibri"/>
              <a:cs typeface="Calibri"/>
              <a:sym typeface="Calibri"/>
            </a:endParaRPr>
          </a:p>
          <a:p>
            <a:pPr marL="0" lvl="0" indent="0" algn="l" rtl="0">
              <a:spcBef>
                <a:spcPts val="0"/>
              </a:spcBef>
              <a:spcAft>
                <a:spcPts val="0"/>
              </a:spcAft>
              <a:buNone/>
            </a:pPr>
            <a:r>
              <a:rPr lang="en-US" sz="3800">
                <a:latin typeface="Calibri"/>
                <a:ea typeface="Calibri"/>
                <a:cs typeface="Calibri"/>
                <a:sym typeface="Calibri"/>
              </a:rPr>
              <a:t>Lion:  Go Fish</a:t>
            </a:r>
            <a:endParaRPr sz="3800">
              <a:latin typeface="Calibri"/>
              <a:ea typeface="Calibri"/>
              <a:cs typeface="Calibri"/>
              <a:sym typeface="Calibri"/>
            </a:endParaRPr>
          </a:p>
          <a:p>
            <a:pPr marL="0" lvl="0" indent="0" algn="l" rtl="0">
              <a:spcBef>
                <a:spcPts val="0"/>
              </a:spcBef>
              <a:spcAft>
                <a:spcPts val="0"/>
              </a:spcAft>
              <a:buNone/>
            </a:pPr>
            <a:r>
              <a:rPr lang="en-US" sz="3800">
                <a:latin typeface="Calibri"/>
                <a:ea typeface="Calibri"/>
                <a:cs typeface="Calibri"/>
                <a:sym typeface="Calibri"/>
              </a:rPr>
              <a:t>Tiger:  Fish On</a:t>
            </a:r>
            <a:endParaRPr sz="3800">
              <a:latin typeface="Calibri"/>
              <a:ea typeface="Calibri"/>
              <a:cs typeface="Calibri"/>
              <a:sym typeface="Calibri"/>
            </a:endParaRPr>
          </a:p>
          <a:p>
            <a:pPr marL="0" lvl="0" indent="0" algn="l" rtl="0">
              <a:spcBef>
                <a:spcPts val="0"/>
              </a:spcBef>
              <a:spcAft>
                <a:spcPts val="0"/>
              </a:spcAft>
              <a:buNone/>
            </a:pPr>
            <a:r>
              <a:rPr lang="en-US" sz="3800">
                <a:latin typeface="Calibri"/>
                <a:ea typeface="Calibri"/>
                <a:cs typeface="Calibri"/>
                <a:sym typeface="Calibri"/>
              </a:rPr>
              <a:t>Wolf:  A Wolf Goes Fishing</a:t>
            </a:r>
            <a:endParaRPr sz="3800">
              <a:latin typeface="Calibri"/>
              <a:ea typeface="Calibri"/>
              <a:cs typeface="Calibri"/>
              <a:sym typeface="Calibri"/>
            </a:endParaRPr>
          </a:p>
          <a:p>
            <a:pPr marL="0" lvl="0" indent="0" algn="l" rtl="0">
              <a:spcBef>
                <a:spcPts val="0"/>
              </a:spcBef>
              <a:spcAft>
                <a:spcPts val="0"/>
              </a:spcAft>
              <a:buNone/>
            </a:pPr>
            <a:r>
              <a:rPr lang="en-US" sz="3800">
                <a:latin typeface="Calibri"/>
                <a:ea typeface="Calibri"/>
                <a:cs typeface="Calibri"/>
                <a:sym typeface="Calibri"/>
              </a:rPr>
              <a:t>Bear:  A Bear Goes Fishing</a:t>
            </a:r>
            <a:endParaRPr sz="3800">
              <a:latin typeface="Calibri"/>
              <a:ea typeface="Calibri"/>
              <a:cs typeface="Calibri"/>
              <a:sym typeface="Calibri"/>
            </a:endParaRPr>
          </a:p>
          <a:p>
            <a:pPr marL="0" lvl="0" indent="0" algn="l" rtl="0">
              <a:spcBef>
                <a:spcPts val="0"/>
              </a:spcBef>
              <a:spcAft>
                <a:spcPts val="0"/>
              </a:spcAft>
              <a:buNone/>
            </a:pPr>
            <a:r>
              <a:rPr lang="en-US" sz="3800">
                <a:latin typeface="Calibri"/>
                <a:ea typeface="Calibri"/>
                <a:cs typeface="Calibri"/>
                <a:sym typeface="Calibri"/>
              </a:rPr>
              <a:t>Webelos:  Catch the Big One</a:t>
            </a:r>
            <a:endParaRPr sz="3800">
              <a:latin typeface="Calibri"/>
              <a:ea typeface="Calibri"/>
              <a:cs typeface="Calibri"/>
              <a:sym typeface="Calibri"/>
            </a:endParaRPr>
          </a:p>
          <a:p>
            <a:pPr marL="0" lvl="0" indent="0" algn="l" rtl="0">
              <a:spcBef>
                <a:spcPts val="0"/>
              </a:spcBef>
              <a:spcAft>
                <a:spcPts val="0"/>
              </a:spcAft>
              <a:buNone/>
            </a:pPr>
            <a:r>
              <a:rPr lang="en-US" sz="3800">
                <a:latin typeface="Calibri"/>
                <a:ea typeface="Calibri"/>
                <a:cs typeface="Calibri"/>
                <a:sym typeface="Calibri"/>
              </a:rPr>
              <a:t>Arrow of Light:  Fishing</a:t>
            </a:r>
            <a:endParaRPr sz="38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3"/>
          <p:cNvSpPr txBox="1"/>
          <p:nvPr/>
        </p:nvSpPr>
        <p:spPr>
          <a:xfrm>
            <a:off x="1651525" y="575550"/>
            <a:ext cx="8835900" cy="46935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1F371B"/>
              </a:buClr>
              <a:buSzPts val="3200"/>
              <a:buFont typeface="Helvetica Neue"/>
              <a:buNone/>
            </a:pPr>
            <a:r>
              <a:rPr lang="en-US" sz="6500" b="1">
                <a:solidFill>
                  <a:srgbClr val="1F371B"/>
                </a:solidFill>
                <a:latin typeface="Helvetica Neue"/>
                <a:ea typeface="Helvetica Neue"/>
                <a:cs typeface="Helvetica Neue"/>
                <a:sym typeface="Helvetica Neue"/>
              </a:rPr>
              <a:t>Outdoor Ethics </a:t>
            </a:r>
            <a:endParaRPr sz="6500" b="1">
              <a:solidFill>
                <a:srgbClr val="1F371B"/>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1F371B"/>
              </a:buClr>
              <a:buSzPts val="3200"/>
              <a:buFont typeface="Helvetica Neue"/>
              <a:buNone/>
            </a:pPr>
            <a:r>
              <a:rPr lang="en-US" sz="6500" b="1">
                <a:solidFill>
                  <a:srgbClr val="1F371B"/>
                </a:solidFill>
                <a:latin typeface="Helvetica Neue"/>
                <a:ea typeface="Helvetica Neue"/>
                <a:cs typeface="Helvetica Neue"/>
                <a:sym typeface="Helvetica Neue"/>
              </a:rPr>
              <a:t>and Cub Scouting</a:t>
            </a:r>
            <a:endParaRPr sz="6500" b="1">
              <a:solidFill>
                <a:srgbClr val="1F371B"/>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89747c5259_2_8"/>
          <p:cNvSpPr txBox="1"/>
          <p:nvPr/>
        </p:nvSpPr>
        <p:spPr>
          <a:xfrm>
            <a:off x="2190050" y="1444975"/>
            <a:ext cx="8904000" cy="253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Lion Elective Adventure:  Go Fish</a:t>
            </a:r>
            <a:endParaRPr sz="2800" b="1">
              <a:latin typeface="Calibri"/>
              <a:ea typeface="Calibri"/>
              <a:cs typeface="Calibri"/>
              <a:sym typeface="Calibri"/>
            </a:endParaRPr>
          </a:p>
          <a:p>
            <a:pPr marL="457200" lvl="0" indent="-387350" algn="l" rtl="0">
              <a:spcBef>
                <a:spcPts val="0"/>
              </a:spcBef>
              <a:spcAft>
                <a:spcPts val="0"/>
              </a:spcAft>
              <a:buSzPts val="2500"/>
              <a:buFont typeface="Calibri"/>
              <a:buAutoNum type="arabicPeriod"/>
            </a:pPr>
            <a:r>
              <a:rPr lang="en-US" sz="2500">
                <a:latin typeface="Calibri"/>
                <a:ea typeface="Calibri"/>
                <a:cs typeface="Calibri"/>
                <a:sym typeface="Calibri"/>
              </a:rPr>
              <a:t> With your Lion adult partner, learn the rules of fishing safely.</a:t>
            </a:r>
            <a:endParaRPr sz="2500">
              <a:latin typeface="Calibri"/>
              <a:ea typeface="Calibri"/>
              <a:cs typeface="Calibri"/>
              <a:sym typeface="Calibri"/>
            </a:endParaRPr>
          </a:p>
          <a:p>
            <a:pPr marL="457200" lvl="0" indent="-387350" algn="l" rtl="0">
              <a:spcBef>
                <a:spcPts val="0"/>
              </a:spcBef>
              <a:spcAft>
                <a:spcPts val="0"/>
              </a:spcAft>
              <a:buSzPts val="2500"/>
              <a:buFont typeface="Calibri"/>
              <a:buAutoNum type="arabicPeriod"/>
            </a:pPr>
            <a:r>
              <a:rPr lang="en-US" sz="2500">
                <a:latin typeface="Calibri"/>
                <a:ea typeface="Calibri"/>
                <a:cs typeface="Calibri"/>
                <a:sym typeface="Calibri"/>
              </a:rPr>
              <a:t>Draw a picture of the type of fish you think lives in the water where you are going fishing.</a:t>
            </a:r>
            <a:endParaRPr sz="2500">
              <a:latin typeface="Calibri"/>
              <a:ea typeface="Calibri"/>
              <a:cs typeface="Calibri"/>
              <a:sym typeface="Calibri"/>
            </a:endParaRPr>
          </a:p>
          <a:p>
            <a:pPr marL="457200" lvl="0" indent="-387350" algn="l" rtl="0">
              <a:spcBef>
                <a:spcPts val="0"/>
              </a:spcBef>
              <a:spcAft>
                <a:spcPts val="0"/>
              </a:spcAft>
              <a:buSzPts val="2500"/>
              <a:buFont typeface="Calibri"/>
              <a:buAutoNum type="arabicPeriod"/>
            </a:pPr>
            <a:r>
              <a:rPr lang="en-US" sz="2500">
                <a:latin typeface="Calibri"/>
                <a:ea typeface="Calibri"/>
                <a:cs typeface="Calibri"/>
                <a:sym typeface="Calibri"/>
              </a:rPr>
              <a:t>Go fishing with your Lion adult partner.</a:t>
            </a:r>
            <a:endParaRPr sz="2500">
              <a:latin typeface="Calibri"/>
              <a:ea typeface="Calibri"/>
              <a:cs typeface="Calibri"/>
              <a:sym typeface="Calibri"/>
            </a:endParaRPr>
          </a:p>
          <a:p>
            <a:pPr marL="457200" lvl="0" indent="0" algn="l" rtl="0">
              <a:spcBef>
                <a:spcPts val="0"/>
              </a:spcBef>
              <a:spcAft>
                <a:spcPts val="0"/>
              </a:spcAft>
              <a:buNone/>
            </a:pPr>
            <a:endParaRPr sz="25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89747c5259_2_12"/>
          <p:cNvSpPr txBox="1"/>
          <p:nvPr/>
        </p:nvSpPr>
        <p:spPr>
          <a:xfrm>
            <a:off x="2020700" y="1360300"/>
            <a:ext cx="91440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Tiger Elective Adventure:  Fish On</a:t>
            </a:r>
            <a:endParaRPr sz="2800" b="1">
              <a:latin typeface="Calibri"/>
              <a:ea typeface="Calibri"/>
              <a:cs typeface="Calibri"/>
              <a:sym typeface="Calibri"/>
            </a:endParaRPr>
          </a:p>
          <a:p>
            <a:pPr marL="457200" lvl="0" indent="-374650" algn="l" rtl="0">
              <a:spcBef>
                <a:spcPts val="0"/>
              </a:spcBef>
              <a:spcAft>
                <a:spcPts val="0"/>
              </a:spcAft>
              <a:buSzPts val="2300"/>
              <a:buFont typeface="Calibri"/>
              <a:buAutoNum type="arabicPeriod"/>
            </a:pPr>
            <a:r>
              <a:rPr lang="en-US" sz="2300">
                <a:latin typeface="Calibri"/>
                <a:ea typeface="Calibri"/>
                <a:cs typeface="Calibri"/>
                <a:sym typeface="Calibri"/>
              </a:rPr>
              <a:t> With your den or Tiger adult partner, identify the body of water where you will go fishing.</a:t>
            </a:r>
            <a:endParaRPr sz="2300">
              <a:latin typeface="Calibri"/>
              <a:ea typeface="Calibri"/>
              <a:cs typeface="Calibri"/>
              <a:sym typeface="Calibri"/>
            </a:endParaRPr>
          </a:p>
          <a:p>
            <a:pPr marL="457200" lvl="0" indent="-374650" algn="l" rtl="0">
              <a:spcBef>
                <a:spcPts val="0"/>
              </a:spcBef>
              <a:spcAft>
                <a:spcPts val="0"/>
              </a:spcAft>
              <a:buSzPts val="2300"/>
              <a:buFont typeface="Calibri"/>
              <a:buAutoNum type="arabicPeriod"/>
            </a:pPr>
            <a:r>
              <a:rPr lang="en-US" sz="2300">
                <a:latin typeface="Calibri"/>
                <a:ea typeface="Calibri"/>
                <a:cs typeface="Calibri"/>
                <a:sym typeface="Calibri"/>
              </a:rPr>
              <a:t>With your Tiger adult partner, learn the rules of fishing safely.</a:t>
            </a:r>
            <a:endParaRPr sz="2300">
              <a:latin typeface="Calibri"/>
              <a:ea typeface="Calibri"/>
              <a:cs typeface="Calibri"/>
              <a:sym typeface="Calibri"/>
            </a:endParaRPr>
          </a:p>
          <a:p>
            <a:pPr marL="457200" lvl="0" indent="-374650" algn="l" rtl="0">
              <a:spcBef>
                <a:spcPts val="0"/>
              </a:spcBef>
              <a:spcAft>
                <a:spcPts val="0"/>
              </a:spcAft>
              <a:buSzPts val="2300"/>
              <a:buFont typeface="Calibri"/>
              <a:buAutoNum type="arabicPeriod"/>
            </a:pPr>
            <a:r>
              <a:rPr lang="en-US" sz="2300">
                <a:latin typeface="Calibri"/>
                <a:ea typeface="Calibri"/>
                <a:cs typeface="Calibri"/>
                <a:sym typeface="Calibri"/>
              </a:rPr>
              <a:t>Draw a picture of the type of fish you think lives in the water where you are going fishing.</a:t>
            </a:r>
            <a:endParaRPr sz="2300">
              <a:latin typeface="Calibri"/>
              <a:ea typeface="Calibri"/>
              <a:cs typeface="Calibri"/>
              <a:sym typeface="Calibri"/>
            </a:endParaRPr>
          </a:p>
          <a:p>
            <a:pPr marL="457200" lvl="0" indent="-374650" algn="l" rtl="0">
              <a:spcBef>
                <a:spcPts val="0"/>
              </a:spcBef>
              <a:spcAft>
                <a:spcPts val="0"/>
              </a:spcAft>
              <a:buSzPts val="2300"/>
              <a:buFont typeface="Calibri"/>
              <a:buAutoNum type="arabicPeriod"/>
            </a:pPr>
            <a:r>
              <a:rPr lang="en-US" sz="2300">
                <a:latin typeface="Calibri"/>
                <a:ea typeface="Calibri"/>
                <a:cs typeface="Calibri"/>
                <a:sym typeface="Calibri"/>
              </a:rPr>
              <a:t>Go fishing with your Tiger adult partner.</a:t>
            </a:r>
            <a:endParaRPr sz="2300">
              <a:latin typeface="Calibri"/>
              <a:ea typeface="Calibri"/>
              <a:cs typeface="Calibri"/>
              <a:sym typeface="Calibri"/>
            </a:endParaRPr>
          </a:p>
          <a:p>
            <a:pPr marL="457200" lvl="0" indent="0" algn="l" rtl="0">
              <a:spcBef>
                <a:spcPts val="0"/>
              </a:spcBef>
              <a:spcAft>
                <a:spcPts val="0"/>
              </a:spcAft>
              <a:buNone/>
            </a:pPr>
            <a:endParaRPr sz="23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89747c5259_2_16"/>
          <p:cNvSpPr txBox="1"/>
          <p:nvPr/>
        </p:nvSpPr>
        <p:spPr>
          <a:xfrm>
            <a:off x="2020700" y="1487300"/>
            <a:ext cx="9158100" cy="283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Wolf Elective Adventure:  A Wolf Goes Fishing</a:t>
            </a:r>
            <a:endParaRPr sz="2800" b="1">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 Identify the type of water you will be fishing in and what type of fish live in the water.</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Learn about the different types of bait used to attract fish.</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Demonstrate a proper cast for the pole or rod you are using.</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Learn the rules of fishing safely.</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With your den, pack, or family, go fishing.</a:t>
            </a:r>
            <a:endParaRPr sz="24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89747c5259_2_24"/>
          <p:cNvSpPr txBox="1"/>
          <p:nvPr/>
        </p:nvSpPr>
        <p:spPr>
          <a:xfrm>
            <a:off x="2119500" y="1063975"/>
            <a:ext cx="8805300" cy="467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Bear Elective Adventure:  A Bear Goes Fishing</a:t>
            </a:r>
            <a:endParaRPr sz="2800" b="1">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 Learn about three types of fish in your area.</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Learn about your local fishing regulations with your den leader or another adult.</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List three of the regulations you learned about and one reason each regulation exists.</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Become familiar with the safe use of the fishing equipment you use on your outing.</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Learn the proper way to attach the hook, lure, or fly to the line.</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Go on a fishing adventure, and for 30 minutes or more, put into practice the things you have learned about fish and fishing regulations.</a:t>
            </a:r>
            <a:endParaRPr sz="24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89747c5259_2_28"/>
          <p:cNvSpPr txBox="1"/>
          <p:nvPr/>
        </p:nvSpPr>
        <p:spPr>
          <a:xfrm>
            <a:off x="2387600" y="1303875"/>
            <a:ext cx="8918100" cy="467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Webelos Elective Adventure:  Catch the Big One</a:t>
            </a:r>
            <a:endParaRPr sz="2800" b="1">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 Make a plan to go fishing.  Determine where you will go and what type of fish you plan to catch.  All of the following requirements are completed based on your choice.</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Use the BSA SAFE Checklist to plan what you need for your fishing experience.</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Describe the environment where the fish might be found.</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Make a list of the equipment and materials you will need to fish.</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Determine the best type of knot to tie your hook to your line and tie it.</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Choose the appropriate type of fishing rod and tackle you will be using.  Have an adult review your gear.</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Using what you have learned about fish and fishing equipment, spend at least one hour fishing following local guidelines and regulations.</a:t>
            </a:r>
            <a:endParaRPr sz="22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89747c5259_2_32"/>
          <p:cNvSpPr txBox="1"/>
          <p:nvPr/>
        </p:nvSpPr>
        <p:spPr>
          <a:xfrm>
            <a:off x="2175925" y="880525"/>
            <a:ext cx="9270900" cy="467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Arrow of Light Elective Adventure:  Fishing</a:t>
            </a:r>
            <a:endParaRPr sz="2800" b="1">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 Make a plan to go fishing.  Determine where you will go and what type of fish you plan to catch.  All of the following requirements are to be completed based on your choice.</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Use the BSA SAFE Checklist to plan what you need for your fishing experience.</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Describe the environment where the fish might be found.</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Make a list of the equipment and materials you will need to fish.</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Determine the best type of knot to tie your hook to your line and tie it.</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On your own, choose the appropriate type of fishing rod and tackle you will be using.  Have an adult review your gear.</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US" sz="2200">
                <a:latin typeface="Calibri"/>
                <a:ea typeface="Calibri"/>
                <a:cs typeface="Calibri"/>
                <a:sym typeface="Calibri"/>
              </a:rPr>
              <a:t>Using what you have learned about fish and fishing equipment spend at least one hour fishing following local guidelines and regulations.</a:t>
            </a:r>
            <a:endParaRPr sz="22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fdf4930602_0_19"/>
          <p:cNvSpPr txBox="1"/>
          <p:nvPr/>
        </p:nvSpPr>
        <p:spPr>
          <a:xfrm>
            <a:off x="2190050" y="1233300"/>
            <a:ext cx="91863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100">
                <a:latin typeface="Calibri"/>
                <a:ea typeface="Calibri"/>
                <a:cs typeface="Calibri"/>
                <a:sym typeface="Calibri"/>
              </a:rPr>
              <a:t>World Conservation Award and Outdoor Activity Award replaced by </a:t>
            </a:r>
            <a:r>
              <a:rPr lang="en-US" sz="5100" b="1">
                <a:latin typeface="Calibri"/>
                <a:ea typeface="Calibri"/>
                <a:cs typeface="Calibri"/>
                <a:sym typeface="Calibri"/>
              </a:rPr>
              <a:t>Champions of Nature Elective Adventure </a:t>
            </a:r>
            <a:r>
              <a:rPr lang="en-US" sz="5100">
                <a:latin typeface="Calibri"/>
                <a:ea typeface="Calibri"/>
                <a:cs typeface="Calibri"/>
                <a:sym typeface="Calibri"/>
              </a:rPr>
              <a:t>for each rank</a:t>
            </a:r>
            <a:endParaRPr sz="51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8981f4ef8f_2_12"/>
          <p:cNvSpPr txBox="1"/>
          <p:nvPr/>
        </p:nvSpPr>
        <p:spPr>
          <a:xfrm>
            <a:off x="2429925" y="993425"/>
            <a:ext cx="8127900" cy="283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Lion Elective Adventure:  Champions for Nature</a:t>
            </a:r>
            <a:endParaRPr sz="2800" b="1">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 Discover the difference between natural resources and man made items.</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Discover the difference between organic, paper, plastic, metal, and glass waste.</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Discover recycling.</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Participate in a conservation project.</a:t>
            </a:r>
            <a:endParaRPr sz="24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8981f4ef8f_2_16"/>
          <p:cNvSpPr txBox="1"/>
          <p:nvPr/>
        </p:nvSpPr>
        <p:spPr>
          <a:xfrm>
            <a:off x="2528725" y="936975"/>
            <a:ext cx="7828800" cy="283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Tiger Elective Adventure:  Champions of Nature</a:t>
            </a:r>
            <a:endParaRPr sz="2800" b="1">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 Discover the difference between renewable natural resources and non-renewable natural resources.</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Learn about the 3 R’s:  Reduce, Reuse, and Recycle.</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Discover what happens to the garbage in your community.</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Participate in a conservation project.</a:t>
            </a:r>
            <a:endParaRPr sz="24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8981f4ef8f_2_20"/>
          <p:cNvSpPr txBox="1"/>
          <p:nvPr/>
        </p:nvSpPr>
        <p:spPr>
          <a:xfrm>
            <a:off x="2726250" y="993425"/>
            <a:ext cx="8127900" cy="283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Wolf Elective Adventure:  Champions of Nature</a:t>
            </a:r>
            <a:endParaRPr sz="2800" b="1">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 Discover the difference between renewable natural resources and nonrenewable natural resources.</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Learn about the three R’s:  Reduce, Reuse, and Recycle.</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Discover what happens to the recyclables in your community.</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Participate in a conservation project.</a:t>
            </a:r>
            <a:endParaRPr sz="24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Google Shape;48;g2fdf4930602_0_0"/>
          <p:cNvPicPr preferRelativeResize="0"/>
          <p:nvPr/>
        </p:nvPicPr>
        <p:blipFill>
          <a:blip r:embed="rId3">
            <a:alphaModFix/>
          </a:blip>
          <a:stretch>
            <a:fillRect/>
          </a:stretch>
        </p:blipFill>
        <p:spPr>
          <a:xfrm>
            <a:off x="2486375" y="626525"/>
            <a:ext cx="8325550" cy="55739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8981f4ef8f_2_24"/>
          <p:cNvSpPr txBox="1"/>
          <p:nvPr/>
        </p:nvSpPr>
        <p:spPr>
          <a:xfrm>
            <a:off x="2571050" y="1233300"/>
            <a:ext cx="8127900" cy="283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Bear Elective Adventure:  Champions of Nature</a:t>
            </a:r>
            <a:endParaRPr sz="2800" b="1">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 Discover natural resources.</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Discover what happens to the wastewater in your community.</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Investigate soil.</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Investigate air pollution.</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Participate in a conservation project.</a:t>
            </a:r>
            <a:endParaRPr sz="24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8981f4ef8f_2_28"/>
          <p:cNvSpPr txBox="1"/>
          <p:nvPr/>
        </p:nvSpPr>
        <p:spPr>
          <a:xfrm>
            <a:off x="2556925" y="1261525"/>
            <a:ext cx="8127900" cy="430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Webelos Elective Adventure:  Champions for Nature</a:t>
            </a:r>
            <a:endParaRPr sz="2800" b="1">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 Explore the four components that make up a habitat:  food, water, shelter, and space.</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Pick an animal that is currently threatened or endangered to complete requirements 3, 4, and 5.</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Identify the characteristics that classify an animal as a threatened or endangered species.</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Explore what caused this animal to be threatened or endangered.</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Research what is currently being done to protect the animal.</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Participate in a conservation service project.</a:t>
            </a:r>
            <a:endParaRPr sz="24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8981f4ef8f_2_32"/>
          <p:cNvSpPr txBox="1"/>
          <p:nvPr/>
        </p:nvSpPr>
        <p:spPr>
          <a:xfrm>
            <a:off x="2274700" y="1402650"/>
            <a:ext cx="88758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Arrow Light Elective Adventure:  Champions of Nature</a:t>
            </a:r>
            <a:endParaRPr sz="2800" b="1">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 Identify foods grown or processed in your state.</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Determine the benefits of purchasing food that is locally grown or processed.</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Explore the concept of a food desert.</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Explore the concept of a food oasis.</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Learn how individuals can reduce food waste.</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Participate in a conservation service project.</a:t>
            </a:r>
            <a:endParaRPr sz="24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8981f4ef8f_2_36"/>
          <p:cNvSpPr txBox="1"/>
          <p:nvPr/>
        </p:nvSpPr>
        <p:spPr>
          <a:xfrm>
            <a:off x="2599275" y="1430875"/>
            <a:ext cx="81279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Other Outdoor Ethics related Adventures</a:t>
            </a:r>
            <a:endParaRPr sz="2800" b="1">
              <a:latin typeface="Calibri"/>
              <a:ea typeface="Calibri"/>
              <a:cs typeface="Calibri"/>
              <a:sym typeface="Calibri"/>
            </a:endParaRPr>
          </a:p>
          <a:p>
            <a:pPr marL="0" lvl="0" indent="0" algn="l" rtl="0">
              <a:spcBef>
                <a:spcPts val="0"/>
              </a:spcBef>
              <a:spcAft>
                <a:spcPts val="0"/>
              </a:spcAft>
              <a:buNone/>
            </a:pPr>
            <a:r>
              <a:rPr lang="en-US" sz="2400">
                <a:latin typeface="Calibri"/>
                <a:ea typeface="Calibri"/>
                <a:cs typeface="Calibri"/>
                <a:sym typeface="Calibri"/>
              </a:rPr>
              <a:t>*Tiger Elective Adventure:  Sky is the Limit (light pollution)</a:t>
            </a:r>
            <a:endParaRPr sz="2400">
              <a:latin typeface="Calibri"/>
              <a:ea typeface="Calibri"/>
              <a:cs typeface="Calibri"/>
              <a:sym typeface="Calibri"/>
            </a:endParaRPr>
          </a:p>
          <a:p>
            <a:pPr marL="0" lvl="0" indent="0" algn="l" rtl="0">
              <a:spcBef>
                <a:spcPts val="0"/>
              </a:spcBef>
              <a:spcAft>
                <a:spcPts val="0"/>
              </a:spcAft>
              <a:buNone/>
            </a:pPr>
            <a:r>
              <a:rPr lang="en-US" sz="2400">
                <a:latin typeface="Calibri"/>
                <a:ea typeface="Calibri"/>
                <a:cs typeface="Calibri"/>
                <a:sym typeface="Calibri"/>
              </a:rPr>
              <a:t>*Webelos Elective Adventure:  Math on the Trail (hiking)</a:t>
            </a:r>
            <a:endParaRPr sz="2400">
              <a:latin typeface="Calibri"/>
              <a:ea typeface="Calibri"/>
              <a:cs typeface="Calibri"/>
              <a:sym typeface="Calibri"/>
            </a:endParaRPr>
          </a:p>
          <a:p>
            <a:pPr marL="0" lvl="0" indent="0" algn="l" rtl="0">
              <a:spcBef>
                <a:spcPts val="0"/>
              </a:spcBef>
              <a:spcAft>
                <a:spcPts val="0"/>
              </a:spcAft>
              <a:buNone/>
            </a:pPr>
            <a:r>
              <a:rPr lang="en-US" sz="2400">
                <a:latin typeface="Calibri"/>
                <a:ea typeface="Calibri"/>
                <a:cs typeface="Calibri"/>
                <a:sym typeface="Calibri"/>
              </a:rPr>
              <a:t>*Webelos Elective Adventure:  Tech on the Trail (hiking)</a:t>
            </a:r>
            <a:endParaRPr sz="2400">
              <a:latin typeface="Calibri"/>
              <a:ea typeface="Calibri"/>
              <a:cs typeface="Calibri"/>
              <a:sym typeface="Calibri"/>
            </a:endParaRPr>
          </a:p>
          <a:p>
            <a:pPr marL="0" lvl="0" indent="0" algn="l" rtl="0">
              <a:spcBef>
                <a:spcPts val="0"/>
              </a:spcBef>
              <a:spcAft>
                <a:spcPts val="0"/>
              </a:spcAft>
              <a:buNone/>
            </a:pPr>
            <a:r>
              <a:rPr lang="en-US" sz="2400">
                <a:latin typeface="Calibri"/>
                <a:ea typeface="Calibri"/>
                <a:cs typeface="Calibri"/>
                <a:sym typeface="Calibri"/>
              </a:rPr>
              <a:t>*Arrow of Light Elective Adventure:  High Tech Outdoors (outdoor apps)</a:t>
            </a:r>
            <a:endParaRPr sz="2400">
              <a:latin typeface="Calibri"/>
              <a:ea typeface="Calibri"/>
              <a:cs typeface="Calibri"/>
              <a:sym typeface="Calibri"/>
            </a:endParaRPr>
          </a:p>
          <a:p>
            <a:pPr marL="0" lvl="0" indent="0" algn="l" rtl="0">
              <a:spcBef>
                <a:spcPts val="0"/>
              </a:spcBef>
              <a:spcAft>
                <a:spcPts val="0"/>
              </a:spcAft>
              <a:buNone/>
            </a:pPr>
            <a:r>
              <a:rPr lang="en-US" sz="2400">
                <a:latin typeface="Calibri"/>
                <a:ea typeface="Calibri"/>
                <a:cs typeface="Calibri"/>
                <a:sym typeface="Calibri"/>
              </a:rPr>
              <a:t>*Arrow of Light Elective Adventure:  Into the Wild (wildlife)</a:t>
            </a:r>
            <a:endParaRPr sz="2400">
              <a:latin typeface="Calibri"/>
              <a:ea typeface="Calibri"/>
              <a:cs typeface="Calibri"/>
              <a:sym typeface="Calibri"/>
            </a:endParaRPr>
          </a:p>
          <a:p>
            <a:pPr marL="0" lvl="0" indent="0" algn="l" rtl="0">
              <a:spcBef>
                <a:spcPts val="0"/>
              </a:spcBef>
              <a:spcAft>
                <a:spcPts val="0"/>
              </a:spcAft>
              <a:buNone/>
            </a:pPr>
            <a:r>
              <a:rPr lang="en-US" sz="2400">
                <a:latin typeface="Calibri"/>
                <a:ea typeface="Calibri"/>
                <a:cs typeface="Calibri"/>
                <a:sym typeface="Calibri"/>
              </a:rPr>
              <a:t>*Arrow of Light Elective Adventure:  Into the Woods (trees)</a:t>
            </a:r>
            <a:endParaRPr sz="24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fdf4930602_0_23"/>
          <p:cNvSpPr txBox="1"/>
          <p:nvPr/>
        </p:nvSpPr>
        <p:spPr>
          <a:xfrm>
            <a:off x="3050825" y="1769525"/>
            <a:ext cx="81279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000" b="1">
                <a:latin typeface="Calibri"/>
                <a:ea typeface="Calibri"/>
                <a:cs typeface="Calibri"/>
                <a:sym typeface="Calibri"/>
              </a:rPr>
              <a:t>Teaching Ideas for Cub Scout Age Youth</a:t>
            </a:r>
            <a:endParaRPr sz="7000" b="1">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fdf4930602_0_27"/>
          <p:cNvSpPr txBox="1"/>
          <p:nvPr/>
        </p:nvSpPr>
        <p:spPr>
          <a:xfrm>
            <a:off x="2204150" y="1698975"/>
            <a:ext cx="8127900" cy="301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600" b="1">
                <a:latin typeface="Calibri"/>
                <a:ea typeface="Calibri"/>
                <a:cs typeface="Calibri"/>
                <a:sym typeface="Calibri"/>
              </a:rPr>
              <a:t>Actions</a:t>
            </a:r>
            <a:endParaRPr sz="4600" b="1">
              <a:latin typeface="Calibri"/>
              <a:ea typeface="Calibri"/>
              <a:cs typeface="Calibri"/>
              <a:sym typeface="Calibri"/>
            </a:endParaRPr>
          </a:p>
          <a:p>
            <a:pPr marL="0" lvl="0" indent="0" algn="l" rtl="0">
              <a:spcBef>
                <a:spcPts val="0"/>
              </a:spcBef>
              <a:spcAft>
                <a:spcPts val="0"/>
              </a:spcAft>
              <a:buNone/>
            </a:pPr>
            <a:r>
              <a:rPr lang="en-US" sz="4600">
                <a:latin typeface="Calibri"/>
                <a:ea typeface="Calibri"/>
                <a:cs typeface="Calibri"/>
                <a:sym typeface="Calibri"/>
              </a:rPr>
              <a:t>Outdoor Code</a:t>
            </a:r>
            <a:endParaRPr sz="4600">
              <a:latin typeface="Calibri"/>
              <a:ea typeface="Calibri"/>
              <a:cs typeface="Calibri"/>
              <a:sym typeface="Calibri"/>
            </a:endParaRPr>
          </a:p>
          <a:p>
            <a:pPr marL="0" lvl="0" indent="0" algn="l" rtl="0">
              <a:spcBef>
                <a:spcPts val="0"/>
              </a:spcBef>
              <a:spcAft>
                <a:spcPts val="0"/>
              </a:spcAft>
              <a:buNone/>
            </a:pPr>
            <a:r>
              <a:rPr lang="en-US" sz="4600">
                <a:latin typeface="Calibri"/>
                <a:ea typeface="Calibri"/>
                <a:cs typeface="Calibri"/>
                <a:sym typeface="Calibri"/>
              </a:rPr>
              <a:t>Leave No Trace Principles for Kids</a:t>
            </a:r>
            <a:endParaRPr sz="4600">
              <a:latin typeface="Calibri"/>
              <a:ea typeface="Calibri"/>
              <a:cs typeface="Calibri"/>
              <a:sym typeface="Calibri"/>
            </a:endParaRPr>
          </a:p>
          <a:p>
            <a:pPr marL="0" lvl="0" indent="0" algn="l" rtl="0">
              <a:spcBef>
                <a:spcPts val="0"/>
              </a:spcBef>
              <a:spcAft>
                <a:spcPts val="0"/>
              </a:spcAft>
              <a:buNone/>
            </a:pPr>
            <a:r>
              <a:rPr lang="en-US" sz="4600">
                <a:latin typeface="Calibri"/>
                <a:ea typeface="Calibri"/>
                <a:cs typeface="Calibri"/>
                <a:sym typeface="Calibri"/>
              </a:rPr>
              <a:t>Cub Scout Six Essentials</a:t>
            </a:r>
            <a:endParaRPr sz="46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fdf4930602_0_31"/>
          <p:cNvSpPr txBox="1"/>
          <p:nvPr/>
        </p:nvSpPr>
        <p:spPr>
          <a:xfrm>
            <a:off x="1921950" y="457200"/>
            <a:ext cx="9877800" cy="621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latin typeface="Calibri"/>
                <a:ea typeface="Calibri"/>
                <a:cs typeface="Calibri"/>
                <a:sym typeface="Calibri"/>
              </a:rPr>
              <a:t>Repetition and Memorization</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Games</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Paper activities (word search, cross words, mazes, puzzles)</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EDGE</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Teach each other</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Songs</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Ceremonies</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Skits, jokes, and run-ons</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Stories (mad libs, audience participation stories)</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Cubmaster Minute</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Reflection</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LNT Denner</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Den or Pack LNT Mascot</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Awards</a:t>
            </a:r>
            <a:endParaRPr sz="28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fdf4930602_0_35"/>
          <p:cNvSpPr txBox="1"/>
          <p:nvPr/>
        </p:nvSpPr>
        <p:spPr>
          <a:xfrm>
            <a:off x="2006600" y="1515525"/>
            <a:ext cx="9087600" cy="406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latin typeface="Calibri"/>
                <a:ea typeface="Calibri"/>
                <a:cs typeface="Calibri"/>
                <a:sym typeface="Calibri"/>
              </a:rPr>
              <a:t>Model the behaviour </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Teachable moments</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Getting outside and practicing</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Hiking and Camping</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Camp Oh No!</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Scavenger Hunt</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Big Foot Challenge (obstacle course)</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Service Projects</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Apps</a:t>
            </a:r>
            <a:endParaRPr sz="28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fdf4930602_0_39"/>
          <p:cNvSpPr txBox="1"/>
          <p:nvPr/>
        </p:nvSpPr>
        <p:spPr>
          <a:xfrm>
            <a:off x="2147700" y="979300"/>
            <a:ext cx="8551200" cy="535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Resources</a:t>
            </a:r>
            <a:endParaRPr sz="2800" b="1">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Youth handbooks</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Leader resources online for each adventure</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scouting.org</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Guide to Safe Scouting</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LNT.org</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youtube (LNT, Don’t Be That Guy)</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Treadlightly.org youth course</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Nevada Outdoor School</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Teachers Paying Teachers website</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Pinterest</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Other (Forest Service, University Extension dept…)</a:t>
            </a:r>
            <a:endParaRPr sz="2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28981f4ef8f_2_40"/>
          <p:cNvSpPr txBox="1"/>
          <p:nvPr/>
        </p:nvSpPr>
        <p:spPr>
          <a:xfrm>
            <a:off x="2373500" y="1374425"/>
            <a:ext cx="8127900" cy="449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Wolf- Arrow of Light Handbooks</a:t>
            </a:r>
            <a:r>
              <a:rPr lang="en-US" sz="2800">
                <a:latin typeface="Calibri"/>
                <a:ea typeface="Calibri"/>
                <a:cs typeface="Calibri"/>
                <a:sym typeface="Calibri"/>
              </a:rPr>
              <a:t> have a section for the following at the beginning of each youth handbook:</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The Buddy System (all)</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The Cub Scout Six Essentials (Wolf- Webelos)</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The Scout Basic Essentials (Arrow of Light)</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Stay, Answer, Whistle (Wolf)</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What to do if you get lost (Bear &amp; STOP Webelos &amp; Arrow of Light)</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The Outdoor Code (all)</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Leave No Trace Principles for Kids (all)</a:t>
            </a:r>
            <a:endParaRPr sz="2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28981f4ef8f_2_44"/>
          <p:cNvSpPr txBox="1"/>
          <p:nvPr/>
        </p:nvSpPr>
        <p:spPr>
          <a:xfrm>
            <a:off x="2331125" y="824100"/>
            <a:ext cx="8918400" cy="541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Definitions</a:t>
            </a:r>
            <a:endParaRPr sz="2800" b="1">
              <a:latin typeface="Calibri"/>
              <a:ea typeface="Calibri"/>
              <a:cs typeface="Calibri"/>
              <a:sym typeface="Calibri"/>
            </a:endParaRPr>
          </a:p>
          <a:p>
            <a:pPr marL="0" lvl="0" indent="0" algn="l" rtl="0">
              <a:spcBef>
                <a:spcPts val="0"/>
              </a:spcBef>
              <a:spcAft>
                <a:spcPts val="0"/>
              </a:spcAft>
              <a:buNone/>
            </a:pPr>
            <a:r>
              <a:rPr lang="en-US" sz="2600">
                <a:latin typeface="Calibri"/>
                <a:ea typeface="Calibri"/>
                <a:cs typeface="Calibri"/>
                <a:sym typeface="Calibri"/>
              </a:rPr>
              <a:t>*Outdoor Code</a:t>
            </a:r>
            <a:endParaRPr sz="2600">
              <a:latin typeface="Calibri"/>
              <a:ea typeface="Calibri"/>
              <a:cs typeface="Calibri"/>
              <a:sym typeface="Calibri"/>
            </a:endParaRPr>
          </a:p>
          <a:p>
            <a:pPr marL="0" lvl="0" indent="0" algn="l" rtl="0">
              <a:spcBef>
                <a:spcPts val="0"/>
              </a:spcBef>
              <a:spcAft>
                <a:spcPts val="0"/>
              </a:spcAft>
              <a:buNone/>
            </a:pPr>
            <a:r>
              <a:rPr lang="en-US" sz="2600">
                <a:latin typeface="Calibri"/>
                <a:ea typeface="Calibri"/>
                <a:cs typeface="Calibri"/>
                <a:sym typeface="Calibri"/>
              </a:rPr>
              <a:t>*Leave No Trace Principles for Kids</a:t>
            </a:r>
            <a:endParaRPr sz="2600">
              <a:latin typeface="Calibri"/>
              <a:ea typeface="Calibri"/>
              <a:cs typeface="Calibri"/>
              <a:sym typeface="Calibri"/>
            </a:endParaRPr>
          </a:p>
          <a:p>
            <a:pPr marL="0" lvl="0" indent="0" algn="l" rtl="0">
              <a:spcBef>
                <a:spcPts val="0"/>
              </a:spcBef>
              <a:spcAft>
                <a:spcPts val="0"/>
              </a:spcAft>
              <a:buNone/>
            </a:pPr>
            <a:r>
              <a:rPr lang="en-US" sz="2600">
                <a:latin typeface="Calibri"/>
                <a:ea typeface="Calibri"/>
                <a:cs typeface="Calibri"/>
                <a:sym typeface="Calibri"/>
              </a:rPr>
              <a:t>*Buddy System</a:t>
            </a:r>
            <a:endParaRPr sz="2600">
              <a:latin typeface="Calibri"/>
              <a:ea typeface="Calibri"/>
              <a:cs typeface="Calibri"/>
              <a:sym typeface="Calibri"/>
            </a:endParaRPr>
          </a:p>
          <a:p>
            <a:pPr marL="0" lvl="0" indent="0" algn="l" rtl="0">
              <a:spcBef>
                <a:spcPts val="0"/>
              </a:spcBef>
              <a:spcAft>
                <a:spcPts val="0"/>
              </a:spcAft>
              <a:buNone/>
            </a:pPr>
            <a:r>
              <a:rPr lang="en-US" sz="2600">
                <a:latin typeface="Calibri"/>
                <a:ea typeface="Calibri"/>
                <a:cs typeface="Calibri"/>
                <a:sym typeface="Calibri"/>
              </a:rPr>
              <a:t>*Cub Scout Six Essentials (Food, First Aid, Flashlight, Water, Whistle, Weather)</a:t>
            </a:r>
            <a:endParaRPr sz="2600">
              <a:latin typeface="Calibri"/>
              <a:ea typeface="Calibri"/>
              <a:cs typeface="Calibri"/>
              <a:sym typeface="Calibri"/>
            </a:endParaRPr>
          </a:p>
          <a:p>
            <a:pPr marL="0" lvl="0" indent="0" algn="l" rtl="0">
              <a:spcBef>
                <a:spcPts val="0"/>
              </a:spcBef>
              <a:spcAft>
                <a:spcPts val="0"/>
              </a:spcAft>
              <a:buNone/>
            </a:pPr>
            <a:r>
              <a:rPr lang="en-US" sz="2600">
                <a:latin typeface="Calibri"/>
                <a:ea typeface="Calibri"/>
                <a:cs typeface="Calibri"/>
                <a:sym typeface="Calibri"/>
              </a:rPr>
              <a:t>*Scout Basic Essentials (Pocketknife, Rain Gear, Trail Food, Flashlight, Extra Clothing, First Aid Kit, Sun Protection, Map &amp; Compass, Matches &amp; Fire Starters, Water Bottle)</a:t>
            </a:r>
            <a:endParaRPr sz="2600">
              <a:latin typeface="Calibri"/>
              <a:ea typeface="Calibri"/>
              <a:cs typeface="Calibri"/>
              <a:sym typeface="Calibri"/>
            </a:endParaRPr>
          </a:p>
          <a:p>
            <a:pPr marL="0" lvl="0" indent="0" algn="l" rtl="0">
              <a:spcBef>
                <a:spcPts val="0"/>
              </a:spcBef>
              <a:spcAft>
                <a:spcPts val="0"/>
              </a:spcAft>
              <a:buNone/>
            </a:pPr>
            <a:r>
              <a:rPr lang="en-US" sz="2600">
                <a:latin typeface="Calibri"/>
                <a:ea typeface="Calibri"/>
                <a:cs typeface="Calibri"/>
                <a:sym typeface="Calibri"/>
              </a:rPr>
              <a:t>*S.A.W.  (Stay, Answer, Whistle)</a:t>
            </a:r>
            <a:endParaRPr sz="2600">
              <a:latin typeface="Calibri"/>
              <a:ea typeface="Calibri"/>
              <a:cs typeface="Calibri"/>
              <a:sym typeface="Calibri"/>
            </a:endParaRPr>
          </a:p>
          <a:p>
            <a:pPr marL="0" lvl="0" indent="0" algn="l" rtl="0">
              <a:spcBef>
                <a:spcPts val="0"/>
              </a:spcBef>
              <a:spcAft>
                <a:spcPts val="0"/>
              </a:spcAft>
              <a:buNone/>
            </a:pPr>
            <a:r>
              <a:rPr lang="en-US" sz="2600">
                <a:latin typeface="Calibri"/>
                <a:ea typeface="Calibri"/>
                <a:cs typeface="Calibri"/>
                <a:sym typeface="Calibri"/>
              </a:rPr>
              <a:t>*STOP (Stay calm, Think, Observe, Plan)</a:t>
            </a:r>
            <a:endParaRPr sz="2600">
              <a:latin typeface="Calibri"/>
              <a:ea typeface="Calibri"/>
              <a:cs typeface="Calibri"/>
              <a:sym typeface="Calibri"/>
            </a:endParaRPr>
          </a:p>
          <a:p>
            <a:pPr marL="0" lvl="0" indent="0" algn="l" rtl="0">
              <a:spcBef>
                <a:spcPts val="0"/>
              </a:spcBef>
              <a:spcAft>
                <a:spcPts val="0"/>
              </a:spcAft>
              <a:buNone/>
            </a:pPr>
            <a:r>
              <a:rPr lang="en-US" sz="2600">
                <a:latin typeface="Calibri"/>
                <a:ea typeface="Calibri"/>
                <a:cs typeface="Calibri"/>
                <a:sym typeface="Calibri"/>
              </a:rPr>
              <a:t>*BSA SAFE Checklist (Supervision, Assessment, Fitness &amp; Skill, Equipment &amp; Environment pg 77)</a:t>
            </a:r>
            <a:endParaRPr sz="26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g2fdf4930602_0_4"/>
          <p:cNvSpPr txBox="1"/>
          <p:nvPr/>
        </p:nvSpPr>
        <p:spPr>
          <a:xfrm>
            <a:off x="2020700" y="1063975"/>
            <a:ext cx="9906000" cy="449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a:latin typeface="Calibri"/>
                <a:ea typeface="Calibri"/>
                <a:cs typeface="Calibri"/>
                <a:sym typeface="Calibri"/>
              </a:rPr>
              <a:t>New Outdoor Ethics Required Adventures</a:t>
            </a:r>
            <a:endParaRPr sz="4000" b="1">
              <a:latin typeface="Calibri"/>
              <a:ea typeface="Calibri"/>
              <a:cs typeface="Calibri"/>
              <a:sym typeface="Calibri"/>
            </a:endParaRPr>
          </a:p>
          <a:p>
            <a:pPr marL="0" lvl="0" indent="0" algn="l" rtl="0">
              <a:spcBef>
                <a:spcPts val="0"/>
              </a:spcBef>
              <a:spcAft>
                <a:spcPts val="0"/>
              </a:spcAft>
              <a:buNone/>
            </a:pPr>
            <a:r>
              <a:rPr lang="en-US" sz="4000">
                <a:latin typeface="Calibri"/>
                <a:ea typeface="Calibri"/>
                <a:cs typeface="Calibri"/>
                <a:sym typeface="Calibri"/>
              </a:rPr>
              <a:t>Lion:  Mountain Lion</a:t>
            </a:r>
            <a:endParaRPr sz="4000">
              <a:latin typeface="Calibri"/>
              <a:ea typeface="Calibri"/>
              <a:cs typeface="Calibri"/>
              <a:sym typeface="Calibri"/>
            </a:endParaRPr>
          </a:p>
          <a:p>
            <a:pPr marL="0" lvl="0" indent="0" algn="l" rtl="0">
              <a:spcBef>
                <a:spcPts val="0"/>
              </a:spcBef>
              <a:spcAft>
                <a:spcPts val="0"/>
              </a:spcAft>
              <a:buNone/>
            </a:pPr>
            <a:r>
              <a:rPr lang="en-US" sz="4000">
                <a:latin typeface="Calibri"/>
                <a:ea typeface="Calibri"/>
                <a:cs typeface="Calibri"/>
                <a:sym typeface="Calibri"/>
              </a:rPr>
              <a:t>Tiger:  Tigers in the Wild</a:t>
            </a:r>
            <a:endParaRPr sz="4000">
              <a:latin typeface="Calibri"/>
              <a:ea typeface="Calibri"/>
              <a:cs typeface="Calibri"/>
              <a:sym typeface="Calibri"/>
            </a:endParaRPr>
          </a:p>
          <a:p>
            <a:pPr marL="0" lvl="0" indent="0" algn="l" rtl="0">
              <a:spcBef>
                <a:spcPts val="0"/>
              </a:spcBef>
              <a:spcAft>
                <a:spcPts val="0"/>
              </a:spcAft>
              <a:buNone/>
            </a:pPr>
            <a:r>
              <a:rPr lang="en-US" sz="4000">
                <a:latin typeface="Calibri"/>
                <a:ea typeface="Calibri"/>
                <a:cs typeface="Calibri"/>
                <a:sym typeface="Calibri"/>
              </a:rPr>
              <a:t>Wolf:  Paws on the Path</a:t>
            </a:r>
            <a:endParaRPr sz="4000">
              <a:latin typeface="Calibri"/>
              <a:ea typeface="Calibri"/>
              <a:cs typeface="Calibri"/>
              <a:sym typeface="Calibri"/>
            </a:endParaRPr>
          </a:p>
          <a:p>
            <a:pPr marL="0" lvl="0" indent="0" algn="l" rtl="0">
              <a:spcBef>
                <a:spcPts val="0"/>
              </a:spcBef>
              <a:spcAft>
                <a:spcPts val="0"/>
              </a:spcAft>
              <a:buNone/>
            </a:pPr>
            <a:r>
              <a:rPr lang="en-US" sz="4000">
                <a:latin typeface="Calibri"/>
                <a:ea typeface="Calibri"/>
                <a:cs typeface="Calibri"/>
                <a:sym typeface="Calibri"/>
              </a:rPr>
              <a:t>Bear:  Bear Habitat</a:t>
            </a:r>
            <a:endParaRPr sz="4000">
              <a:latin typeface="Calibri"/>
              <a:ea typeface="Calibri"/>
              <a:cs typeface="Calibri"/>
              <a:sym typeface="Calibri"/>
            </a:endParaRPr>
          </a:p>
          <a:p>
            <a:pPr marL="0" lvl="0" indent="0" algn="l" rtl="0">
              <a:spcBef>
                <a:spcPts val="0"/>
              </a:spcBef>
              <a:spcAft>
                <a:spcPts val="0"/>
              </a:spcAft>
              <a:buNone/>
            </a:pPr>
            <a:r>
              <a:rPr lang="en-US" sz="4000">
                <a:latin typeface="Calibri"/>
                <a:ea typeface="Calibri"/>
                <a:cs typeface="Calibri"/>
                <a:sym typeface="Calibri"/>
              </a:rPr>
              <a:t>Webelos:  Webelos Walkabout</a:t>
            </a:r>
            <a:endParaRPr sz="4000">
              <a:latin typeface="Calibri"/>
              <a:ea typeface="Calibri"/>
              <a:cs typeface="Calibri"/>
              <a:sym typeface="Calibri"/>
            </a:endParaRPr>
          </a:p>
          <a:p>
            <a:pPr marL="0" lvl="0" indent="0" algn="l" rtl="0">
              <a:spcBef>
                <a:spcPts val="0"/>
              </a:spcBef>
              <a:spcAft>
                <a:spcPts val="0"/>
              </a:spcAft>
              <a:buNone/>
            </a:pPr>
            <a:r>
              <a:rPr lang="en-US" sz="4000">
                <a:latin typeface="Calibri"/>
                <a:ea typeface="Calibri"/>
                <a:cs typeface="Calibri"/>
                <a:sym typeface="Calibri"/>
              </a:rPr>
              <a:t>Arrow of Light:  Outdoor Adventurer</a:t>
            </a:r>
            <a:endParaRPr sz="4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2105505d581ff93e_0"/>
          <p:cNvSpPr txBox="1"/>
          <p:nvPr/>
        </p:nvSpPr>
        <p:spPr>
          <a:xfrm>
            <a:off x="2092450" y="1394050"/>
            <a:ext cx="9073800" cy="380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Lion Required Adventure:  Mountain Lion</a:t>
            </a:r>
            <a:endParaRPr sz="2800" b="1">
              <a:latin typeface="Calibri"/>
              <a:ea typeface="Calibri"/>
              <a:cs typeface="Calibri"/>
              <a:sym typeface="Calibri"/>
            </a:endParaRPr>
          </a:p>
          <a:p>
            <a:pPr marL="457200" lvl="0" indent="-374650" algn="l" rtl="0">
              <a:spcBef>
                <a:spcPts val="0"/>
              </a:spcBef>
              <a:spcAft>
                <a:spcPts val="0"/>
              </a:spcAft>
              <a:buSzPts val="2300"/>
              <a:buFont typeface="Calibri"/>
              <a:buAutoNum type="arabicPeriod"/>
            </a:pPr>
            <a:r>
              <a:rPr lang="en-US" sz="2300">
                <a:latin typeface="Calibri"/>
                <a:ea typeface="Calibri"/>
                <a:cs typeface="Calibri"/>
                <a:sym typeface="Calibri"/>
              </a:rPr>
              <a:t>Identify the Cub Scout Six Essentials. Show what you do with each item.</a:t>
            </a:r>
            <a:endParaRPr sz="2300">
              <a:latin typeface="Calibri"/>
              <a:ea typeface="Calibri"/>
              <a:cs typeface="Calibri"/>
              <a:sym typeface="Calibri"/>
            </a:endParaRPr>
          </a:p>
          <a:p>
            <a:pPr marL="457200" lvl="0" indent="-374650" algn="l" rtl="0">
              <a:spcBef>
                <a:spcPts val="0"/>
              </a:spcBef>
              <a:spcAft>
                <a:spcPts val="0"/>
              </a:spcAft>
              <a:buSzPts val="2300"/>
              <a:buFont typeface="Calibri"/>
              <a:buAutoNum type="arabicPeriod"/>
            </a:pPr>
            <a:r>
              <a:rPr lang="en-US" sz="2300">
                <a:latin typeface="Calibri"/>
                <a:ea typeface="Calibri"/>
                <a:cs typeface="Calibri"/>
                <a:sym typeface="Calibri"/>
              </a:rPr>
              <a:t> With your den, pack, or family, take a walk outside spending at least 20 minutes exploring the outdoors with your Cub Scout Six Essentials.  While outside, identify things that you see with your Lion adult partner that are natural and things that are man made.</a:t>
            </a:r>
            <a:endParaRPr sz="2300">
              <a:latin typeface="Calibri"/>
              <a:ea typeface="Calibri"/>
              <a:cs typeface="Calibri"/>
              <a:sym typeface="Calibri"/>
            </a:endParaRPr>
          </a:p>
          <a:p>
            <a:pPr marL="457200" lvl="0" indent="-374650" algn="l" rtl="0">
              <a:spcBef>
                <a:spcPts val="0"/>
              </a:spcBef>
              <a:spcAft>
                <a:spcPts val="0"/>
              </a:spcAft>
              <a:buSzPts val="2300"/>
              <a:buFont typeface="Calibri"/>
              <a:buAutoNum type="arabicPeriod"/>
            </a:pPr>
            <a:r>
              <a:rPr lang="en-US" sz="2300">
                <a:latin typeface="Calibri"/>
                <a:ea typeface="Calibri"/>
                <a:cs typeface="Calibri"/>
                <a:sym typeface="Calibri"/>
              </a:rPr>
              <a:t>Discover what S.A.W. means.</a:t>
            </a:r>
            <a:endParaRPr sz="2300">
              <a:latin typeface="Calibri"/>
              <a:ea typeface="Calibri"/>
              <a:cs typeface="Calibri"/>
              <a:sym typeface="Calibri"/>
            </a:endParaRPr>
          </a:p>
          <a:p>
            <a:pPr marL="457200" lvl="0" indent="-374650" algn="l" rtl="0">
              <a:spcBef>
                <a:spcPts val="0"/>
              </a:spcBef>
              <a:spcAft>
                <a:spcPts val="0"/>
              </a:spcAft>
              <a:buSzPts val="2300"/>
              <a:buFont typeface="Calibri"/>
              <a:buAutoNum type="arabicPeriod"/>
            </a:pPr>
            <a:r>
              <a:rPr lang="en-US" sz="2300">
                <a:latin typeface="Calibri"/>
                <a:ea typeface="Calibri"/>
                <a:cs typeface="Calibri"/>
                <a:sym typeface="Calibri"/>
              </a:rPr>
              <a:t>Identify common animals that are found where you live. Separate those animals into domesticated and wild. </a:t>
            </a:r>
            <a:endParaRPr sz="23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89747c48b4_0_0"/>
          <p:cNvSpPr txBox="1"/>
          <p:nvPr/>
        </p:nvSpPr>
        <p:spPr>
          <a:xfrm>
            <a:off x="2091275" y="753525"/>
            <a:ext cx="8960700" cy="458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Tiger Required Adventure:  Tigers in the Wild</a:t>
            </a:r>
            <a:endParaRPr sz="2900" b="1">
              <a:latin typeface="Calibri"/>
              <a:ea typeface="Calibri"/>
              <a:cs typeface="Calibri"/>
              <a:sym typeface="Calibri"/>
            </a:endParaRPr>
          </a:p>
          <a:p>
            <a:pPr marL="457200" lvl="0" indent="-406400" algn="l" rtl="0">
              <a:spcBef>
                <a:spcPts val="0"/>
              </a:spcBef>
              <a:spcAft>
                <a:spcPts val="0"/>
              </a:spcAft>
              <a:buSzPts val="2800"/>
              <a:buFont typeface="Calibri"/>
              <a:buAutoNum type="arabicPeriod"/>
            </a:pPr>
            <a:r>
              <a:rPr lang="en-US" sz="2300">
                <a:latin typeface="Calibri"/>
                <a:ea typeface="Calibri"/>
                <a:cs typeface="Calibri"/>
                <a:sym typeface="Calibri"/>
              </a:rPr>
              <a:t> Identify the Cub Scout Six Essentials.  Show what you do</a:t>
            </a:r>
            <a:r>
              <a:rPr lang="en-US" sz="2800">
                <a:latin typeface="Calibri"/>
                <a:ea typeface="Calibri"/>
                <a:cs typeface="Calibri"/>
                <a:sym typeface="Calibri"/>
              </a:rPr>
              <a:t> </a:t>
            </a:r>
            <a:r>
              <a:rPr lang="en-US" sz="2300">
                <a:latin typeface="Calibri"/>
                <a:ea typeface="Calibri"/>
                <a:cs typeface="Calibri"/>
                <a:sym typeface="Calibri"/>
              </a:rPr>
              <a:t>with each of them.</a:t>
            </a:r>
            <a:endParaRPr sz="2300">
              <a:latin typeface="Calibri"/>
              <a:ea typeface="Calibri"/>
              <a:cs typeface="Calibri"/>
              <a:sym typeface="Calibri"/>
            </a:endParaRPr>
          </a:p>
          <a:p>
            <a:pPr marL="457200" lvl="0" indent="-374650" algn="l" rtl="0">
              <a:spcBef>
                <a:spcPts val="0"/>
              </a:spcBef>
              <a:spcAft>
                <a:spcPts val="0"/>
              </a:spcAft>
              <a:buSzPts val="2300"/>
              <a:buFont typeface="Calibri"/>
              <a:buAutoNum type="arabicPeriod"/>
            </a:pPr>
            <a:r>
              <a:rPr lang="en-US" sz="2300">
                <a:latin typeface="Calibri"/>
                <a:ea typeface="Calibri"/>
                <a:cs typeface="Calibri"/>
                <a:sym typeface="Calibri"/>
              </a:rPr>
              <a:t>With your den leader or Tiger adult partner learn about the Outdoor Code.</a:t>
            </a:r>
            <a:endParaRPr sz="2300">
              <a:latin typeface="Calibri"/>
              <a:ea typeface="Calibri"/>
              <a:cs typeface="Calibri"/>
              <a:sym typeface="Calibri"/>
            </a:endParaRPr>
          </a:p>
          <a:p>
            <a:pPr marL="457200" lvl="0" indent="-374650" algn="l" rtl="0">
              <a:spcBef>
                <a:spcPts val="0"/>
              </a:spcBef>
              <a:spcAft>
                <a:spcPts val="0"/>
              </a:spcAft>
              <a:buSzPts val="2300"/>
              <a:buFont typeface="Calibri"/>
              <a:buAutoNum type="arabicPeriod"/>
            </a:pPr>
            <a:r>
              <a:rPr lang="en-US" sz="2300">
                <a:latin typeface="Calibri"/>
                <a:ea typeface="Calibri"/>
                <a:cs typeface="Calibri"/>
                <a:sym typeface="Calibri"/>
              </a:rPr>
              <a:t>With your den, pack, or family, take a walk outside spending at least 20 minutes exploring the outdoors with your Cub Scout Six Essentials.  While outside, identify things that you see with your Tiger adult partner that are natural and things that are man made.  </a:t>
            </a:r>
            <a:endParaRPr sz="2300">
              <a:latin typeface="Calibri"/>
              <a:ea typeface="Calibri"/>
              <a:cs typeface="Calibri"/>
              <a:sym typeface="Calibri"/>
            </a:endParaRPr>
          </a:p>
          <a:p>
            <a:pPr marL="457200" lvl="0" indent="-374650" algn="l" rtl="0">
              <a:spcBef>
                <a:spcPts val="0"/>
              </a:spcBef>
              <a:spcAft>
                <a:spcPts val="0"/>
              </a:spcAft>
              <a:buSzPts val="2300"/>
              <a:buFont typeface="Calibri"/>
              <a:buAutoNum type="arabicPeriod"/>
            </a:pPr>
            <a:r>
              <a:rPr lang="en-US" sz="2300">
                <a:latin typeface="Calibri"/>
                <a:ea typeface="Calibri"/>
                <a:cs typeface="Calibri"/>
                <a:sym typeface="Calibri"/>
              </a:rPr>
              <a:t>Identify common animals that are found where you live.  Identify which animal is domesticated and which animal is wild.</a:t>
            </a:r>
            <a:endParaRPr sz="2300">
              <a:latin typeface="Calibri"/>
              <a:ea typeface="Calibri"/>
              <a:cs typeface="Calibri"/>
              <a:sym typeface="Calibri"/>
            </a:endParaRPr>
          </a:p>
          <a:p>
            <a:pPr marL="457200" lvl="0" indent="-374650" algn="l" rtl="0">
              <a:spcBef>
                <a:spcPts val="0"/>
              </a:spcBef>
              <a:spcAft>
                <a:spcPts val="0"/>
              </a:spcAft>
              <a:buSzPts val="2300"/>
              <a:buFont typeface="Calibri"/>
              <a:buAutoNum type="arabicPeriod"/>
            </a:pPr>
            <a:r>
              <a:rPr lang="en-US" sz="2300">
                <a:latin typeface="Calibri"/>
                <a:ea typeface="Calibri"/>
                <a:cs typeface="Calibri"/>
                <a:sym typeface="Calibri"/>
              </a:rPr>
              <a:t>Look for a tree where you live.  Describe how this tree is helpful.</a:t>
            </a:r>
            <a:endParaRPr sz="23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89747c5259_0_0"/>
          <p:cNvSpPr txBox="1"/>
          <p:nvPr/>
        </p:nvSpPr>
        <p:spPr>
          <a:xfrm>
            <a:off x="2091275" y="1063975"/>
            <a:ext cx="9341400" cy="380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Calibri"/>
                <a:ea typeface="Calibri"/>
                <a:cs typeface="Calibri"/>
                <a:sym typeface="Calibri"/>
              </a:rPr>
              <a:t>Wolf Required Adventure:  Paws on the Path</a:t>
            </a:r>
            <a:endParaRPr sz="2800" b="1">
              <a:latin typeface="Calibri"/>
              <a:ea typeface="Calibri"/>
              <a:cs typeface="Calibri"/>
              <a:sym typeface="Calibri"/>
            </a:endParaRPr>
          </a:p>
          <a:p>
            <a:pPr marL="457200" lvl="0" indent="-374650" algn="l" rtl="0">
              <a:spcBef>
                <a:spcPts val="0"/>
              </a:spcBef>
              <a:spcAft>
                <a:spcPts val="0"/>
              </a:spcAft>
              <a:buSzPts val="2300"/>
              <a:buFont typeface="Calibri"/>
              <a:buAutoNum type="arabicPeriod"/>
            </a:pPr>
            <a:r>
              <a:rPr lang="en-US" sz="2300">
                <a:latin typeface="Calibri"/>
                <a:ea typeface="Calibri"/>
                <a:cs typeface="Calibri"/>
                <a:sym typeface="Calibri"/>
              </a:rPr>
              <a:t> Identify the Cub Scout Six Essentials.  Show what you do with each item.</a:t>
            </a:r>
            <a:endParaRPr sz="2300">
              <a:latin typeface="Calibri"/>
              <a:ea typeface="Calibri"/>
              <a:cs typeface="Calibri"/>
              <a:sym typeface="Calibri"/>
            </a:endParaRPr>
          </a:p>
          <a:p>
            <a:pPr marL="457200" lvl="0" indent="-374650" algn="l" rtl="0">
              <a:spcBef>
                <a:spcPts val="0"/>
              </a:spcBef>
              <a:spcAft>
                <a:spcPts val="0"/>
              </a:spcAft>
              <a:buSzPts val="2300"/>
              <a:buFont typeface="Calibri"/>
              <a:buAutoNum type="arabicPeriod"/>
            </a:pPr>
            <a:r>
              <a:rPr lang="en-US" sz="2300">
                <a:latin typeface="Calibri"/>
                <a:ea typeface="Calibri"/>
                <a:cs typeface="Calibri"/>
                <a:sym typeface="Calibri"/>
              </a:rPr>
              <a:t>Learn about the buddy system and how it works in the outdoors.  Pick a buddy for your walk.</a:t>
            </a:r>
            <a:endParaRPr sz="2300">
              <a:latin typeface="Calibri"/>
              <a:ea typeface="Calibri"/>
              <a:cs typeface="Calibri"/>
              <a:sym typeface="Calibri"/>
            </a:endParaRPr>
          </a:p>
          <a:p>
            <a:pPr marL="457200" lvl="0" indent="-374650" algn="l" rtl="0">
              <a:spcBef>
                <a:spcPts val="0"/>
              </a:spcBef>
              <a:spcAft>
                <a:spcPts val="0"/>
              </a:spcAft>
              <a:buSzPts val="2300"/>
              <a:buFont typeface="Calibri"/>
              <a:buAutoNum type="arabicPeriod"/>
            </a:pPr>
            <a:r>
              <a:rPr lang="en-US" sz="2300">
                <a:latin typeface="Calibri"/>
                <a:ea typeface="Calibri"/>
                <a:cs typeface="Calibri"/>
                <a:sym typeface="Calibri"/>
              </a:rPr>
              <a:t>Identify appropriate clothes and shoes for your walk outside.  Do your best to wear them on your walk.</a:t>
            </a:r>
            <a:endParaRPr sz="2300">
              <a:latin typeface="Calibri"/>
              <a:ea typeface="Calibri"/>
              <a:cs typeface="Calibri"/>
              <a:sym typeface="Calibri"/>
            </a:endParaRPr>
          </a:p>
          <a:p>
            <a:pPr marL="457200" lvl="0" indent="-374650" algn="l" rtl="0">
              <a:spcBef>
                <a:spcPts val="0"/>
              </a:spcBef>
              <a:spcAft>
                <a:spcPts val="0"/>
              </a:spcAft>
              <a:buSzPts val="2300"/>
              <a:buFont typeface="Calibri"/>
              <a:buAutoNum type="arabicPeriod"/>
            </a:pPr>
            <a:r>
              <a:rPr lang="en-US" sz="2300">
                <a:latin typeface="Calibri"/>
                <a:ea typeface="Calibri"/>
                <a:cs typeface="Calibri"/>
                <a:sym typeface="Calibri"/>
              </a:rPr>
              <a:t>Learn about the Outdoor Code and the Leave No Trace Principles for Kids.</a:t>
            </a:r>
            <a:endParaRPr sz="2300">
              <a:latin typeface="Calibri"/>
              <a:ea typeface="Calibri"/>
              <a:cs typeface="Calibri"/>
              <a:sym typeface="Calibri"/>
            </a:endParaRPr>
          </a:p>
          <a:p>
            <a:pPr marL="457200" lvl="0" indent="-374650" algn="l" rtl="0">
              <a:spcBef>
                <a:spcPts val="0"/>
              </a:spcBef>
              <a:spcAft>
                <a:spcPts val="0"/>
              </a:spcAft>
              <a:buSzPts val="2300"/>
              <a:buFont typeface="Calibri"/>
              <a:buAutoNum type="arabicPeriod"/>
            </a:pPr>
            <a:r>
              <a:rPr lang="en-US" sz="2300">
                <a:latin typeface="Calibri"/>
                <a:ea typeface="Calibri"/>
                <a:cs typeface="Calibri"/>
                <a:sym typeface="Calibri"/>
              </a:rPr>
              <a:t>With your den, pack, or family, take a walk outside for at least 30 minutes to explore nature in your surroundings.  Describe four different animals, domestic or wild, that you could see on your walk.</a:t>
            </a:r>
            <a:endParaRPr sz="23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2844</Words>
  <Application>Microsoft Office PowerPoint</Application>
  <PresentationFormat>Widescreen</PresentationFormat>
  <Paragraphs>234</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Helvetica Neue</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2025-01-28T15:51:17Z</dcterms:modified>
</cp:coreProperties>
</file>