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57" r:id="rId2"/>
    <p:sldId id="262" r:id="rId3"/>
    <p:sldId id="258" r:id="rId4"/>
    <p:sldId id="259" r:id="rId5"/>
    <p:sldId id="263" r:id="rId6"/>
    <p:sldId id="264" r:id="rId7"/>
    <p:sldId id="265" r:id="rId8"/>
    <p:sldId id="266" r:id="rId9"/>
    <p:sldId id="26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1" autoAdjust="0"/>
    <p:restoredTop sz="94660"/>
  </p:normalViewPr>
  <p:slideViewPr>
    <p:cSldViewPr snapToGrid="0">
      <p:cViewPr varScale="1">
        <p:scale>
          <a:sx n="79" d="100"/>
          <a:sy n="79" d="100"/>
        </p:scale>
        <p:origin x="84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fer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2024 National Outdoor Ethics &amp; Conservation Conference"/>
          <p:cNvSpPr txBox="1"/>
          <p:nvPr/>
        </p:nvSpPr>
        <p:spPr>
          <a:xfrm>
            <a:off x="1524000" y="3997722"/>
            <a:ext cx="9144000" cy="14079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b">
            <a:normAutofit/>
          </a:bodyPr>
          <a:lstStyle>
            <a:lvl1pPr algn="ctr" defTabSz="868680">
              <a:lnSpc>
                <a:spcPct val="90000"/>
              </a:lnSpc>
              <a:defRPr sz="4500" b="1">
                <a:solidFill>
                  <a:srgbClr val="20381C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2024 National Outdoor Ethics &amp; Conservation Conference</a:t>
            </a:r>
          </a:p>
        </p:txBody>
      </p:sp>
      <p:sp>
        <p:nvSpPr>
          <p:cNvPr id="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639030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9002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resent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04"/>
            <a:ext cx="12192000" cy="6837792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Rectangle"/>
          <p:cNvSpPr/>
          <p:nvPr/>
        </p:nvSpPr>
        <p:spPr>
          <a:xfrm>
            <a:off x="12698" y="12700"/>
            <a:ext cx="12166604" cy="302816"/>
          </a:xfrm>
          <a:prstGeom prst="rect">
            <a:avLst/>
          </a:prstGeom>
          <a:solidFill>
            <a:srgbClr val="006633"/>
          </a:solidFill>
          <a:ln>
            <a:solidFill>
              <a:srgbClr val="006633"/>
            </a:solidFill>
          </a:ln>
        </p:spPr>
        <p:txBody>
          <a:bodyPr lIns="45718" tIns="45718" rIns="45718" bIns="45718"/>
          <a:lstStyle/>
          <a:p>
            <a:pPr defTabSz="457200">
              <a:defRPr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5" name="Rectangle"/>
          <p:cNvSpPr/>
          <p:nvPr/>
        </p:nvSpPr>
        <p:spPr>
          <a:xfrm>
            <a:off x="12698" y="6540500"/>
            <a:ext cx="12166604" cy="302816"/>
          </a:xfrm>
          <a:prstGeom prst="rect">
            <a:avLst/>
          </a:prstGeom>
          <a:solidFill>
            <a:srgbClr val="006633"/>
          </a:solidFill>
          <a:ln>
            <a:solidFill>
              <a:srgbClr val="006633"/>
            </a:solidFill>
          </a:ln>
        </p:spPr>
        <p:txBody>
          <a:bodyPr lIns="45718" tIns="45718" rIns="45718" bIns="45718"/>
          <a:lstStyle/>
          <a:p>
            <a:pPr defTabSz="457200">
              <a:defRPr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pic>
        <p:nvPicPr>
          <p:cNvPr id="36" name="pasted-movie.png" descr="pasted-movi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516" y="510116"/>
            <a:ext cx="1273937" cy="1273937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536525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0104"/>
            <a:ext cx="12192000" cy="6837792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ctangle"/>
          <p:cNvSpPr/>
          <p:nvPr/>
        </p:nvSpPr>
        <p:spPr>
          <a:xfrm>
            <a:off x="12698" y="12700"/>
            <a:ext cx="12166604" cy="302816"/>
          </a:xfrm>
          <a:prstGeom prst="rect">
            <a:avLst/>
          </a:prstGeom>
          <a:solidFill>
            <a:srgbClr val="006633"/>
          </a:solidFill>
          <a:ln>
            <a:solidFill>
              <a:srgbClr val="006633"/>
            </a:solidFill>
          </a:ln>
        </p:spPr>
        <p:txBody>
          <a:bodyPr lIns="45718" tIns="45718" rIns="45718" bIns="45718"/>
          <a:lstStyle/>
          <a:p>
            <a:pPr defTabSz="457200">
              <a:defRPr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7" name="Group"/>
          <p:cNvGrpSpPr/>
          <p:nvPr/>
        </p:nvGrpSpPr>
        <p:grpSpPr>
          <a:xfrm>
            <a:off x="0" y="5454856"/>
            <a:ext cx="12192000" cy="1407909"/>
            <a:chOff x="0" y="0"/>
            <a:chExt cx="12192000" cy="1407907"/>
          </a:xfrm>
        </p:grpSpPr>
        <p:pic>
          <p:nvPicPr>
            <p:cNvPr id="4" name="image.png" descr="image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12192000" cy="140790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" name="image.png" descr="image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209433" y="208969"/>
              <a:ext cx="1429017" cy="17731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" name="Image" descr="Image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35134" y="895199"/>
              <a:ext cx="2116390" cy="3272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8" name="pasted-movie.png" descr="pasted-movi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16450" y="679450"/>
            <a:ext cx="2959100" cy="2959100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Title Text"/>
          <p:cNvSpPr txBox="1">
            <a:spLocks noGrp="1"/>
          </p:cNvSpPr>
          <p:nvPr>
            <p:ph type="title"/>
          </p:nvPr>
        </p:nvSpPr>
        <p:spPr>
          <a:xfrm>
            <a:off x="1826683" y="769937"/>
            <a:ext cx="9753601" cy="1668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10" name="Body Level One…"/>
          <p:cNvSpPr txBox="1">
            <a:spLocks noGrp="1"/>
          </p:cNvSpPr>
          <p:nvPr>
            <p:ph type="body" idx="1"/>
          </p:nvPr>
        </p:nvSpPr>
        <p:spPr>
          <a:xfrm>
            <a:off x="6805083" y="2438400"/>
            <a:ext cx="4775201" cy="441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9" y="6414761"/>
            <a:ext cx="258622" cy="248303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4575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couting.org/health-and-safety/safety-moments/resilience/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5668AB-8B2A-7F7A-AAE1-F1B231E2BCC9}"/>
              </a:ext>
            </a:extLst>
          </p:cNvPr>
          <p:cNvSpPr txBox="1"/>
          <p:nvPr/>
        </p:nvSpPr>
        <p:spPr>
          <a:xfrm>
            <a:off x="1645920" y="905256"/>
            <a:ext cx="5879592" cy="707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Safety Moment: Resilience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E81D72-EDB7-3167-8ED8-FCEBDB07A659}"/>
              </a:ext>
            </a:extLst>
          </p:cNvPr>
          <p:cNvSpPr txBox="1"/>
          <p:nvPr/>
        </p:nvSpPr>
        <p:spPr>
          <a:xfrm rot="10800000" flipH="1" flipV="1">
            <a:off x="1820610" y="3059672"/>
            <a:ext cx="8128062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  <a:hlinkClick r:id="rId2"/>
              </a:rPr>
              <a:t>https://www.scouting.org/health-and-safety/safety-moments/resilience/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595882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828DC4-057D-56B9-8C73-B67159D6860D}"/>
              </a:ext>
            </a:extLst>
          </p:cNvPr>
          <p:cNvSpPr txBox="1"/>
          <p:nvPr/>
        </p:nvSpPr>
        <p:spPr>
          <a:xfrm>
            <a:off x="1195578" y="3813048"/>
            <a:ext cx="9800844" cy="8309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Hosting Virtual Outdoor Ethics Courses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lide Title Goes Here"/>
          <p:cNvSpPr txBox="1"/>
          <p:nvPr/>
        </p:nvSpPr>
        <p:spPr>
          <a:xfrm>
            <a:off x="1651528" y="575585"/>
            <a:ext cx="8617183" cy="1142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 defTabSz="457200">
              <a:defRPr sz="3200" b="1">
                <a:solidFill>
                  <a:srgbClr val="1F371B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1F371B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What courses can be hosted virtually?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1F371B"/>
              </a:solidFill>
              <a:effectLst/>
              <a:uLnTx/>
              <a:uFillTx/>
              <a:latin typeface="Helvetica"/>
              <a:cs typeface="Helvetica"/>
              <a:sym typeface="Helvetic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536F3B0-7EE5-7211-08BC-C193C1B9301E}"/>
              </a:ext>
            </a:extLst>
          </p:cNvPr>
          <p:cNvSpPr txBox="1"/>
          <p:nvPr/>
        </p:nvSpPr>
        <p:spPr>
          <a:xfrm rot="10800000" flipH="1" flipV="1">
            <a:off x="1612707" y="1718584"/>
            <a:ext cx="8694824" cy="20313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Awareness or </a:t>
            </a:r>
            <a:r>
              <a:rPr lang="en-US" sz="3600" dirty="0">
                <a:solidFill>
                  <a:srgbClr val="000000"/>
                </a:solidFill>
                <a:sym typeface="Calibri"/>
              </a:rPr>
              <a:t>BSA Leave No Trace Basics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lang="en-US" sz="3600" dirty="0">
                <a:solidFill>
                  <a:srgbClr val="000000"/>
                </a:solidFill>
                <a:sym typeface="Calibri"/>
              </a:rPr>
              <a:t>Leave No Trace Skills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lang="en-US" sz="3600" dirty="0">
                <a:solidFill>
                  <a:srgbClr val="000000"/>
                </a:solidFill>
                <a:sym typeface="Calibri"/>
              </a:rPr>
              <a:t>Leave No Trace Level I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4A1C43A-629F-D9E0-0897-A55FBA140BFC}"/>
              </a:ext>
            </a:extLst>
          </p:cNvPr>
          <p:cNvSpPr txBox="1"/>
          <p:nvPr/>
        </p:nvSpPr>
        <p:spPr>
          <a:xfrm flipH="1">
            <a:off x="1756602" y="722376"/>
            <a:ext cx="9389934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/>
                </a:solidFill>
                <a:sym typeface="Calibri"/>
              </a:rPr>
              <a:t>Virtual Leave No Trace Level I Guideline Differences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B241C5-57AB-54C6-E4EF-EE4138926943}"/>
              </a:ext>
            </a:extLst>
          </p:cNvPr>
          <p:cNvSpPr txBox="1"/>
          <p:nvPr/>
        </p:nvSpPr>
        <p:spPr>
          <a:xfrm flipH="1">
            <a:off x="2003490" y="1691640"/>
            <a:ext cx="9033318" cy="369331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No insurance is required if course is FULLY virtual.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lang="en-US" sz="3600" dirty="0">
                <a:solidFill>
                  <a:srgbClr val="000000"/>
                </a:solidFill>
                <a:sym typeface="Calibri"/>
              </a:rPr>
              <a:t>No Course releases are required if  course is FULLY virtual.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lang="en-US" sz="3600" dirty="0">
                <a:solidFill>
                  <a:srgbClr val="000000"/>
                </a:solidFill>
                <a:sym typeface="Calibri"/>
              </a:rPr>
              <a:t> No medical certification is required if course is FULLY virtual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564925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686252-F234-3F9B-3670-6D045ABAB6C6}"/>
              </a:ext>
            </a:extLst>
          </p:cNvPr>
          <p:cNvSpPr txBox="1"/>
          <p:nvPr/>
        </p:nvSpPr>
        <p:spPr>
          <a:xfrm flipH="1">
            <a:off x="1747456" y="713232"/>
            <a:ext cx="9463087" cy="8309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Virtual Specific Guidelines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D96391-E781-4C11-AB9E-3EA1864B11C5}"/>
              </a:ext>
            </a:extLst>
          </p:cNvPr>
          <p:cNvSpPr txBox="1"/>
          <p:nvPr/>
        </p:nvSpPr>
        <p:spPr>
          <a:xfrm flipH="1">
            <a:off x="1747455" y="1847088"/>
            <a:ext cx="9316782" cy="9233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16 Hours are still required, divided up as follows</a:t>
            </a:r>
          </a:p>
          <a:p>
            <a:pPr marL="800100" lvl="1" indent="-342900" hangingPunct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sym typeface="Calibri"/>
              </a:rPr>
              <a:t>At least 10 hours of synchronous learning</a:t>
            </a:r>
          </a:p>
          <a:p>
            <a:pPr marL="800100" lvl="1" indent="-342900" hangingPunct="0">
              <a:buFont typeface="Arial" panose="020B0604020202020204" pitchFamily="34" charset="0"/>
              <a:buChar char="•"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No more than 6 hours of asynchronous learning</a:t>
            </a:r>
            <a:endParaRPr lang="en-US" dirty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7DC1F8-8CF6-4E9A-B2F0-2978883B8DE5}"/>
              </a:ext>
            </a:extLst>
          </p:cNvPr>
          <p:cNvSpPr txBox="1"/>
          <p:nvPr/>
        </p:nvSpPr>
        <p:spPr>
          <a:xfrm>
            <a:off x="1747454" y="2888612"/>
            <a:ext cx="9188769" cy="12003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2. A co-instructor is not required but strongly recommended.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000000"/>
                </a:solidFill>
                <a:sym typeface="Calibri"/>
              </a:rPr>
              <a:t>3. Minimum of 4 participants and maximum of 12.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4. Can split course into multiple sections as long as Instructor to participant ratio remains 1:6.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000000"/>
                </a:solidFill>
                <a:sym typeface="Calibri"/>
              </a:rPr>
              <a:t>5. Can be combined with Virtual Skills Course.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14101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20C3A0-23ED-CDB7-2E4A-A05EE11CDDBB}"/>
              </a:ext>
            </a:extLst>
          </p:cNvPr>
          <p:cNvSpPr txBox="1"/>
          <p:nvPr/>
        </p:nvSpPr>
        <p:spPr>
          <a:xfrm>
            <a:off x="1847088" y="694944"/>
            <a:ext cx="9628632" cy="7694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More Virtual Guidelines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325C0A-81DF-C8A3-E0DC-D221CF6AE720}"/>
              </a:ext>
            </a:extLst>
          </p:cNvPr>
          <p:cNvSpPr txBox="1"/>
          <p:nvPr/>
        </p:nvSpPr>
        <p:spPr>
          <a:xfrm>
            <a:off x="1316736" y="1782397"/>
            <a:ext cx="3529584" cy="32932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l"/>
            <a:r>
              <a:rPr lang="en-US" sz="1600" b="0" i="1" u="none" strike="noStrike" baseline="0" dirty="0">
                <a:solidFill>
                  <a:srgbClr val="000000"/>
                </a:solidFill>
                <a:latin typeface="HankenGrotesk-Regular"/>
              </a:rPr>
              <a:t>Before running the course, Level 2 Instructors interested in running a Level 1</a:t>
            </a:r>
          </a:p>
          <a:p>
            <a:pPr algn="l"/>
            <a:r>
              <a:rPr lang="en-US" sz="1600" b="0" i="1" u="none" strike="noStrike" baseline="0" dirty="0">
                <a:solidFill>
                  <a:srgbClr val="000000"/>
                </a:solidFill>
                <a:latin typeface="HankenGrotesk-Regular"/>
              </a:rPr>
              <a:t>Instructor Course using this virtual format must email </a:t>
            </a:r>
            <a:r>
              <a:rPr lang="en-US" sz="1600" b="0" i="1" u="none" strike="noStrike" baseline="0" dirty="0">
                <a:solidFill>
                  <a:srgbClr val="1155CD"/>
                </a:solidFill>
                <a:latin typeface="HankenGrotesk-Regular"/>
              </a:rPr>
              <a:t>Training@LNT.org </a:t>
            </a:r>
            <a:r>
              <a:rPr lang="en-US" sz="1600" b="0" i="1" u="none" strike="noStrike" baseline="0" dirty="0">
                <a:solidFill>
                  <a:srgbClr val="000000"/>
                </a:solidFill>
                <a:latin typeface="HankenGrotesk-Regular"/>
              </a:rPr>
              <a:t>a</a:t>
            </a:r>
          </a:p>
          <a:p>
            <a:pPr algn="l"/>
            <a:r>
              <a:rPr lang="en-US" sz="1600" b="0" i="1" u="none" strike="noStrike" baseline="0" dirty="0">
                <a:solidFill>
                  <a:srgbClr val="000000"/>
                </a:solidFill>
                <a:latin typeface="HankenGrotesk-Regular"/>
              </a:rPr>
              <a:t>detailed outline of their planned course. This outline must include information</a:t>
            </a:r>
          </a:p>
          <a:p>
            <a:pPr algn="l"/>
            <a:r>
              <a:rPr lang="en-US" sz="1600" b="0" i="1" u="none" strike="noStrike" baseline="0" dirty="0">
                <a:solidFill>
                  <a:srgbClr val="000000"/>
                </a:solidFill>
                <a:latin typeface="HankenGrotesk-Regular"/>
              </a:rPr>
              <a:t>about how instructors will be meeting the requirements of the virtual Level 1</a:t>
            </a:r>
          </a:p>
          <a:p>
            <a:pPr algn="l"/>
            <a:r>
              <a:rPr lang="en-US" sz="1600" b="0" i="1" u="none" strike="noStrike" baseline="0" dirty="0">
                <a:solidFill>
                  <a:srgbClr val="000000"/>
                </a:solidFill>
                <a:latin typeface="HankenGrotesk-Regular"/>
              </a:rPr>
              <a:t>Instructor Course guidelines, including the technology being used, how students</a:t>
            </a:r>
          </a:p>
          <a:p>
            <a:pPr algn="l"/>
            <a:r>
              <a:rPr lang="en-US" sz="1600" b="0" i="1" u="none" strike="noStrike" baseline="0" dirty="0">
                <a:solidFill>
                  <a:srgbClr val="000000"/>
                </a:solidFill>
                <a:latin typeface="HankenGrotesk-Regular"/>
              </a:rPr>
              <a:t>will be presenting their teaching topics, and additional resources that will be</a:t>
            </a:r>
          </a:p>
          <a:p>
            <a:pPr algn="l"/>
            <a:r>
              <a:rPr lang="en-US" sz="1600" b="0" i="1" u="none" strike="noStrike" baseline="0" dirty="0">
                <a:solidFill>
                  <a:srgbClr val="000000"/>
                </a:solidFill>
                <a:latin typeface="HankenGrotesk-Regular"/>
              </a:rPr>
              <a:t>used to support student learning.</a:t>
            </a:r>
            <a:endParaRPr kumimoji="0" lang="en-US" sz="16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016355-889C-ABEB-E3FA-5FD3C1910039}"/>
              </a:ext>
            </a:extLst>
          </p:cNvPr>
          <p:cNvSpPr txBox="1"/>
          <p:nvPr/>
        </p:nvSpPr>
        <p:spPr>
          <a:xfrm>
            <a:off x="5413248" y="1782397"/>
            <a:ext cx="4599432" cy="25853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l"/>
            <a:r>
              <a:rPr lang="en-US" sz="1800" b="0" i="1" u="none" strike="noStrike" baseline="0" dirty="0">
                <a:latin typeface="HankenGrotesk-Regular"/>
              </a:rPr>
              <a:t>Instructor(s) must take Leave No Trace’s online Virtual Level 1 Instructor Course</a:t>
            </a:r>
          </a:p>
          <a:p>
            <a:pPr algn="l"/>
            <a:r>
              <a:rPr lang="en-US" sz="1800" b="0" i="1" u="none" strike="noStrike" baseline="0" dirty="0">
                <a:latin typeface="HankenGrotesk-Regular"/>
              </a:rPr>
              <a:t>– Post Course Evaluation, designed to provide Instructor feedback on how the</a:t>
            </a:r>
          </a:p>
          <a:p>
            <a:pPr algn="l"/>
            <a:r>
              <a:rPr lang="en-US" sz="1800" b="0" i="1" u="none" strike="noStrike" baseline="0" dirty="0">
                <a:latin typeface="HankenGrotesk-Regular"/>
              </a:rPr>
              <a:t>virtual course format worked, its strengths, deficiencies, benefits, or drawbacks.</a:t>
            </a:r>
          </a:p>
          <a:p>
            <a:pPr algn="l"/>
            <a:r>
              <a:rPr lang="en-US" sz="1800" b="0" i="1" u="none" strike="noStrike" baseline="0" dirty="0">
                <a:latin typeface="HankenGrotesk-Regular"/>
              </a:rPr>
              <a:t>This information is critical as Leave No Trace evaluates the applicability of this</a:t>
            </a:r>
          </a:p>
          <a:p>
            <a:pPr algn="l"/>
            <a:r>
              <a:rPr lang="en-US" sz="1800" b="0" i="1" u="none" strike="noStrike" baseline="0" dirty="0">
                <a:latin typeface="HankenGrotesk-Regular"/>
              </a:rPr>
              <a:t>model for future courses.</a:t>
            </a:r>
            <a:endParaRPr kumimoji="0" lang="en-US" sz="18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310636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83A91E-83C4-5D00-BB7E-73563AF67957}"/>
              </a:ext>
            </a:extLst>
          </p:cNvPr>
          <p:cNvSpPr txBox="1"/>
          <p:nvPr/>
        </p:nvSpPr>
        <p:spPr>
          <a:xfrm>
            <a:off x="1993392" y="713232"/>
            <a:ext cx="3374136" cy="9233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Resources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88335B-566C-5B18-3DA1-E79CBD304590}"/>
              </a:ext>
            </a:extLst>
          </p:cNvPr>
          <p:cNvSpPr txBox="1"/>
          <p:nvPr/>
        </p:nvSpPr>
        <p:spPr>
          <a:xfrm>
            <a:off x="1828800" y="2084832"/>
            <a:ext cx="9308592" cy="35394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sz="3200" dirty="0">
                <a:solidFill>
                  <a:srgbClr val="000000"/>
                </a:solidFill>
                <a:sym typeface="Calibri"/>
              </a:rPr>
              <a:t>Learning Management System – Google Classroom (It’s free and highly functional!)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sz="3200" dirty="0">
                <a:solidFill>
                  <a:srgbClr val="000000"/>
                </a:solidFill>
                <a:sym typeface="Calibri"/>
              </a:rPr>
              <a:t>Google Forms – great for post-course evaluation.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sz="3200" dirty="0">
                <a:solidFill>
                  <a:srgbClr val="000000"/>
                </a:solidFill>
                <a:sym typeface="Calibri"/>
              </a:rPr>
              <a:t>Kahoot! – Great for games and interactive lessons.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sz="3200" dirty="0" err="1">
                <a:solidFill>
                  <a:srgbClr val="000000"/>
                </a:solidFill>
                <a:sym typeface="Calibri"/>
              </a:rPr>
              <a:t>Pollev</a:t>
            </a:r>
            <a:r>
              <a:rPr lang="en-US" sz="3200" dirty="0">
                <a:solidFill>
                  <a:srgbClr val="000000"/>
                </a:solidFill>
                <a:sym typeface="Calibri"/>
              </a:rPr>
              <a:t> – Also great for surveys and interactive lessons.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sz="3200" dirty="0">
                <a:solidFill>
                  <a:srgbClr val="000000"/>
                </a:solidFill>
                <a:sym typeface="Calibri"/>
              </a:rPr>
              <a:t>Zoom/Teams/Google Chat – Any are great for synchronous learning. Some are not free</a:t>
            </a:r>
            <a:r>
              <a:rPr lang="en-US" dirty="0">
                <a:solidFill>
                  <a:srgbClr val="000000"/>
                </a:solidFill>
                <a:sym typeface="Calibri"/>
              </a:rPr>
              <a:t>.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967382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16418C-403F-19F1-668B-101D9B3B172F}"/>
              </a:ext>
            </a:extLst>
          </p:cNvPr>
          <p:cNvSpPr txBox="1"/>
          <p:nvPr/>
        </p:nvSpPr>
        <p:spPr>
          <a:xfrm>
            <a:off x="3233928" y="3630168"/>
            <a:ext cx="5724144" cy="15696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9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10332173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1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1_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375</Words>
  <Application>Microsoft Office PowerPoint</Application>
  <PresentationFormat>Widescreen</PresentationFormat>
  <Paragraphs>39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HankenGrotesk-Regular</vt:lpstr>
      <vt:lpstr>Helvetica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2025-01-28T14:48:23Z</dcterms:created>
  <dcterms:modified xsi:type="dcterms:W3CDTF">2025-01-28T14:48:32Z</dcterms:modified>
</cp:coreProperties>
</file>