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6"/>
  </p:notesMasterIdLst>
  <p:sldIdLst>
    <p:sldId id="256" r:id="rId2"/>
    <p:sldId id="257" r:id="rId3"/>
    <p:sldId id="272" r:id="rId4"/>
    <p:sldId id="261" r:id="rId5"/>
    <p:sldId id="266" r:id="rId6"/>
    <p:sldId id="267" r:id="rId7"/>
    <p:sldId id="268" r:id="rId8"/>
    <p:sldId id="269" r:id="rId9"/>
    <p:sldId id="263" r:id="rId10"/>
    <p:sldId id="270" r:id="rId11"/>
    <p:sldId id="271" r:id="rId12"/>
    <p:sldId id="265" r:id="rId13"/>
    <p:sldId id="264" r:id="rId14"/>
    <p:sldId id="258" r:id="rId1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 name="Shape 61"/>
          <p:cNvSpPr>
            <a:spLocks noGrp="1" noRot="1" noChangeAspect="1"/>
          </p:cNvSpPr>
          <p:nvPr>
            <p:ph type="sldImg"/>
          </p:nvPr>
        </p:nvSpPr>
        <p:spPr>
          <a:xfrm>
            <a:off x="1143000" y="685800"/>
            <a:ext cx="4572000" cy="3429000"/>
          </a:xfrm>
          <a:prstGeom prst="rect">
            <a:avLst/>
          </a:prstGeom>
        </p:spPr>
        <p:txBody>
          <a:bodyPr/>
          <a:lstStyle/>
          <a:p>
            <a:endParaRPr/>
          </a:p>
        </p:txBody>
      </p:sp>
      <p:sp>
        <p:nvSpPr>
          <p:cNvPr id="62" name="Shape 6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85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onfernce Slide">
    <p:spTree>
      <p:nvGrpSpPr>
        <p:cNvPr id="1" name=""/>
        <p:cNvGrpSpPr/>
        <p:nvPr/>
      </p:nvGrpSpPr>
      <p:grpSpPr>
        <a:xfrm>
          <a:off x="0" y="0"/>
          <a:ext cx="0" cy="0"/>
          <a:chOff x="0" y="0"/>
          <a:chExt cx="0" cy="0"/>
        </a:xfrm>
      </p:grpSpPr>
      <p:sp>
        <p:nvSpPr>
          <p:cNvPr id="18" name="2024 National Outdoor Ethics &amp; Conservation Conference"/>
          <p:cNvSpPr txBox="1"/>
          <p:nvPr/>
        </p:nvSpPr>
        <p:spPr>
          <a:xfrm>
            <a:off x="1524000" y="3997722"/>
            <a:ext cx="9144000" cy="14079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normAutofit/>
          </a:bodyPr>
          <a:lstStyle>
            <a:lvl1pPr algn="ctr" defTabSz="868680">
              <a:lnSpc>
                <a:spcPct val="90000"/>
              </a:lnSpc>
              <a:defRPr sz="4500" b="1">
                <a:solidFill>
                  <a:srgbClr val="20381C"/>
                </a:solidFill>
                <a:latin typeface="+mj-lt"/>
                <a:ea typeface="+mj-ea"/>
                <a:cs typeface="+mj-cs"/>
                <a:sym typeface="Helvetica"/>
              </a:defRPr>
            </a:lvl1pPr>
          </a:lstStyle>
          <a:p>
            <a:r>
              <a:t>2024 National Outdoor Ethics &amp; Conservation Conference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resentation Slide">
    <p:spTree>
      <p:nvGrpSpPr>
        <p:cNvPr id="1" name=""/>
        <p:cNvGrpSpPr/>
        <p:nvPr/>
      </p:nvGrpSpPr>
      <p:grpSpPr>
        <a:xfrm>
          <a:off x="0" y="0"/>
          <a:ext cx="0" cy="0"/>
          <a:chOff x="0" y="0"/>
          <a:chExt cx="0" cy="0"/>
        </a:xfrm>
      </p:grpSpPr>
      <p:pic>
        <p:nvPicPr>
          <p:cNvPr id="33" name="Picture 8" descr="Picture 8"/>
          <p:cNvPicPr>
            <a:picLocks noChangeAspect="1"/>
          </p:cNvPicPr>
          <p:nvPr/>
        </p:nvPicPr>
        <p:blipFill>
          <a:blip r:embed="rId2"/>
          <a:stretch>
            <a:fillRect/>
          </a:stretch>
        </p:blipFill>
        <p:spPr>
          <a:xfrm>
            <a:off x="0" y="10104"/>
            <a:ext cx="12192000" cy="6837792"/>
          </a:xfrm>
          <a:prstGeom prst="rect">
            <a:avLst/>
          </a:prstGeom>
          <a:ln w="12700">
            <a:miter lim="400000"/>
          </a:ln>
        </p:spPr>
      </p:pic>
      <p:sp>
        <p:nvSpPr>
          <p:cNvPr id="34" name="Rectangle"/>
          <p:cNvSpPr/>
          <p:nvPr/>
        </p:nvSpPr>
        <p:spPr>
          <a:xfrm>
            <a:off x="12698" y="12700"/>
            <a:ext cx="12166604" cy="302816"/>
          </a:xfrm>
          <a:prstGeom prst="rect">
            <a:avLst/>
          </a:prstGeom>
          <a:solidFill>
            <a:srgbClr val="006633"/>
          </a:solidFill>
          <a:ln>
            <a:solidFill>
              <a:srgbClr val="006633"/>
            </a:solidFill>
          </a:ln>
        </p:spPr>
        <p:txBody>
          <a:bodyPr lIns="45718" tIns="45718" rIns="45718" bIns="45718"/>
          <a:lstStyle/>
          <a:p>
            <a:pPr defTabSz="457200">
              <a:defRPr>
                <a:latin typeface="+mj-lt"/>
                <a:ea typeface="+mj-ea"/>
                <a:cs typeface="+mj-cs"/>
                <a:sym typeface="Helvetica"/>
              </a:defRPr>
            </a:pPr>
            <a:endParaRPr/>
          </a:p>
        </p:txBody>
      </p:sp>
      <p:sp>
        <p:nvSpPr>
          <p:cNvPr id="35" name="Rectangle"/>
          <p:cNvSpPr/>
          <p:nvPr/>
        </p:nvSpPr>
        <p:spPr>
          <a:xfrm>
            <a:off x="12698" y="6540500"/>
            <a:ext cx="12166604" cy="302816"/>
          </a:xfrm>
          <a:prstGeom prst="rect">
            <a:avLst/>
          </a:prstGeom>
          <a:solidFill>
            <a:srgbClr val="006633"/>
          </a:solidFill>
          <a:ln>
            <a:solidFill>
              <a:srgbClr val="006633"/>
            </a:solidFill>
          </a:ln>
        </p:spPr>
        <p:txBody>
          <a:bodyPr lIns="45718" tIns="45718" rIns="45718" bIns="45718"/>
          <a:lstStyle/>
          <a:p>
            <a:pPr defTabSz="457200">
              <a:defRPr>
                <a:latin typeface="+mj-lt"/>
                <a:ea typeface="+mj-ea"/>
                <a:cs typeface="+mj-cs"/>
                <a:sym typeface="Helvetica"/>
              </a:defRPr>
            </a:pPr>
            <a:endParaRPr/>
          </a:p>
        </p:txBody>
      </p:sp>
      <p:pic>
        <p:nvPicPr>
          <p:cNvPr id="36" name="pasted-movie.png" descr="pasted-movie.png"/>
          <p:cNvPicPr>
            <a:picLocks noChangeAspect="1"/>
          </p:cNvPicPr>
          <p:nvPr/>
        </p:nvPicPr>
        <p:blipFill>
          <a:blip r:embed="rId3"/>
          <a:stretch>
            <a:fillRect/>
          </a:stretch>
        </p:blipFill>
        <p:spPr>
          <a:xfrm>
            <a:off x="281516" y="510116"/>
            <a:ext cx="1273937" cy="1273937"/>
          </a:xfrm>
          <a:prstGeom prst="rect">
            <a:avLst/>
          </a:prstGeom>
          <a:ln w="12700">
            <a:miter lim="400000"/>
          </a:ln>
        </p:spPr>
      </p:pic>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5"/>
          <a:stretch>
            <a:fillRect/>
          </a:stretch>
        </p:blipFill>
        <p:spPr>
          <a:xfrm>
            <a:off x="0" y="10104"/>
            <a:ext cx="12192000" cy="6837792"/>
          </a:xfrm>
          <a:prstGeom prst="rect">
            <a:avLst/>
          </a:prstGeom>
          <a:ln w="12700">
            <a:miter lim="400000"/>
          </a:ln>
        </p:spPr>
      </p:pic>
      <p:sp>
        <p:nvSpPr>
          <p:cNvPr id="3" name="Rectangle"/>
          <p:cNvSpPr/>
          <p:nvPr/>
        </p:nvSpPr>
        <p:spPr>
          <a:xfrm>
            <a:off x="12698" y="12700"/>
            <a:ext cx="12166604" cy="302816"/>
          </a:xfrm>
          <a:prstGeom prst="rect">
            <a:avLst/>
          </a:prstGeom>
          <a:solidFill>
            <a:srgbClr val="006633"/>
          </a:solidFill>
          <a:ln>
            <a:solidFill>
              <a:srgbClr val="006633"/>
            </a:solidFill>
          </a:ln>
        </p:spPr>
        <p:txBody>
          <a:bodyPr lIns="45718" tIns="45718" rIns="45718" bIns="45718"/>
          <a:lstStyle/>
          <a:p>
            <a:pPr defTabSz="457200">
              <a:defRPr>
                <a:latin typeface="+mj-lt"/>
                <a:ea typeface="+mj-ea"/>
                <a:cs typeface="+mj-cs"/>
                <a:sym typeface="Helvetica"/>
              </a:defRPr>
            </a:pPr>
            <a:endParaRPr/>
          </a:p>
        </p:txBody>
      </p:sp>
      <p:grpSp>
        <p:nvGrpSpPr>
          <p:cNvPr id="7" name="Group"/>
          <p:cNvGrpSpPr/>
          <p:nvPr/>
        </p:nvGrpSpPr>
        <p:grpSpPr>
          <a:xfrm>
            <a:off x="0" y="5454856"/>
            <a:ext cx="12192000" cy="1407909"/>
            <a:chOff x="0" y="0"/>
            <a:chExt cx="12192000" cy="1407907"/>
          </a:xfrm>
        </p:grpSpPr>
        <p:pic>
          <p:nvPicPr>
            <p:cNvPr id="4" name="image.png" descr="image.png"/>
            <p:cNvPicPr>
              <a:picLocks noChangeAspect="1"/>
            </p:cNvPicPr>
            <p:nvPr/>
          </p:nvPicPr>
          <p:blipFill>
            <a:blip r:embed="rId6"/>
            <a:stretch>
              <a:fillRect/>
            </a:stretch>
          </p:blipFill>
          <p:spPr>
            <a:xfrm>
              <a:off x="0" y="0"/>
              <a:ext cx="12192000" cy="1407908"/>
            </a:xfrm>
            <a:prstGeom prst="rect">
              <a:avLst/>
            </a:prstGeom>
            <a:ln w="12700" cap="flat">
              <a:noFill/>
              <a:miter lim="400000"/>
            </a:ln>
            <a:effectLst/>
          </p:spPr>
        </p:pic>
        <p:pic>
          <p:nvPicPr>
            <p:cNvPr id="5" name="image.png" descr="image.png"/>
            <p:cNvPicPr>
              <a:picLocks noChangeAspect="1"/>
            </p:cNvPicPr>
            <p:nvPr/>
          </p:nvPicPr>
          <p:blipFill>
            <a:blip r:embed="rId7"/>
            <a:stretch>
              <a:fillRect/>
            </a:stretch>
          </p:blipFill>
          <p:spPr>
            <a:xfrm>
              <a:off x="9209433" y="208969"/>
              <a:ext cx="1429017" cy="177310"/>
            </a:xfrm>
            <a:prstGeom prst="rect">
              <a:avLst/>
            </a:prstGeom>
            <a:ln w="12700" cap="flat">
              <a:noFill/>
              <a:miter lim="400000"/>
            </a:ln>
            <a:effectLst/>
          </p:spPr>
        </p:pic>
        <p:pic>
          <p:nvPicPr>
            <p:cNvPr id="6" name="Image" descr="Image"/>
            <p:cNvPicPr>
              <a:picLocks noChangeAspect="1"/>
            </p:cNvPicPr>
            <p:nvPr/>
          </p:nvPicPr>
          <p:blipFill>
            <a:blip r:embed="rId8"/>
            <a:stretch>
              <a:fillRect/>
            </a:stretch>
          </p:blipFill>
          <p:spPr>
            <a:xfrm>
              <a:off x="135134" y="895199"/>
              <a:ext cx="2116390" cy="327214"/>
            </a:xfrm>
            <a:prstGeom prst="rect">
              <a:avLst/>
            </a:prstGeom>
            <a:ln w="12700" cap="flat">
              <a:noFill/>
              <a:miter lim="400000"/>
            </a:ln>
            <a:effectLst/>
          </p:spPr>
        </p:pic>
      </p:grpSp>
      <p:pic>
        <p:nvPicPr>
          <p:cNvPr id="8" name="pasted-movie.png" descr="pasted-movie.png"/>
          <p:cNvPicPr>
            <a:picLocks noChangeAspect="1"/>
          </p:cNvPicPr>
          <p:nvPr/>
        </p:nvPicPr>
        <p:blipFill>
          <a:blip r:embed="rId9"/>
          <a:stretch>
            <a:fillRect/>
          </a:stretch>
        </p:blipFill>
        <p:spPr>
          <a:xfrm>
            <a:off x="4616450" y="679450"/>
            <a:ext cx="2959100" cy="2959100"/>
          </a:xfrm>
          <a:prstGeom prst="rect">
            <a:avLst/>
          </a:prstGeom>
          <a:ln w="12700">
            <a:miter lim="400000"/>
          </a:ln>
        </p:spPr>
      </p:pic>
      <p:sp>
        <p:nvSpPr>
          <p:cNvPr id="9"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10"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11" name="Slide Number"/>
          <p:cNvSpPr txBox="1">
            <a:spLocks noGrp="1"/>
          </p:cNvSpPr>
          <p:nvPr>
            <p:ph type="sldNum" sz="quarter" idx="2"/>
          </p:nvPr>
        </p:nvSpPr>
        <p:spPr>
          <a:xfrm>
            <a:off x="11095179" y="6414761"/>
            <a:ext cx="258622"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https://www.plt.org/" TargetMode="Externa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scouting.org/health-and-safety/safety-moments/attention-deficit-hyperactivity-disorder-adhd/"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EAK Pack Curriculum - Leave No Trace Teaching Resources">
            <a:extLst>
              <a:ext uri="{FF2B5EF4-FFF2-40B4-BE49-F238E27FC236}">
                <a16:creationId xmlns:a16="http://schemas.microsoft.com/office/drawing/2014/main" id="{A62F7774-DF66-C906-879B-F60771356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788" y="2623291"/>
            <a:ext cx="2206735" cy="29461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B9DCA4C6-2D6A-AA8B-7CA6-F41FFAD42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3138" y="3096234"/>
            <a:ext cx="2305950" cy="20002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A2F380F-A25C-C78D-F7D4-CAC7AAE4038A}"/>
              </a:ext>
            </a:extLst>
          </p:cNvPr>
          <p:cNvSpPr/>
          <p:nvPr/>
        </p:nvSpPr>
        <p:spPr>
          <a:xfrm>
            <a:off x="2055728" y="2126978"/>
            <a:ext cx="312136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Peak Pack</a:t>
            </a:r>
          </a:p>
        </p:txBody>
      </p:sp>
      <p:pic>
        <p:nvPicPr>
          <p:cNvPr id="5" name="Picture 6" descr="Bigfoot's Playbook - Leave No Trace Research &amp; Resources">
            <a:extLst>
              <a:ext uri="{FF2B5EF4-FFF2-40B4-BE49-F238E27FC236}">
                <a16:creationId xmlns:a16="http://schemas.microsoft.com/office/drawing/2014/main" id="{8C82ADD6-AE36-93CD-60A8-FD3EFA2D8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820" y="2873821"/>
            <a:ext cx="169545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eave No Trace- Center for Outdoor Ethics: 101 Ways to Teach Leave No Trace:  LNT: Amazon.com: Books">
            <a:extLst>
              <a:ext uri="{FF2B5EF4-FFF2-40B4-BE49-F238E27FC236}">
                <a16:creationId xmlns:a16="http://schemas.microsoft.com/office/drawing/2014/main" id="{7EEAA1EB-8EA8-C0A0-C6A7-626EA155AE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2385" y="3050308"/>
            <a:ext cx="2028825" cy="22574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B8BF677-C7DF-F05B-9CAE-7142981CEF33}"/>
              </a:ext>
            </a:extLst>
          </p:cNvPr>
          <p:cNvSpPr/>
          <p:nvPr/>
        </p:nvSpPr>
        <p:spPr>
          <a:xfrm>
            <a:off x="1990686" y="589779"/>
            <a:ext cx="448712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Leave No Trace</a:t>
            </a:r>
          </a:p>
        </p:txBody>
      </p:sp>
    </p:spTree>
    <p:extLst>
      <p:ext uri="{BB962C8B-B14F-4D97-AF65-F5344CB8AC3E}">
        <p14:creationId xmlns:p14="http://schemas.microsoft.com/office/powerpoint/2010/main" val="129115899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44AA12-A5C4-AD83-26B5-FF6E17819E66}"/>
              </a:ext>
            </a:extLst>
          </p:cNvPr>
          <p:cNvSpPr/>
          <p:nvPr/>
        </p:nvSpPr>
        <p:spPr>
          <a:xfrm>
            <a:off x="1740056" y="644265"/>
            <a:ext cx="6191118"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Project Learning Tree</a:t>
            </a:r>
          </a:p>
        </p:txBody>
      </p:sp>
      <p:pic>
        <p:nvPicPr>
          <p:cNvPr id="4" name="Picture 3">
            <a:extLst>
              <a:ext uri="{FF2B5EF4-FFF2-40B4-BE49-F238E27FC236}">
                <a16:creationId xmlns:a16="http://schemas.microsoft.com/office/drawing/2014/main" id="{C8F0E152-352B-F5A8-16E5-7782305358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7070" y="2133599"/>
            <a:ext cx="7372231" cy="3954895"/>
          </a:xfrm>
          <a:prstGeom prst="rect">
            <a:avLst/>
          </a:prstGeom>
        </p:spPr>
      </p:pic>
      <p:pic>
        <p:nvPicPr>
          <p:cNvPr id="2050" name="Picture 2">
            <a:extLst>
              <a:ext uri="{FF2B5EF4-FFF2-40B4-BE49-F238E27FC236}">
                <a16:creationId xmlns:a16="http://schemas.microsoft.com/office/drawing/2014/main" id="{540B107E-0A98-1441-1D83-DD17D1689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43" y="2900234"/>
            <a:ext cx="3270738" cy="28441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4C4E6D-D2E4-71BF-E605-9ACFC1B1D2F9}"/>
              </a:ext>
            </a:extLst>
          </p:cNvPr>
          <p:cNvSpPr txBox="1"/>
          <p:nvPr/>
        </p:nvSpPr>
        <p:spPr>
          <a:xfrm>
            <a:off x="1985319" y="1479379"/>
            <a:ext cx="227364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hlinkClick r:id="rId5"/>
              </a:rPr>
              <a:t>https://www.plt.org/</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6494151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B845C3-7B64-2D1F-83C1-F2950DF487B0}"/>
              </a:ext>
            </a:extLst>
          </p:cNvPr>
          <p:cNvSpPr/>
          <p:nvPr/>
        </p:nvSpPr>
        <p:spPr>
          <a:xfrm>
            <a:off x="1640099" y="685454"/>
            <a:ext cx="332655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bg2"/>
                </a:solidFill>
                <a:effectLst/>
              </a:rPr>
              <a:t>Using Edge</a:t>
            </a:r>
          </a:p>
        </p:txBody>
      </p:sp>
      <p:sp>
        <p:nvSpPr>
          <p:cNvPr id="3" name="TextBox 2">
            <a:extLst>
              <a:ext uri="{FF2B5EF4-FFF2-40B4-BE49-F238E27FC236}">
                <a16:creationId xmlns:a16="http://schemas.microsoft.com/office/drawing/2014/main" id="{34D220CB-C009-8584-CF7A-D97F78C6A61C}"/>
              </a:ext>
            </a:extLst>
          </p:cNvPr>
          <p:cNvSpPr txBox="1"/>
          <p:nvPr/>
        </p:nvSpPr>
        <p:spPr>
          <a:xfrm>
            <a:off x="832022" y="2690338"/>
            <a:ext cx="3039762"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mn-lt"/>
                <a:ea typeface="+mn-ea"/>
                <a:cs typeface="+mn-cs"/>
                <a:sym typeface="Calibri"/>
              </a:rPr>
              <a:t>Experienced scouts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Outdoor Ethics Guide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Eagle Scouts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dirty="0"/>
              <a:t>Camp Staff</a:t>
            </a:r>
          </a:p>
        </p:txBody>
      </p:sp>
      <p:pic>
        <p:nvPicPr>
          <p:cNvPr id="5" name="Picture 4">
            <a:extLst>
              <a:ext uri="{FF2B5EF4-FFF2-40B4-BE49-F238E27FC236}">
                <a16:creationId xmlns:a16="http://schemas.microsoft.com/office/drawing/2014/main" id="{BF99A6D0-CF76-BB83-0EC7-10497265C7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3567" y="551934"/>
            <a:ext cx="3326553" cy="2494915"/>
          </a:xfrm>
          <a:prstGeom prst="rect">
            <a:avLst/>
          </a:prstGeom>
        </p:spPr>
      </p:pic>
      <p:sp>
        <p:nvSpPr>
          <p:cNvPr id="6" name="Rectangle 5">
            <a:extLst>
              <a:ext uri="{FF2B5EF4-FFF2-40B4-BE49-F238E27FC236}">
                <a16:creationId xmlns:a16="http://schemas.microsoft.com/office/drawing/2014/main" id="{F619D4F4-12CF-00E2-B5DA-E74441724EDA}"/>
              </a:ext>
            </a:extLst>
          </p:cNvPr>
          <p:cNvSpPr/>
          <p:nvPr/>
        </p:nvSpPr>
        <p:spPr>
          <a:xfrm>
            <a:off x="7799673" y="3046849"/>
            <a:ext cx="3270447" cy="369332"/>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Cleaning trash from the sea floor</a:t>
            </a:r>
          </a:p>
        </p:txBody>
      </p:sp>
      <p:pic>
        <p:nvPicPr>
          <p:cNvPr id="8" name="Picture 7">
            <a:extLst>
              <a:ext uri="{FF2B5EF4-FFF2-40B4-BE49-F238E27FC236}">
                <a16:creationId xmlns:a16="http://schemas.microsoft.com/office/drawing/2014/main" id="{18D3B3D6-4198-EAE1-89DC-B6D3E37FD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2531" y="1728241"/>
            <a:ext cx="3124449" cy="4165932"/>
          </a:xfrm>
          <a:prstGeom prst="rect">
            <a:avLst/>
          </a:prstGeom>
        </p:spPr>
      </p:pic>
      <p:sp>
        <p:nvSpPr>
          <p:cNvPr id="9" name="Rectangle 8">
            <a:extLst>
              <a:ext uri="{FF2B5EF4-FFF2-40B4-BE49-F238E27FC236}">
                <a16:creationId xmlns:a16="http://schemas.microsoft.com/office/drawing/2014/main" id="{96732BD4-AF21-93F1-C04B-038D8AFC408F}"/>
              </a:ext>
            </a:extLst>
          </p:cNvPr>
          <p:cNvSpPr/>
          <p:nvPr/>
        </p:nvSpPr>
        <p:spPr>
          <a:xfrm>
            <a:off x="3392422" y="5826212"/>
            <a:ext cx="3502648" cy="523220"/>
          </a:xfrm>
          <a:prstGeom prst="rect">
            <a:avLst/>
          </a:prstGeom>
          <a:noFill/>
        </p:spPr>
        <p:txBody>
          <a:bodyPr wrap="square" lIns="91440" tIns="45720" rIns="91440" bIns="45720">
            <a:spAutoFit/>
          </a:bodyPr>
          <a:lstStyle/>
          <a:p>
            <a:pPr algn="ctr"/>
            <a:r>
              <a:rPr lang="en-US" sz="2800" b="1" cap="none" spc="50" dirty="0">
                <a:ln w="0"/>
                <a:solidFill>
                  <a:schemeClr val="bg2"/>
                </a:solidFill>
                <a:effectLst>
                  <a:innerShdw blurRad="63500" dist="50800" dir="13500000">
                    <a:srgbClr val="000000">
                      <a:alpha val="50000"/>
                    </a:srgbClr>
                  </a:innerShdw>
                </a:effectLst>
              </a:rPr>
              <a:t>Fishing ethics</a:t>
            </a:r>
          </a:p>
        </p:txBody>
      </p:sp>
      <p:pic>
        <p:nvPicPr>
          <p:cNvPr id="4098" name="Picture 2">
            <a:extLst>
              <a:ext uri="{FF2B5EF4-FFF2-40B4-BE49-F238E27FC236}">
                <a16:creationId xmlns:a16="http://schemas.microsoft.com/office/drawing/2014/main" id="{B07B2ECB-E8B5-F83E-6679-BADD9F612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9739" y="3850830"/>
            <a:ext cx="2095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49164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043EBC-BAC4-25BB-10B8-EB129440EDBC}"/>
              </a:ext>
            </a:extLst>
          </p:cNvPr>
          <p:cNvSpPr/>
          <p:nvPr/>
        </p:nvSpPr>
        <p:spPr>
          <a:xfrm>
            <a:off x="1731758" y="718406"/>
            <a:ext cx="482375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bg2"/>
                </a:solidFill>
                <a:effectLst/>
              </a:rPr>
              <a:t>Solve a Problem</a:t>
            </a:r>
          </a:p>
        </p:txBody>
      </p:sp>
      <p:pic>
        <p:nvPicPr>
          <p:cNvPr id="2" name="Picture 6" descr="05185-200507 Pro-Strainer 3.5/ - Walmart.com - Walmart.com">
            <a:extLst>
              <a:ext uri="{FF2B5EF4-FFF2-40B4-BE49-F238E27FC236}">
                <a16:creationId xmlns:a16="http://schemas.microsoft.com/office/drawing/2014/main" id="{01A3DB05-101D-F3C4-1149-B5237182CC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723" y="2131003"/>
            <a:ext cx="2098813" cy="23853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57542E-C506-724E-9139-4294871258EC}"/>
              </a:ext>
            </a:extLst>
          </p:cNvPr>
          <p:cNvSpPr txBox="1"/>
          <p:nvPr/>
        </p:nvSpPr>
        <p:spPr>
          <a:xfrm>
            <a:off x="2784390" y="1820891"/>
            <a:ext cx="2809103"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How much waste</a:t>
            </a:r>
          </a:p>
          <a:p>
            <a:r>
              <a:rPr lang="en-US" sz="1800" dirty="0"/>
              <a:t>*Does your unit strain the wash buckets before broadcast spreading? </a:t>
            </a:r>
          </a:p>
          <a:p>
            <a:endParaRPr lang="en-US" sz="1800" dirty="0"/>
          </a:p>
          <a:p>
            <a:r>
              <a:rPr lang="en-US" sz="1800" dirty="0"/>
              <a:t>*On a campout, see how much waste your patrol makes. Strain the wash buckets to remove all food particles. </a:t>
            </a:r>
          </a:p>
          <a:p>
            <a:endParaRPr lang="en-US" sz="1800" dirty="0"/>
          </a:p>
          <a:p>
            <a:r>
              <a:rPr lang="en-US" sz="1800" dirty="0"/>
              <a:t>*Sustainability Merit Badge</a:t>
            </a:r>
          </a:p>
        </p:txBody>
      </p:sp>
      <p:sp>
        <p:nvSpPr>
          <p:cNvPr id="7" name="TextBox 6">
            <a:extLst>
              <a:ext uri="{FF2B5EF4-FFF2-40B4-BE49-F238E27FC236}">
                <a16:creationId xmlns:a16="http://schemas.microsoft.com/office/drawing/2014/main" id="{AA8581DF-B565-E027-FEF4-44FF442EFB6C}"/>
              </a:ext>
            </a:extLst>
          </p:cNvPr>
          <p:cNvSpPr txBox="1"/>
          <p:nvPr/>
        </p:nvSpPr>
        <p:spPr>
          <a:xfrm>
            <a:off x="8138983" y="1636225"/>
            <a:ext cx="280910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1800" b="1" cap="none" spc="0" dirty="0">
                <a:ln/>
                <a:solidFill>
                  <a:schemeClr val="accent3"/>
                </a:solidFill>
                <a:effectLst/>
              </a:rPr>
              <a:t>Social Media</a:t>
            </a:r>
          </a:p>
        </p:txBody>
      </p:sp>
      <p:sp>
        <p:nvSpPr>
          <p:cNvPr id="9" name="TextBox 8">
            <a:extLst>
              <a:ext uri="{FF2B5EF4-FFF2-40B4-BE49-F238E27FC236}">
                <a16:creationId xmlns:a16="http://schemas.microsoft.com/office/drawing/2014/main" id="{3756413A-3252-BCBD-0590-EF2FF132DC81}"/>
              </a:ext>
            </a:extLst>
          </p:cNvPr>
          <p:cNvSpPr txBox="1"/>
          <p:nvPr/>
        </p:nvSpPr>
        <p:spPr>
          <a:xfrm>
            <a:off x="7750293" y="2044005"/>
            <a:ext cx="4195630"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800" b="0" i="1" u="none" strike="noStrike" baseline="0" dirty="0">
                <a:solidFill>
                  <a:srgbClr val="5B6463"/>
                </a:solidFill>
                <a:latin typeface="Gotham-MediumItalic"/>
              </a:rPr>
              <a:t>Creative arts exercise </a:t>
            </a:r>
            <a:r>
              <a:rPr lang="en-US" sz="1800" b="0" i="0" u="none" strike="noStrike" baseline="0" dirty="0">
                <a:solidFill>
                  <a:srgbClr val="5B6463"/>
                </a:solidFill>
                <a:latin typeface="Gotham-Book"/>
              </a:rPr>
              <a:t>- have participants</a:t>
            </a:r>
          </a:p>
          <a:p>
            <a:pPr algn="l"/>
            <a:r>
              <a:rPr lang="en-US" sz="1800" b="0" i="0" u="none" strike="noStrike" baseline="0" dirty="0">
                <a:solidFill>
                  <a:srgbClr val="5B6463"/>
                </a:solidFill>
                <a:latin typeface="Gotham-Book"/>
              </a:rPr>
              <a:t>work in small groups to create a social</a:t>
            </a:r>
          </a:p>
          <a:p>
            <a:pPr algn="l"/>
            <a:r>
              <a:rPr lang="en-US" sz="1800" b="0" i="0" u="none" strike="noStrike" baseline="0" dirty="0">
                <a:solidFill>
                  <a:srgbClr val="5B6463"/>
                </a:solidFill>
                <a:latin typeface="Gotham-Book"/>
              </a:rPr>
              <a:t>media campaign that educates users</a:t>
            </a:r>
          </a:p>
          <a:p>
            <a:pPr algn="l"/>
            <a:r>
              <a:rPr lang="en-US" sz="1800" b="0" i="0" u="none" strike="noStrike" baseline="0" dirty="0">
                <a:solidFill>
                  <a:srgbClr val="5B6463"/>
                </a:solidFill>
                <a:latin typeface="Gotham-Book"/>
              </a:rPr>
              <a:t>about the potential negative impacts to</a:t>
            </a:r>
          </a:p>
          <a:p>
            <a:pPr algn="l"/>
            <a:r>
              <a:rPr lang="en-US" sz="1800" b="0" i="0" u="none" strike="noStrike" baseline="0" dirty="0">
                <a:solidFill>
                  <a:srgbClr val="5B6463"/>
                </a:solidFill>
                <a:latin typeface="Gotham-Book"/>
              </a:rPr>
              <a:t>the outdoors, as well as the ways to be</a:t>
            </a:r>
          </a:p>
          <a:p>
            <a:pPr algn="l"/>
            <a:r>
              <a:rPr lang="en-US" sz="1800" b="0" i="0" u="none" strike="noStrike" baseline="0" dirty="0">
                <a:solidFill>
                  <a:srgbClr val="5B6463"/>
                </a:solidFill>
                <a:latin typeface="Gotham-Book"/>
              </a:rPr>
              <a:t>proactive and responsible when sharing</a:t>
            </a:r>
          </a:p>
          <a:p>
            <a:pPr algn="l"/>
            <a:r>
              <a:rPr lang="en-US" sz="1800" b="0" i="0" u="none" strike="noStrike" baseline="0" dirty="0">
                <a:solidFill>
                  <a:srgbClr val="5B6463"/>
                </a:solidFill>
                <a:latin typeface="Gotham-Book"/>
              </a:rPr>
              <a:t>content about the outdoors.</a:t>
            </a:r>
            <a:endParaRPr lang="en-US" dirty="0"/>
          </a:p>
        </p:txBody>
      </p:sp>
      <p:pic>
        <p:nvPicPr>
          <p:cNvPr id="10" name="Picture 2" descr="Faya Lake Campsite in Algonquin | Gone Camping">
            <a:extLst>
              <a:ext uri="{FF2B5EF4-FFF2-40B4-BE49-F238E27FC236}">
                <a16:creationId xmlns:a16="http://schemas.microsoft.com/office/drawing/2014/main" id="{ACE1530D-019A-3A0C-7F6C-06319115B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395" y="4113778"/>
            <a:ext cx="3561067" cy="2376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77205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4FCDDF-B0BA-BC05-0EFA-9438E062E4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1558" y="1912892"/>
            <a:ext cx="3016593" cy="4022124"/>
          </a:xfrm>
          <a:prstGeom prst="rect">
            <a:avLst/>
          </a:prstGeom>
        </p:spPr>
      </p:pic>
      <p:sp>
        <p:nvSpPr>
          <p:cNvPr id="4" name="Rectangle 3">
            <a:extLst>
              <a:ext uri="{FF2B5EF4-FFF2-40B4-BE49-F238E27FC236}">
                <a16:creationId xmlns:a16="http://schemas.microsoft.com/office/drawing/2014/main" id="{48993B96-DA38-BC27-6E85-27C1FFAF6289}"/>
              </a:ext>
            </a:extLst>
          </p:cNvPr>
          <p:cNvSpPr/>
          <p:nvPr/>
        </p:nvSpPr>
        <p:spPr>
          <a:xfrm>
            <a:off x="7578809" y="2767280"/>
            <a:ext cx="4511499" cy="1323439"/>
          </a:xfrm>
          <a:prstGeom prst="rect">
            <a:avLst/>
          </a:prstGeom>
          <a:noFill/>
        </p:spPr>
        <p:txBody>
          <a:bodyPr wrap="squar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DCSA project</a:t>
            </a:r>
          </a:p>
          <a:p>
            <a:pPr algn="ctr"/>
            <a:r>
              <a:rPr lang="en-US" sz="4000" dirty="0">
                <a:ln w="0"/>
                <a:solidFill>
                  <a:schemeClr val="accent1"/>
                </a:solidFill>
                <a:effectLst>
                  <a:outerShdw blurRad="38100" dist="25400" dir="5400000" algn="ctr" rotWithShape="0">
                    <a:srgbClr val="6E747A">
                      <a:alpha val="43000"/>
                    </a:srgbClr>
                  </a:outerShdw>
                </a:effectLst>
              </a:rPr>
              <a:t>Quail reintroduction</a:t>
            </a:r>
            <a:endParaRPr lang="en-US" sz="4000" b="0" cap="none" spc="0" dirty="0">
              <a:ln w="0"/>
              <a:solidFill>
                <a:schemeClr val="accent1"/>
              </a:solidFill>
              <a:effectLst>
                <a:outerShdw blurRad="38100" dist="25400" dir="5400000" algn="ctr" rotWithShape="0">
                  <a:srgbClr val="6E747A">
                    <a:alpha val="43000"/>
                  </a:srgbClr>
                </a:outerShdw>
              </a:effectLst>
            </a:endParaRPr>
          </a:p>
        </p:txBody>
      </p:sp>
      <p:pic>
        <p:nvPicPr>
          <p:cNvPr id="6" name="Picture 5">
            <a:extLst>
              <a:ext uri="{FF2B5EF4-FFF2-40B4-BE49-F238E27FC236}">
                <a16:creationId xmlns:a16="http://schemas.microsoft.com/office/drawing/2014/main" id="{A2ADF9CF-BEDE-7503-9543-011F857CB1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602" y="2430162"/>
            <a:ext cx="3588072" cy="3628768"/>
          </a:xfrm>
          <a:prstGeom prst="rect">
            <a:avLst/>
          </a:prstGeom>
        </p:spPr>
      </p:pic>
      <p:sp>
        <p:nvSpPr>
          <p:cNvPr id="7" name="Rectangle 6">
            <a:extLst>
              <a:ext uri="{FF2B5EF4-FFF2-40B4-BE49-F238E27FC236}">
                <a16:creationId xmlns:a16="http://schemas.microsoft.com/office/drawing/2014/main" id="{5744C1D2-E9A8-F0FD-69D3-5020F8885473}"/>
              </a:ext>
            </a:extLst>
          </p:cNvPr>
          <p:cNvSpPr/>
          <p:nvPr/>
        </p:nvSpPr>
        <p:spPr>
          <a:xfrm>
            <a:off x="1751452" y="603076"/>
            <a:ext cx="6003568"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Encourage Interests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8FB76B-447C-9AF2-68C6-B982A70CDBDA}"/>
              </a:ext>
            </a:extLst>
          </p:cNvPr>
          <p:cNvSpPr/>
          <p:nvPr/>
        </p:nvSpPr>
        <p:spPr>
          <a:xfrm>
            <a:off x="1367782" y="3638454"/>
            <a:ext cx="9456435" cy="1754326"/>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Making Outdoor Ethics </a:t>
            </a:r>
          </a:p>
          <a:p>
            <a:pPr algn="ctr"/>
            <a:r>
              <a:rPr lang="en-US" sz="5400" b="1" cap="none" spc="50" dirty="0">
                <a:ln w="0"/>
                <a:solidFill>
                  <a:schemeClr val="bg2"/>
                </a:solidFill>
                <a:effectLst>
                  <a:innerShdw blurRad="63500" dist="50800" dir="13500000">
                    <a:srgbClr val="000000">
                      <a:alpha val="50000"/>
                    </a:srgbClr>
                  </a:innerShdw>
                </a:effectLst>
              </a:rPr>
              <a:t>Exciting and Engaging for Youth</a:t>
            </a:r>
          </a:p>
        </p:txBody>
      </p:sp>
      <p:sp>
        <p:nvSpPr>
          <p:cNvPr id="3" name="Rectangle 2">
            <a:extLst>
              <a:ext uri="{FF2B5EF4-FFF2-40B4-BE49-F238E27FC236}">
                <a16:creationId xmlns:a16="http://schemas.microsoft.com/office/drawing/2014/main" id="{03BB9073-6424-D2DB-B368-27DE9A6BA57D}"/>
              </a:ext>
            </a:extLst>
          </p:cNvPr>
          <p:cNvSpPr/>
          <p:nvPr/>
        </p:nvSpPr>
        <p:spPr>
          <a:xfrm>
            <a:off x="9158798" y="331227"/>
            <a:ext cx="2467342" cy="830997"/>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Michelle Bierstedt</a:t>
            </a:r>
          </a:p>
          <a:p>
            <a:pPr algn="ctr"/>
            <a:r>
              <a:rPr lang="en-US" sz="2400" dirty="0">
                <a:ln w="0"/>
                <a:solidFill>
                  <a:schemeClr val="tx1"/>
                </a:solidFill>
                <a:effectLst>
                  <a:outerShdw blurRad="38100" dist="19050" dir="2700000" algn="tl" rotWithShape="0">
                    <a:schemeClr val="dk1">
                      <a:alpha val="40000"/>
                    </a:schemeClr>
                  </a:outerShdw>
                </a:effectLst>
              </a:rPr>
              <a:t>Sioux Council</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6AFF2-E4B1-BBB1-4009-3266503C18F1}"/>
              </a:ext>
            </a:extLst>
          </p:cNvPr>
          <p:cNvSpPr/>
          <p:nvPr/>
        </p:nvSpPr>
        <p:spPr>
          <a:xfrm>
            <a:off x="1657032" y="594837"/>
            <a:ext cx="4544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Safety Moment</a:t>
            </a:r>
          </a:p>
        </p:txBody>
      </p:sp>
      <p:sp>
        <p:nvSpPr>
          <p:cNvPr id="4" name="TextBox 3">
            <a:extLst>
              <a:ext uri="{FF2B5EF4-FFF2-40B4-BE49-F238E27FC236}">
                <a16:creationId xmlns:a16="http://schemas.microsoft.com/office/drawing/2014/main" id="{326994FA-A5F8-381E-C3CB-60E9595A75C4}"/>
              </a:ext>
            </a:extLst>
          </p:cNvPr>
          <p:cNvSpPr txBox="1"/>
          <p:nvPr/>
        </p:nvSpPr>
        <p:spPr>
          <a:xfrm>
            <a:off x="1342767" y="1518167"/>
            <a:ext cx="10700951"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i="0" dirty="0">
                <a:solidFill>
                  <a:srgbClr val="515354"/>
                </a:solidFill>
                <a:effectLst/>
                <a:latin typeface="Roboto" panose="02000000000000000000" pitchFamily="2" charset="0"/>
              </a:rPr>
              <a:t>Attention deficit hyperactivity disorder, or ADHD, is a brain disorder found more commonly in children, but adults can have it as well. It involves difficulty with keeping attention, controlling one’s urges, and in maintaining the ability to act appropriately in response to different situations.</a:t>
            </a:r>
            <a:endParaRPr lang="en-US" dirty="0"/>
          </a:p>
        </p:txBody>
      </p:sp>
      <p:sp>
        <p:nvSpPr>
          <p:cNvPr id="6" name="TextBox 5">
            <a:extLst>
              <a:ext uri="{FF2B5EF4-FFF2-40B4-BE49-F238E27FC236}">
                <a16:creationId xmlns:a16="http://schemas.microsoft.com/office/drawing/2014/main" id="{6AEB1BC5-1024-E124-8646-A66F536F0571}"/>
              </a:ext>
            </a:extLst>
          </p:cNvPr>
          <p:cNvSpPr txBox="1"/>
          <p:nvPr/>
        </p:nvSpPr>
        <p:spPr>
          <a:xfrm>
            <a:off x="7587047" y="3117157"/>
            <a:ext cx="4456671" cy="2336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1" i="0" dirty="0">
                <a:solidFill>
                  <a:srgbClr val="515354"/>
                </a:solidFill>
                <a:effectLst/>
                <a:latin typeface="Roboto" panose="02000000000000000000" pitchFamily="2" charset="0"/>
              </a:rPr>
              <a:t>How to Help</a:t>
            </a:r>
            <a:endParaRPr lang="en-US" b="0" i="0" dirty="0">
              <a:solidFill>
                <a:srgbClr val="515354"/>
              </a:solidFill>
              <a:effectLst/>
              <a:latin typeface="Roboto" panose="02000000000000000000" pitchFamily="2" charset="0"/>
            </a:endParaRPr>
          </a:p>
          <a:p>
            <a:pPr algn="l">
              <a:buFont typeface="Arial" panose="020B0604020202020204" pitchFamily="34" charset="0"/>
              <a:buChar char="•"/>
            </a:pPr>
            <a:r>
              <a:rPr lang="en-US" b="0" i="0" dirty="0">
                <a:solidFill>
                  <a:srgbClr val="515354"/>
                </a:solidFill>
                <a:effectLst/>
                <a:latin typeface="Roboto" panose="02000000000000000000" pitchFamily="2" charset="0"/>
              </a:rPr>
              <a:t>Seat the Scout near a good role model.</a:t>
            </a:r>
          </a:p>
          <a:p>
            <a:pPr algn="l">
              <a:buFont typeface="Arial" panose="020B0604020202020204" pitchFamily="34" charset="0"/>
              <a:buChar char="•"/>
            </a:pPr>
            <a:r>
              <a:rPr lang="en-US" b="0" i="0" dirty="0">
                <a:solidFill>
                  <a:srgbClr val="515354"/>
                </a:solidFill>
                <a:effectLst/>
                <a:latin typeface="Roboto" panose="02000000000000000000" pitchFamily="2" charset="0"/>
              </a:rPr>
              <a:t>Allow extra time to complete work.</a:t>
            </a:r>
          </a:p>
          <a:p>
            <a:pPr algn="l">
              <a:buFont typeface="Arial" panose="020B0604020202020204" pitchFamily="34" charset="0"/>
              <a:buChar char="•"/>
            </a:pPr>
            <a:r>
              <a:rPr lang="en-US" b="0" i="0" dirty="0">
                <a:solidFill>
                  <a:srgbClr val="515354"/>
                </a:solidFill>
                <a:effectLst/>
                <a:latin typeface="Roboto" panose="02000000000000000000" pitchFamily="2" charset="0"/>
              </a:rPr>
              <a:t>Give clear, concise instructions.</a:t>
            </a:r>
          </a:p>
          <a:p>
            <a:pPr algn="l">
              <a:buFont typeface="Arial" panose="020B0604020202020204" pitchFamily="34" charset="0"/>
              <a:buChar char="•"/>
            </a:pPr>
            <a:r>
              <a:rPr lang="en-US" b="0" i="0" dirty="0">
                <a:solidFill>
                  <a:srgbClr val="515354"/>
                </a:solidFill>
                <a:effectLst/>
                <a:latin typeface="Roboto" panose="02000000000000000000" pitchFamily="2" charset="0"/>
              </a:rPr>
              <a:t>Ignore minor inappropriate behavior.</a:t>
            </a:r>
          </a:p>
          <a:p>
            <a:pPr algn="l">
              <a:buFont typeface="Arial" panose="020B0604020202020204" pitchFamily="34" charset="0"/>
              <a:buChar char="•"/>
            </a:pPr>
            <a:r>
              <a:rPr lang="en-US" b="0" i="0" dirty="0">
                <a:solidFill>
                  <a:srgbClr val="515354"/>
                </a:solidFill>
                <a:effectLst/>
                <a:latin typeface="Roboto" panose="02000000000000000000" pitchFamily="2" charset="0"/>
              </a:rPr>
              <a:t>Supervise closely.</a:t>
            </a:r>
          </a:p>
          <a:p>
            <a:pPr algn="l">
              <a:buFont typeface="Arial" panose="020B0604020202020204" pitchFamily="34" charset="0"/>
              <a:buChar char="•"/>
            </a:pPr>
            <a:r>
              <a:rPr lang="en-US" b="0" i="0" dirty="0">
                <a:solidFill>
                  <a:srgbClr val="515354"/>
                </a:solidFill>
                <a:effectLst/>
                <a:latin typeface="Roboto" panose="02000000000000000000" pitchFamily="2" charset="0"/>
              </a:rPr>
              <a:t>Remind Scout to check over their work.</a:t>
            </a:r>
          </a:p>
          <a:p>
            <a:pPr algn="l">
              <a:buFont typeface="Arial" panose="020B0604020202020204" pitchFamily="34" charset="0"/>
              <a:buChar char="•"/>
            </a:pPr>
            <a:r>
              <a:rPr lang="en-US" b="0" i="0" dirty="0">
                <a:solidFill>
                  <a:srgbClr val="515354"/>
                </a:solidFill>
                <a:effectLst/>
                <a:latin typeface="Roboto" panose="02000000000000000000" pitchFamily="2" charset="0"/>
              </a:rPr>
              <a:t>Praise appropriate behavior.</a:t>
            </a:r>
          </a:p>
        </p:txBody>
      </p:sp>
      <p:sp>
        <p:nvSpPr>
          <p:cNvPr id="8" name="TextBox 7">
            <a:extLst>
              <a:ext uri="{FF2B5EF4-FFF2-40B4-BE49-F238E27FC236}">
                <a16:creationId xmlns:a16="http://schemas.microsoft.com/office/drawing/2014/main" id="{4FDE1829-C288-0F05-8AC0-0294C5E1049A}"/>
              </a:ext>
            </a:extLst>
          </p:cNvPr>
          <p:cNvSpPr txBox="1"/>
          <p:nvPr/>
        </p:nvSpPr>
        <p:spPr>
          <a:xfrm>
            <a:off x="597242" y="2688270"/>
            <a:ext cx="6096000"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0" i="0" dirty="0">
                <a:solidFill>
                  <a:srgbClr val="515354"/>
                </a:solidFill>
                <a:effectLst/>
                <a:latin typeface="Roboto" panose="02000000000000000000" pitchFamily="2" charset="0"/>
              </a:rPr>
              <a:t>ADHD may include problems involving inattention, hyperactivity, impulsiveness, or any combination of these. Symptoms include:</a:t>
            </a:r>
          </a:p>
          <a:p>
            <a:pPr algn="l">
              <a:buFont typeface="Arial" panose="020B0604020202020204" pitchFamily="34" charset="0"/>
              <a:buChar char="•"/>
            </a:pPr>
            <a:r>
              <a:rPr lang="en-US" b="0" i="0" dirty="0">
                <a:solidFill>
                  <a:srgbClr val="515354"/>
                </a:solidFill>
                <a:effectLst/>
                <a:latin typeface="Roboto" panose="02000000000000000000" pitchFamily="2" charset="0"/>
              </a:rPr>
              <a:t>An inability to give close attention to details.</a:t>
            </a:r>
          </a:p>
          <a:p>
            <a:pPr algn="l">
              <a:buFont typeface="Arial" panose="020B0604020202020204" pitchFamily="34" charset="0"/>
              <a:buChar char="•"/>
            </a:pPr>
            <a:r>
              <a:rPr lang="en-US" b="0" i="0" dirty="0">
                <a:solidFill>
                  <a:srgbClr val="515354"/>
                </a:solidFill>
                <a:effectLst/>
                <a:latin typeface="Roboto" panose="02000000000000000000" pitchFamily="2" charset="0"/>
              </a:rPr>
              <a:t>Making careless mistakes.</a:t>
            </a:r>
          </a:p>
          <a:p>
            <a:pPr algn="l">
              <a:buFont typeface="Arial" panose="020B0604020202020204" pitchFamily="34" charset="0"/>
              <a:buChar char="•"/>
            </a:pPr>
            <a:r>
              <a:rPr lang="en-US" b="0" i="0" dirty="0">
                <a:solidFill>
                  <a:srgbClr val="515354"/>
                </a:solidFill>
                <a:effectLst/>
                <a:latin typeface="Roboto" panose="02000000000000000000" pitchFamily="2" charset="0"/>
              </a:rPr>
              <a:t>Difficulty paying attention during tasks.</a:t>
            </a:r>
          </a:p>
          <a:p>
            <a:pPr algn="l">
              <a:buFont typeface="Arial" panose="020B0604020202020204" pitchFamily="34" charset="0"/>
              <a:buChar char="•"/>
            </a:pPr>
            <a:r>
              <a:rPr lang="en-US" b="0" i="0" dirty="0">
                <a:solidFill>
                  <a:srgbClr val="515354"/>
                </a:solidFill>
                <a:effectLst/>
                <a:latin typeface="Roboto" panose="02000000000000000000" pitchFamily="2" charset="0"/>
              </a:rPr>
              <a:t>Not seeming to listen when spoken to directly.</a:t>
            </a:r>
          </a:p>
          <a:p>
            <a:pPr algn="l">
              <a:buFont typeface="Arial" panose="020B0604020202020204" pitchFamily="34" charset="0"/>
              <a:buChar char="•"/>
            </a:pPr>
            <a:r>
              <a:rPr lang="en-US" b="0" i="0" dirty="0">
                <a:solidFill>
                  <a:srgbClr val="515354"/>
                </a:solidFill>
                <a:effectLst/>
                <a:latin typeface="Roboto" panose="02000000000000000000" pitchFamily="2" charset="0"/>
              </a:rPr>
              <a:t>Difficulty organizing tasks or activities.</a:t>
            </a:r>
          </a:p>
          <a:p>
            <a:pPr algn="l">
              <a:buFont typeface="Arial" panose="020B0604020202020204" pitchFamily="34" charset="0"/>
              <a:buChar char="•"/>
            </a:pPr>
            <a:r>
              <a:rPr lang="en-US" b="0" i="0" dirty="0">
                <a:solidFill>
                  <a:srgbClr val="515354"/>
                </a:solidFill>
                <a:effectLst/>
                <a:latin typeface="Roboto" panose="02000000000000000000" pitchFamily="2" charset="0"/>
              </a:rPr>
              <a:t>Struggling to follow through on complex instructions.</a:t>
            </a:r>
          </a:p>
          <a:p>
            <a:pPr algn="l">
              <a:buFont typeface="Arial" panose="020B0604020202020204" pitchFamily="34" charset="0"/>
              <a:buChar char="•"/>
            </a:pPr>
            <a:r>
              <a:rPr lang="en-US" b="0" i="0" dirty="0">
                <a:solidFill>
                  <a:srgbClr val="515354"/>
                </a:solidFill>
                <a:effectLst/>
                <a:latin typeface="Roboto" panose="02000000000000000000" pitchFamily="2" charset="0"/>
              </a:rPr>
              <a:t>Being easily distracted.</a:t>
            </a:r>
          </a:p>
          <a:p>
            <a:pPr algn="l">
              <a:buFont typeface="Arial" panose="020B0604020202020204" pitchFamily="34" charset="0"/>
              <a:buChar char="•"/>
            </a:pPr>
            <a:r>
              <a:rPr lang="en-US" b="0" i="0" dirty="0">
                <a:solidFill>
                  <a:srgbClr val="515354"/>
                </a:solidFill>
                <a:effectLst/>
                <a:latin typeface="Roboto" panose="02000000000000000000" pitchFamily="2" charset="0"/>
              </a:rPr>
              <a:t>Fidgeting.</a:t>
            </a:r>
          </a:p>
          <a:p>
            <a:pPr algn="l">
              <a:buFont typeface="Arial" panose="020B0604020202020204" pitchFamily="34" charset="0"/>
              <a:buChar char="•"/>
            </a:pPr>
            <a:r>
              <a:rPr lang="en-US" b="0" i="0" dirty="0">
                <a:solidFill>
                  <a:srgbClr val="515354"/>
                </a:solidFill>
                <a:effectLst/>
                <a:latin typeface="Roboto" panose="02000000000000000000" pitchFamily="2" charset="0"/>
              </a:rPr>
              <a:t>Difficulty awaiting one’s turn.</a:t>
            </a:r>
          </a:p>
          <a:p>
            <a:pPr algn="l">
              <a:buFont typeface="Arial" panose="020B0604020202020204" pitchFamily="34" charset="0"/>
              <a:buChar char="•"/>
            </a:pPr>
            <a:r>
              <a:rPr lang="en-US" b="0" i="0" dirty="0">
                <a:solidFill>
                  <a:srgbClr val="515354"/>
                </a:solidFill>
                <a:effectLst/>
                <a:latin typeface="Roboto" panose="02000000000000000000" pitchFamily="2" charset="0"/>
              </a:rPr>
              <a:t>Interrupting or intruding on others.</a:t>
            </a:r>
          </a:p>
        </p:txBody>
      </p:sp>
      <p:sp>
        <p:nvSpPr>
          <p:cNvPr id="10" name="TextBox 9">
            <a:extLst>
              <a:ext uri="{FF2B5EF4-FFF2-40B4-BE49-F238E27FC236}">
                <a16:creationId xmlns:a16="http://schemas.microsoft.com/office/drawing/2014/main" id="{3086D2B7-47B9-4669-E2BC-BE6A2C8D0892}"/>
              </a:ext>
            </a:extLst>
          </p:cNvPr>
          <p:cNvSpPr txBox="1"/>
          <p:nvPr/>
        </p:nvSpPr>
        <p:spPr>
          <a:xfrm>
            <a:off x="6201867" y="5937505"/>
            <a:ext cx="5498758"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2"/>
              </a:rPr>
              <a:t>https://www.scouting.org/health-and-safety/safety-moments/attention-deficit-hyperactivity-disorder-adhd/</a:t>
            </a:r>
            <a:endParaRPr lang="en-US" dirty="0"/>
          </a:p>
          <a:p>
            <a:endParaRPr lang="en-US" dirty="0"/>
          </a:p>
        </p:txBody>
      </p:sp>
    </p:spTree>
    <p:extLst>
      <p:ext uri="{BB962C8B-B14F-4D97-AF65-F5344CB8AC3E}">
        <p14:creationId xmlns:p14="http://schemas.microsoft.com/office/powerpoint/2010/main" val="300752599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Title Goes Here"/>
          <p:cNvSpPr txBox="1"/>
          <p:nvPr/>
        </p:nvSpPr>
        <p:spPr>
          <a:xfrm>
            <a:off x="1651529" y="575585"/>
            <a:ext cx="7043738" cy="1142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defTabSz="457200">
              <a:defRPr sz="3200" b="1">
                <a:solidFill>
                  <a:srgbClr val="1F371B"/>
                </a:solidFill>
                <a:latin typeface="+mj-lt"/>
                <a:ea typeface="+mj-ea"/>
                <a:cs typeface="+mj-cs"/>
                <a:sym typeface="Helvetica"/>
              </a:defRPr>
            </a:lvl1pPr>
          </a:lstStyle>
          <a:p>
            <a:r>
              <a:rPr lang="en-US" dirty="0"/>
              <a:t>Friday 10-10:45; Saturday 10-10:45</a:t>
            </a:r>
            <a:endParaRPr dirty="0"/>
          </a:p>
        </p:txBody>
      </p:sp>
      <p:sp>
        <p:nvSpPr>
          <p:cNvPr id="2" name="Rectangle 1">
            <a:extLst>
              <a:ext uri="{FF2B5EF4-FFF2-40B4-BE49-F238E27FC236}">
                <a16:creationId xmlns:a16="http://schemas.microsoft.com/office/drawing/2014/main" id="{67237260-2874-DF16-CD24-DC0A0931E0AA}"/>
              </a:ext>
            </a:extLst>
          </p:cNvPr>
          <p:cNvSpPr/>
          <p:nvPr/>
        </p:nvSpPr>
        <p:spPr>
          <a:xfrm>
            <a:off x="1203216" y="3107379"/>
            <a:ext cx="6210354"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From the beginning…</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3" name="Rectangle 2">
            <a:extLst>
              <a:ext uri="{FF2B5EF4-FFF2-40B4-BE49-F238E27FC236}">
                <a16:creationId xmlns:a16="http://schemas.microsoft.com/office/drawing/2014/main" id="{7434962B-F8B6-79E7-6C0A-463D5F5CD3B3}"/>
              </a:ext>
            </a:extLst>
          </p:cNvPr>
          <p:cNvSpPr/>
          <p:nvPr/>
        </p:nvSpPr>
        <p:spPr>
          <a:xfrm>
            <a:off x="839880" y="5419504"/>
            <a:ext cx="762901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Fun - Hands On - Relevant</a:t>
            </a:r>
            <a:endParaRPr lang="en-US" sz="5400" b="1" cap="none" spc="0" dirty="0">
              <a:ln/>
              <a:solidFill>
                <a:schemeClr val="accent3"/>
              </a:solidFill>
              <a:effectLst/>
            </a:endParaRPr>
          </a:p>
        </p:txBody>
      </p:sp>
      <p:pic>
        <p:nvPicPr>
          <p:cNvPr id="1026" name="Picture 2" descr="UP: DVD &amp; Blu-Ray :: Review &amp; Discuss It">
            <a:extLst>
              <a:ext uri="{FF2B5EF4-FFF2-40B4-BE49-F238E27FC236}">
                <a16:creationId xmlns:a16="http://schemas.microsoft.com/office/drawing/2014/main" id="{036009A8-D2AE-2219-08EC-99DCAEA89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9130" y="15240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88610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FBA12E-65F8-E495-A910-5F0357765D45}"/>
              </a:ext>
            </a:extLst>
          </p:cNvPr>
          <p:cNvSpPr/>
          <p:nvPr/>
        </p:nvSpPr>
        <p:spPr>
          <a:xfrm>
            <a:off x="1831599" y="611313"/>
            <a:ext cx="1576072"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Who</a:t>
            </a:r>
          </a:p>
        </p:txBody>
      </p:sp>
      <p:pic>
        <p:nvPicPr>
          <p:cNvPr id="1026" name="Picture 2" descr="Pack 1859's Journey to Earn the NCAC Outdoor Ethics Awareness Award – The  Scouter Digest">
            <a:extLst>
              <a:ext uri="{FF2B5EF4-FFF2-40B4-BE49-F238E27FC236}">
                <a16:creationId xmlns:a16="http://schemas.microsoft.com/office/drawing/2014/main" id="{E180A1FC-F1B1-4386-AE0E-FDDD898E1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502" y="1151188"/>
            <a:ext cx="4686899" cy="3515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DC9DB4-4ABF-FA53-1423-AA799554A6A5}"/>
              </a:ext>
            </a:extLst>
          </p:cNvPr>
          <p:cNvSpPr txBox="1"/>
          <p:nvPr/>
        </p:nvSpPr>
        <p:spPr>
          <a:xfrm>
            <a:off x="1471928" y="2323064"/>
            <a:ext cx="1985319"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*Cub Scouts</a:t>
            </a:r>
          </a:p>
          <a:p>
            <a:r>
              <a:rPr lang="en-US" dirty="0"/>
              <a:t>*Webelos</a:t>
            </a:r>
          </a:p>
          <a:p>
            <a:r>
              <a:rPr lang="en-US" dirty="0"/>
              <a:t>*Young Scouts</a:t>
            </a:r>
          </a:p>
          <a:p>
            <a:r>
              <a:rPr lang="en-US" dirty="0"/>
              <a:t>*Older Scouts</a:t>
            </a:r>
          </a:p>
          <a:p>
            <a:r>
              <a:rPr lang="en-US" dirty="0"/>
              <a:t>*Adult Leaders</a:t>
            </a:r>
          </a:p>
          <a:p>
            <a:r>
              <a:rPr lang="en-US" dirty="0"/>
              <a:t>*Parents</a:t>
            </a:r>
          </a:p>
          <a:p>
            <a:r>
              <a:rPr lang="en-US" dirty="0"/>
              <a:t>*Community</a:t>
            </a:r>
          </a:p>
        </p:txBody>
      </p:sp>
      <p:sp>
        <p:nvSpPr>
          <p:cNvPr id="7" name="TextBox 6">
            <a:extLst>
              <a:ext uri="{FF2B5EF4-FFF2-40B4-BE49-F238E27FC236}">
                <a16:creationId xmlns:a16="http://schemas.microsoft.com/office/drawing/2014/main" id="{C3A34E4D-D791-4589-9B69-D6BF3ED1152C}"/>
              </a:ext>
            </a:extLst>
          </p:cNvPr>
          <p:cNvSpPr txBox="1"/>
          <p:nvPr/>
        </p:nvSpPr>
        <p:spPr>
          <a:xfrm>
            <a:off x="5000367" y="4855859"/>
            <a:ext cx="60960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Durable Surfaces game: Put different surfaces in a Ziploc bag. Then have scouts walk on the bags and decide which surface was most durable ---least durable</a:t>
            </a:r>
          </a:p>
        </p:txBody>
      </p:sp>
    </p:spTree>
    <p:extLst>
      <p:ext uri="{BB962C8B-B14F-4D97-AF65-F5344CB8AC3E}">
        <p14:creationId xmlns:p14="http://schemas.microsoft.com/office/powerpoint/2010/main" val="270034785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AFB015-AC72-51C9-50A8-9FDF76E85BBD}"/>
              </a:ext>
            </a:extLst>
          </p:cNvPr>
          <p:cNvSpPr txBox="1"/>
          <p:nvPr/>
        </p:nvSpPr>
        <p:spPr>
          <a:xfrm>
            <a:off x="1146264" y="2433415"/>
            <a:ext cx="2380735"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t>Unit Meetings</a:t>
            </a:r>
          </a:p>
          <a:p>
            <a:r>
              <a:rPr lang="en-US" dirty="0"/>
              <a:t>Cub Camps</a:t>
            </a:r>
          </a:p>
          <a:p>
            <a:r>
              <a:rPr lang="en-US" dirty="0"/>
              <a:t>Long Term Camps</a:t>
            </a:r>
          </a:p>
          <a:p>
            <a:r>
              <a:rPr lang="en-US" dirty="0"/>
              <a:t>Weekend Campout</a:t>
            </a:r>
          </a:p>
          <a:p>
            <a:r>
              <a:rPr lang="en-US" dirty="0"/>
              <a:t>OA Meetings</a:t>
            </a:r>
          </a:p>
          <a:p>
            <a:r>
              <a:rPr lang="en-US" dirty="0"/>
              <a:t>District Roundtables</a:t>
            </a:r>
          </a:p>
          <a:p>
            <a:r>
              <a:rPr lang="en-US" dirty="0"/>
              <a:t>Camporee</a:t>
            </a:r>
          </a:p>
          <a:p>
            <a:r>
              <a:rPr lang="en-US" dirty="0"/>
              <a:t>Community Events</a:t>
            </a:r>
          </a:p>
        </p:txBody>
      </p:sp>
      <p:sp>
        <p:nvSpPr>
          <p:cNvPr id="6" name="Rectangle 5">
            <a:extLst>
              <a:ext uri="{FF2B5EF4-FFF2-40B4-BE49-F238E27FC236}">
                <a16:creationId xmlns:a16="http://schemas.microsoft.com/office/drawing/2014/main" id="{00D676B4-5B12-B90B-E5C9-BEFC04250E61}"/>
              </a:ext>
            </a:extLst>
          </p:cNvPr>
          <p:cNvSpPr/>
          <p:nvPr/>
        </p:nvSpPr>
        <p:spPr>
          <a:xfrm>
            <a:off x="1754659" y="759595"/>
            <a:ext cx="2159567"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Where</a:t>
            </a:r>
          </a:p>
        </p:txBody>
      </p:sp>
      <p:pic>
        <p:nvPicPr>
          <p:cNvPr id="7" name="Picture 2" descr="200 feet away is the... - Appalachian Trail Conservancy | Facebook">
            <a:extLst>
              <a:ext uri="{FF2B5EF4-FFF2-40B4-BE49-F238E27FC236}">
                <a16:creationId xmlns:a16="http://schemas.microsoft.com/office/drawing/2014/main" id="{46B3C010-9433-F984-6540-0586E6BE9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2546" y="1793843"/>
            <a:ext cx="2836080" cy="32703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A23C9BD-F275-F254-89A8-9141905F6BBD}"/>
              </a:ext>
            </a:extLst>
          </p:cNvPr>
          <p:cNvSpPr txBox="1"/>
          <p:nvPr/>
        </p:nvSpPr>
        <p:spPr>
          <a:xfrm>
            <a:off x="8138985" y="1633307"/>
            <a:ext cx="3550507"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dirty="0"/>
              <a:t>Needed: 200 foot rope, 1 volunteer</a:t>
            </a:r>
          </a:p>
          <a:p>
            <a:endParaRPr lang="en-US" sz="1800" dirty="0"/>
          </a:p>
          <a:p>
            <a:r>
              <a:rPr lang="en-US" sz="1800" dirty="0"/>
              <a:t>Have the group (-1 volunteer) walk out what they think 200 feet is. Then have the volunteer walk out with the 200 foot rope. Optional: The person(s) closest to 200 feet and the volunteer each receive a hang tag or carabiner or other prize.</a:t>
            </a:r>
          </a:p>
          <a:p>
            <a:r>
              <a:rPr lang="en-US" sz="1800" dirty="0"/>
              <a:t>Wrap up –have everyone start at 0 and pace off how many steps 200 feet is.</a:t>
            </a:r>
          </a:p>
        </p:txBody>
      </p:sp>
    </p:spTree>
    <p:extLst>
      <p:ext uri="{BB962C8B-B14F-4D97-AF65-F5344CB8AC3E}">
        <p14:creationId xmlns:p14="http://schemas.microsoft.com/office/powerpoint/2010/main" val="185184801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3AD25-651D-A4C1-79A7-EFD88B37B62C}"/>
              </a:ext>
            </a:extLst>
          </p:cNvPr>
          <p:cNvSpPr/>
          <p:nvPr/>
        </p:nvSpPr>
        <p:spPr>
          <a:xfrm>
            <a:off x="1811108" y="636027"/>
            <a:ext cx="4961615"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How – In Person</a:t>
            </a:r>
          </a:p>
        </p:txBody>
      </p:sp>
      <p:sp>
        <p:nvSpPr>
          <p:cNvPr id="6" name="TextBox 5">
            <a:extLst>
              <a:ext uri="{FF2B5EF4-FFF2-40B4-BE49-F238E27FC236}">
                <a16:creationId xmlns:a16="http://schemas.microsoft.com/office/drawing/2014/main" id="{2E0DEAC4-E58C-6DE6-EDCC-029938F65945}"/>
              </a:ext>
            </a:extLst>
          </p:cNvPr>
          <p:cNvSpPr txBox="1"/>
          <p:nvPr/>
        </p:nvSpPr>
        <p:spPr>
          <a:xfrm>
            <a:off x="1145059" y="2090172"/>
            <a:ext cx="2578443" cy="2677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US" sz="2400" dirty="0"/>
              <a:t>Team Games</a:t>
            </a:r>
          </a:p>
          <a:p>
            <a:pPr marL="285750" indent="-285750">
              <a:buFont typeface="Arial" panose="020B0604020202020204" pitchFamily="34" charset="0"/>
              <a:buChar char="•"/>
            </a:pPr>
            <a:r>
              <a:rPr lang="en-US" sz="2400" dirty="0"/>
              <a:t>Art Project</a:t>
            </a:r>
          </a:p>
          <a:p>
            <a:pPr marL="285750" indent="-285750">
              <a:buFont typeface="Arial" panose="020B0604020202020204" pitchFamily="34" charset="0"/>
              <a:buChar char="•"/>
            </a:pPr>
            <a:r>
              <a:rPr lang="en-US" sz="2400" dirty="0"/>
              <a:t>Competitions</a:t>
            </a:r>
          </a:p>
          <a:p>
            <a:pPr marL="285750" indent="-285750">
              <a:buFont typeface="Arial" panose="020B0604020202020204" pitchFamily="34" charset="0"/>
              <a:buChar char="•"/>
            </a:pPr>
            <a:r>
              <a:rPr lang="en-US" sz="2400" dirty="0"/>
              <a:t>Exploration</a:t>
            </a:r>
          </a:p>
          <a:p>
            <a:pPr marL="285750" indent="-285750">
              <a:buFont typeface="Arial" panose="020B0604020202020204" pitchFamily="34" charset="0"/>
              <a:buChar char="•"/>
            </a:pPr>
            <a:r>
              <a:rPr lang="en-US" sz="2400" dirty="0"/>
              <a:t>Experiment</a:t>
            </a:r>
          </a:p>
          <a:p>
            <a:pPr marL="285750" indent="-285750">
              <a:buFont typeface="Arial" panose="020B0604020202020204" pitchFamily="34" charset="0"/>
              <a:buChar char="•"/>
            </a:pPr>
            <a:r>
              <a:rPr lang="en-US" sz="2400" dirty="0"/>
              <a:t>Skits</a:t>
            </a:r>
          </a:p>
          <a:p>
            <a:pPr marL="285750" indent="-285750">
              <a:buFont typeface="Arial" panose="020B0604020202020204" pitchFamily="34" charset="0"/>
              <a:buChar char="•"/>
            </a:pPr>
            <a:r>
              <a:rPr lang="en-US" sz="2400" dirty="0"/>
              <a:t>Legos</a:t>
            </a:r>
          </a:p>
        </p:txBody>
      </p:sp>
      <p:sp>
        <p:nvSpPr>
          <p:cNvPr id="8" name="TextBox 7">
            <a:extLst>
              <a:ext uri="{FF2B5EF4-FFF2-40B4-BE49-F238E27FC236}">
                <a16:creationId xmlns:a16="http://schemas.microsoft.com/office/drawing/2014/main" id="{5A4B54C1-B833-32A1-ABFD-9C4E6D8664DF}"/>
              </a:ext>
            </a:extLst>
          </p:cNvPr>
          <p:cNvSpPr txBox="1"/>
          <p:nvPr/>
        </p:nvSpPr>
        <p:spPr>
          <a:xfrm>
            <a:off x="7695361" y="2154531"/>
            <a:ext cx="4274218" cy="22609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Wingdings" panose="05000000000000000000" pitchFamily="2" charset="2"/>
              <a:buChar char="v"/>
            </a:pPr>
            <a:r>
              <a:rPr lang="en-US" sz="2000" dirty="0"/>
              <a:t>Big Foot Playbook</a:t>
            </a:r>
          </a:p>
          <a:p>
            <a:pPr marL="285750" indent="-285750">
              <a:buFont typeface="Wingdings" panose="05000000000000000000" pitchFamily="2" charset="2"/>
              <a:buChar char="v"/>
            </a:pPr>
            <a:r>
              <a:rPr lang="en-US" sz="2000" dirty="0"/>
              <a:t>101 Ways to Teach Leave No Trace</a:t>
            </a:r>
          </a:p>
          <a:p>
            <a:pPr marL="285750" indent="-285750">
              <a:buFont typeface="Wingdings" panose="05000000000000000000" pitchFamily="2" charset="2"/>
              <a:buChar char="v"/>
            </a:pPr>
            <a:r>
              <a:rPr lang="en-US" sz="2000" dirty="0"/>
              <a:t>Leave No Trace Peak Pack</a:t>
            </a:r>
          </a:p>
          <a:p>
            <a:pPr marL="285750" indent="-285750">
              <a:buFont typeface="Wingdings" panose="05000000000000000000" pitchFamily="2" charset="2"/>
              <a:buChar char="v"/>
            </a:pPr>
            <a:r>
              <a:rPr lang="en-US" sz="2000" dirty="0"/>
              <a:t>Leave No Trace and Lego activities</a:t>
            </a:r>
          </a:p>
          <a:p>
            <a:pPr marL="285750" indent="-285750">
              <a:buFont typeface="Wingdings" panose="05000000000000000000" pitchFamily="2" charset="2"/>
              <a:buChar char="v"/>
            </a:pPr>
            <a:r>
              <a:rPr lang="en-US" sz="2000" dirty="0"/>
              <a:t>Project Learning Tree</a:t>
            </a:r>
          </a:p>
          <a:p>
            <a:pPr marL="285750" indent="-285750">
              <a:buFont typeface="Wingdings" panose="05000000000000000000" pitchFamily="2" charset="2"/>
              <a:buChar char="v"/>
            </a:pPr>
            <a:r>
              <a:rPr lang="en-US" sz="2000" dirty="0"/>
              <a:t>Project Wild and Project Wet</a:t>
            </a:r>
          </a:p>
          <a:p>
            <a:pPr marL="285750" indent="-285750">
              <a:buFont typeface="Wingdings" panose="05000000000000000000" pitchFamily="2" charset="2"/>
              <a:buChar char="v"/>
            </a:pPr>
            <a:r>
              <a:rPr lang="en-US" sz="2000" dirty="0"/>
              <a:t>TREAD Lightly!</a:t>
            </a:r>
          </a:p>
        </p:txBody>
      </p:sp>
      <p:sp>
        <p:nvSpPr>
          <p:cNvPr id="10" name="TextBox 9">
            <a:extLst>
              <a:ext uri="{FF2B5EF4-FFF2-40B4-BE49-F238E27FC236}">
                <a16:creationId xmlns:a16="http://schemas.microsoft.com/office/drawing/2014/main" id="{12F73DE8-65E8-009F-DBCF-15172F26C05E}"/>
              </a:ext>
            </a:extLst>
          </p:cNvPr>
          <p:cNvSpPr txBox="1"/>
          <p:nvPr/>
        </p:nvSpPr>
        <p:spPr>
          <a:xfrm>
            <a:off x="2644346" y="5454134"/>
            <a:ext cx="60960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Any activity can be modified for your group</a:t>
            </a:r>
          </a:p>
        </p:txBody>
      </p:sp>
      <p:pic>
        <p:nvPicPr>
          <p:cNvPr id="12" name="Picture 11">
            <a:extLst>
              <a:ext uri="{FF2B5EF4-FFF2-40B4-BE49-F238E27FC236}">
                <a16:creationId xmlns:a16="http://schemas.microsoft.com/office/drawing/2014/main" id="{1D716DB0-0622-E3C8-276B-2F03DD01A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6640" y="2358003"/>
            <a:ext cx="2167771" cy="2901831"/>
          </a:xfrm>
          <a:prstGeom prst="rect">
            <a:avLst/>
          </a:prstGeom>
        </p:spPr>
      </p:pic>
    </p:spTree>
    <p:extLst>
      <p:ext uri="{BB962C8B-B14F-4D97-AF65-F5344CB8AC3E}">
        <p14:creationId xmlns:p14="http://schemas.microsoft.com/office/powerpoint/2010/main" val="350285902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C41F64-A0E2-8683-BF3D-8345DE546E82}"/>
              </a:ext>
            </a:extLst>
          </p:cNvPr>
          <p:cNvSpPr/>
          <p:nvPr/>
        </p:nvSpPr>
        <p:spPr>
          <a:xfrm>
            <a:off x="1799865" y="710167"/>
            <a:ext cx="6878807"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-Virtual or Technology </a:t>
            </a:r>
          </a:p>
        </p:txBody>
      </p:sp>
      <p:sp>
        <p:nvSpPr>
          <p:cNvPr id="6" name="TextBox 5">
            <a:extLst>
              <a:ext uri="{FF2B5EF4-FFF2-40B4-BE49-F238E27FC236}">
                <a16:creationId xmlns:a16="http://schemas.microsoft.com/office/drawing/2014/main" id="{1D273B9F-DD7D-7E37-B796-ED33E6FF257D}"/>
              </a:ext>
            </a:extLst>
          </p:cNvPr>
          <p:cNvSpPr txBox="1"/>
          <p:nvPr/>
        </p:nvSpPr>
        <p:spPr>
          <a:xfrm>
            <a:off x="1367482" y="2374208"/>
            <a:ext cx="4604950" cy="2677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US" sz="2400" dirty="0"/>
              <a:t>Kahoot.com</a:t>
            </a:r>
          </a:p>
          <a:p>
            <a:pPr marL="285750" indent="-285750">
              <a:buFont typeface="Arial" panose="020B0604020202020204" pitchFamily="34" charset="0"/>
              <a:buChar char="•"/>
            </a:pPr>
            <a:r>
              <a:rPr lang="en-US" sz="2400" dirty="0"/>
              <a:t>Blooket.com</a:t>
            </a:r>
          </a:p>
          <a:p>
            <a:pPr marL="285750" indent="-285750">
              <a:buFont typeface="Arial" panose="020B0604020202020204" pitchFamily="34" charset="0"/>
              <a:buChar char="•"/>
            </a:pPr>
            <a:r>
              <a:rPr lang="en-US" sz="2400" dirty="0"/>
              <a:t>Menti.com</a:t>
            </a:r>
          </a:p>
          <a:p>
            <a:pPr marL="285750" indent="-285750">
              <a:buFont typeface="Arial" panose="020B0604020202020204" pitchFamily="34" charset="0"/>
              <a:buChar char="•"/>
            </a:pPr>
            <a:r>
              <a:rPr lang="en-US" sz="2400" dirty="0"/>
              <a:t>Jeopardy labs</a:t>
            </a:r>
          </a:p>
          <a:p>
            <a:pPr marL="285750" indent="-285750">
              <a:buFont typeface="Arial" panose="020B0604020202020204" pitchFamily="34" charset="0"/>
              <a:buChar char="•"/>
            </a:pPr>
            <a:r>
              <a:rPr lang="en-US" sz="2400" dirty="0"/>
              <a:t>Videos</a:t>
            </a:r>
          </a:p>
          <a:p>
            <a:pPr marL="285750" indent="-285750">
              <a:buFont typeface="Arial" panose="020B0604020202020204" pitchFamily="34" charset="0"/>
              <a:buChar char="•"/>
            </a:pPr>
            <a:r>
              <a:rPr lang="en-US" sz="2400" dirty="0"/>
              <a:t>Virtual Tours</a:t>
            </a:r>
          </a:p>
          <a:p>
            <a:pPr marL="285750" indent="-285750">
              <a:buFont typeface="Arial" panose="020B0604020202020204" pitchFamily="34" charset="0"/>
              <a:buChar char="•"/>
            </a:pPr>
            <a:r>
              <a:rPr lang="en-US" sz="2400" dirty="0"/>
              <a:t>Public Service Announcements</a:t>
            </a:r>
          </a:p>
        </p:txBody>
      </p:sp>
      <p:pic>
        <p:nvPicPr>
          <p:cNvPr id="8" name="Leave No Trace Crime Scene Peak Pack activity">
            <a:hlinkClick r:id="" action="ppaction://media"/>
            <a:extLst>
              <a:ext uri="{FF2B5EF4-FFF2-40B4-BE49-F238E27FC236}">
                <a16:creationId xmlns:a16="http://schemas.microsoft.com/office/drawing/2014/main" id="{7658C448-8269-3B25-DF64-88F28997B9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58681" y="2098064"/>
            <a:ext cx="3822358" cy="2150076"/>
          </a:xfrm>
          <a:prstGeom prst="rect">
            <a:avLst/>
          </a:prstGeom>
        </p:spPr>
      </p:pic>
    </p:spTree>
    <p:extLst>
      <p:ext uri="{BB962C8B-B14F-4D97-AF65-F5344CB8AC3E}">
        <p14:creationId xmlns:p14="http://schemas.microsoft.com/office/powerpoint/2010/main" val="40285097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718F7F-6B90-92A9-44DE-569F692C54C2}"/>
              </a:ext>
            </a:extLst>
          </p:cNvPr>
          <p:cNvSpPr/>
          <p:nvPr/>
        </p:nvSpPr>
        <p:spPr>
          <a:xfrm>
            <a:off x="1672827" y="726643"/>
            <a:ext cx="6984604"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Collaborative Activities</a:t>
            </a:r>
          </a:p>
        </p:txBody>
      </p:sp>
      <p:pic>
        <p:nvPicPr>
          <p:cNvPr id="3" name="Picture 2">
            <a:extLst>
              <a:ext uri="{FF2B5EF4-FFF2-40B4-BE49-F238E27FC236}">
                <a16:creationId xmlns:a16="http://schemas.microsoft.com/office/drawing/2014/main" id="{068B3832-059B-2021-3204-90375EDB745D}"/>
              </a:ext>
            </a:extLst>
          </p:cNvPr>
          <p:cNvPicPr>
            <a:picLocks noChangeAspect="1"/>
          </p:cNvPicPr>
          <p:nvPr/>
        </p:nvPicPr>
        <p:blipFill>
          <a:blip r:embed="rId2"/>
          <a:stretch>
            <a:fillRect/>
          </a:stretch>
        </p:blipFill>
        <p:spPr>
          <a:xfrm>
            <a:off x="7288649" y="1810077"/>
            <a:ext cx="4407001" cy="2946085"/>
          </a:xfrm>
          <a:prstGeom prst="rect">
            <a:avLst/>
          </a:prstGeom>
        </p:spPr>
      </p:pic>
      <p:sp>
        <p:nvSpPr>
          <p:cNvPr id="5" name="TextBox 4">
            <a:extLst>
              <a:ext uri="{FF2B5EF4-FFF2-40B4-BE49-F238E27FC236}">
                <a16:creationId xmlns:a16="http://schemas.microsoft.com/office/drawing/2014/main" id="{CB20D443-FD45-3320-F238-02CFA7C85FF5}"/>
              </a:ext>
            </a:extLst>
          </p:cNvPr>
          <p:cNvSpPr txBox="1"/>
          <p:nvPr/>
        </p:nvSpPr>
        <p:spPr>
          <a:xfrm>
            <a:off x="702296" y="3782944"/>
            <a:ext cx="6096000"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0" i="0" u="none" strike="noStrike" baseline="0" dirty="0">
                <a:solidFill>
                  <a:srgbClr val="000000"/>
                </a:solidFill>
                <a:latin typeface="Gibson"/>
              </a:rPr>
              <a:t>Camp stoves are the perfect way to cook food when camping—they are efficient, easy to clean, and minimize campfire impacts. It’s important to store food in a safe place so that wildlife are not attracted to your campsite. Your tent is NOT a good place to store food or other </a:t>
            </a:r>
            <a:r>
              <a:rPr lang="en-US" sz="1800" b="0" i="0" u="none" strike="noStrike" baseline="0" dirty="0" err="1">
                <a:solidFill>
                  <a:srgbClr val="000000"/>
                </a:solidFill>
                <a:latin typeface="Gibson"/>
              </a:rPr>
              <a:t>smellables</a:t>
            </a:r>
            <a:r>
              <a:rPr lang="en-US" sz="1800" b="0" i="0" u="none" strike="noStrike" baseline="0" dirty="0">
                <a:solidFill>
                  <a:srgbClr val="000000"/>
                </a:solidFill>
                <a:latin typeface="Gibson"/>
              </a:rPr>
              <a:t>! </a:t>
            </a:r>
            <a:endParaRPr lang="en-US" dirty="0"/>
          </a:p>
        </p:txBody>
      </p:sp>
      <p:sp>
        <p:nvSpPr>
          <p:cNvPr id="7" name="TextBox 6">
            <a:extLst>
              <a:ext uri="{FF2B5EF4-FFF2-40B4-BE49-F238E27FC236}">
                <a16:creationId xmlns:a16="http://schemas.microsoft.com/office/drawing/2014/main" id="{24344EF1-7132-7A43-E9FD-FE6CEB31AD6E}"/>
              </a:ext>
            </a:extLst>
          </p:cNvPr>
          <p:cNvSpPr txBox="1"/>
          <p:nvPr/>
        </p:nvSpPr>
        <p:spPr>
          <a:xfrm>
            <a:off x="634313" y="2290227"/>
            <a:ext cx="6096000" cy="1138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endParaRPr lang="en-US" sz="1600" b="0" i="0" u="none" strike="noStrike" baseline="0" dirty="0">
              <a:solidFill>
                <a:srgbClr val="000000"/>
              </a:solidFill>
              <a:latin typeface="Gibson"/>
            </a:endParaRPr>
          </a:p>
          <a:p>
            <a:endParaRPr lang="en-US" sz="1600" b="0" i="0" u="none" strike="noStrike" baseline="0" dirty="0">
              <a:latin typeface="Gibson"/>
            </a:endParaRPr>
          </a:p>
          <a:p>
            <a:r>
              <a:rPr lang="en-US" sz="1800" b="0" i="0" u="none" strike="noStrike" baseline="0" dirty="0">
                <a:solidFill>
                  <a:srgbClr val="000000"/>
                </a:solidFill>
                <a:latin typeface="Gibson"/>
              </a:rPr>
              <a:t>Build a campsite that includes a camp stove, tent, and a place to keep food safe from wildlife! </a:t>
            </a:r>
            <a:endParaRPr lang="en-US" dirty="0"/>
          </a:p>
        </p:txBody>
      </p:sp>
      <p:sp>
        <p:nvSpPr>
          <p:cNvPr id="8" name="Rectangle 7">
            <a:extLst>
              <a:ext uri="{FF2B5EF4-FFF2-40B4-BE49-F238E27FC236}">
                <a16:creationId xmlns:a16="http://schemas.microsoft.com/office/drawing/2014/main" id="{EC90E345-4E6E-4821-74C3-79CCC1B2EB95}"/>
              </a:ext>
            </a:extLst>
          </p:cNvPr>
          <p:cNvSpPr/>
          <p:nvPr/>
        </p:nvSpPr>
        <p:spPr>
          <a:xfrm>
            <a:off x="634313" y="1936283"/>
            <a:ext cx="1867819"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LEGO </a:t>
            </a:r>
          </a:p>
        </p:txBody>
      </p:sp>
    </p:spTree>
    <p:extLst>
      <p:ext uri="{BB962C8B-B14F-4D97-AF65-F5344CB8AC3E}">
        <p14:creationId xmlns:p14="http://schemas.microsoft.com/office/powerpoint/2010/main" val="1464037097"/>
      </p:ext>
    </p:extLst>
  </p:cSld>
  <p:clrMapOvr>
    <a:masterClrMapping/>
  </p:clrMapOvr>
  <p:transition spd="med"/>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651</Words>
  <Application>Microsoft Office PowerPoint</Application>
  <PresentationFormat>Widescreen</PresentationFormat>
  <Paragraphs>110</Paragraphs>
  <Slides>14</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Calibri Light</vt:lpstr>
      <vt:lpstr>Gibson</vt:lpstr>
      <vt:lpstr>Gotham-Book</vt:lpstr>
      <vt:lpstr>Gotham-MediumItalic</vt:lpstr>
      <vt:lpstr>Helvetica</vt:lpstr>
      <vt:lpstr>Roboto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2025-01-28T15:46:26Z</dcterms:modified>
</cp:coreProperties>
</file>