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48" r:id="rId1"/>
  </p:sldMasterIdLst>
  <p:notesMasterIdLst>
    <p:notesMasterId r:id="rId24"/>
  </p:notesMasterIdLst>
  <p:sldIdLst>
    <p:sldId id="279" r:id="rId2"/>
    <p:sldId id="257" r:id="rId3"/>
    <p:sldId id="258" r:id="rId4"/>
    <p:sldId id="27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0" r:id="rId2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i50dc7oaR5wD5uI5qQ/iwy7HId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AA08ADC-019D-47EC-B8C6-33AFDC050F71}">
  <a:tblStyle styleId="{6AA08ADC-019D-47EC-B8C6-33AFDC050F71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0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445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sz="1200" b="0" i="0" u="none" strike="noStrike" cap="none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17</a:t>
            </a:fld>
            <a:endParaRPr sz="1200" b="0" i="0" u="none" strike="noStrike" cap="none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" name="Google Shape;6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" name="Google Shape;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7" name="Google Shape;9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5" name="Google Shape;105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3" name="Google Shape;113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AA3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5AA3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F0031"/>
              </a:buClr>
              <a:buSzPts val="1400"/>
              <a:buFont typeface="Arial"/>
              <a:buNone/>
              <a:defRPr sz="1400" b="1" i="1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7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5" name="Google Shape;5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66925" y="457200"/>
            <a:ext cx="5022850" cy="51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6B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3300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F0031"/>
              </a:buClr>
              <a:buSzPts val="1400"/>
              <a:buFont typeface="Arial"/>
              <a:buChar char="–"/>
              <a:defRPr sz="1400" b="1" i="1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1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2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body" idx="1"/>
          </p:nvPr>
        </p:nvSpPr>
        <p:spPr>
          <a:xfrm>
            <a:off x="457200" y="1066801"/>
            <a:ext cx="41148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6B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3300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F0031"/>
              </a:buClr>
              <a:buSzPts val="1400"/>
              <a:buFont typeface="Arial"/>
              <a:buChar char="–"/>
              <a:defRPr sz="1400" b="1" i="1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body" idx="2"/>
          </p:nvPr>
        </p:nvSpPr>
        <p:spPr>
          <a:xfrm>
            <a:off x="4648200" y="1066801"/>
            <a:ext cx="4038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6B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3300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F0031"/>
              </a:buClr>
              <a:buSzPts val="1400"/>
              <a:buFont typeface="Arial"/>
              <a:buChar char="–"/>
              <a:defRPr sz="1400" b="1" i="1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402336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6B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AA3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5AA3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F0031"/>
              </a:buClr>
              <a:buSzPts val="1600"/>
              <a:buFont typeface="Arial"/>
              <a:buNone/>
              <a:defRPr sz="1600" b="1" i="1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600"/>
              <a:buFont typeface="Arial"/>
              <a:buNone/>
              <a:defRPr sz="1600" b="1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600"/>
              <a:buFont typeface="Arial"/>
              <a:buNone/>
              <a:defRPr sz="1600" b="1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600"/>
              <a:buFont typeface="Arial"/>
              <a:buNone/>
              <a:defRPr sz="1600" b="1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600"/>
              <a:buFont typeface="Arial"/>
              <a:buNone/>
              <a:defRPr sz="1600" b="1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600"/>
              <a:buFont typeface="Arial"/>
              <a:buNone/>
              <a:defRPr sz="1600" b="1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body" idx="2"/>
          </p:nvPr>
        </p:nvSpPr>
        <p:spPr>
          <a:xfrm>
            <a:off x="4663440" y="1066800"/>
            <a:ext cx="402336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6B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AA3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5AA3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F0031"/>
              </a:buClr>
              <a:buSzPts val="1600"/>
              <a:buFont typeface="Arial"/>
              <a:buNone/>
              <a:defRPr sz="1600" b="1" i="1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600"/>
              <a:buFont typeface="Arial"/>
              <a:buNone/>
              <a:defRPr sz="1600" b="1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600"/>
              <a:buFont typeface="Arial"/>
              <a:buNone/>
              <a:defRPr sz="1600" b="1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600"/>
              <a:buFont typeface="Arial"/>
              <a:buNone/>
              <a:defRPr sz="1600" b="1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600"/>
              <a:buFont typeface="Arial"/>
              <a:buNone/>
              <a:defRPr sz="1600" b="1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600"/>
              <a:buFont typeface="Arial"/>
              <a:buNone/>
              <a:defRPr sz="1600" b="1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body" idx="3"/>
          </p:nvPr>
        </p:nvSpPr>
        <p:spPr>
          <a:xfrm>
            <a:off x="457200" y="1752600"/>
            <a:ext cx="402336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6B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3300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F0031"/>
              </a:buClr>
              <a:buSzPts val="1400"/>
              <a:buFont typeface="Arial"/>
              <a:buChar char="–"/>
              <a:defRPr sz="1400" b="1" i="1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4"/>
          </p:nvPr>
        </p:nvSpPr>
        <p:spPr>
          <a:xfrm>
            <a:off x="4663440" y="1752600"/>
            <a:ext cx="402336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6B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3300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F0031"/>
              </a:buClr>
              <a:buSzPts val="1400"/>
              <a:buFont typeface="Arial"/>
              <a:buChar char="–"/>
              <a:defRPr sz="1400" b="1" i="1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2" name="Google Shape;42;p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2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6B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5AA3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F0031"/>
              </a:buClr>
              <a:buSzPts val="900"/>
              <a:buFont typeface="Arial"/>
              <a:buNone/>
              <a:defRPr sz="900" b="1" i="1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900"/>
              <a:buFont typeface="Arial"/>
              <a:buNone/>
              <a:defRPr sz="9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900"/>
              <a:buFont typeface="Arial"/>
              <a:buNone/>
              <a:defRPr sz="9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900"/>
              <a:buFont typeface="Arial"/>
              <a:buNone/>
              <a:defRPr sz="9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900"/>
              <a:buFont typeface="Arial"/>
              <a:buNone/>
              <a:defRPr sz="9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900"/>
              <a:buFont typeface="Arial"/>
              <a:buNone/>
              <a:defRPr sz="9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body" idx="1"/>
          </p:nvPr>
        </p:nvSpPr>
        <p:spPr>
          <a:xfrm rot="5400000">
            <a:off x="2209800" y="-685800"/>
            <a:ext cx="47244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6B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3300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F0031"/>
              </a:buClr>
              <a:buSzPts val="1400"/>
              <a:buFont typeface="Arial"/>
              <a:buChar char="–"/>
              <a:defRPr sz="1400" b="1" i="1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title"/>
          </p:nvPr>
        </p:nvSpPr>
        <p:spPr>
          <a:xfrm rot="5400000">
            <a:off x="6057900" y="2781300"/>
            <a:ext cx="5410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body" idx="1"/>
          </p:nvPr>
        </p:nvSpPr>
        <p:spPr>
          <a:xfrm rot="5400000">
            <a:off x="1714500" y="-876300"/>
            <a:ext cx="5410200" cy="79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6B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3300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F0031"/>
              </a:buClr>
              <a:buSzPts val="1400"/>
              <a:buFont typeface="Arial"/>
              <a:buChar char="–"/>
              <a:defRPr sz="1400" b="1" i="1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17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6B3F"/>
          </a:solidFill>
          <a:ln w="9525" cap="flat" cmpd="sng">
            <a:solidFill>
              <a:srgbClr val="0066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2" name="Google Shape;12;p17"/>
          <p:cNvSpPr/>
          <p:nvPr/>
        </p:nvSpPr>
        <p:spPr>
          <a:xfrm>
            <a:off x="6350" y="6553200"/>
            <a:ext cx="9144000" cy="304800"/>
          </a:xfrm>
          <a:prstGeom prst="rect">
            <a:avLst/>
          </a:prstGeom>
          <a:solidFill>
            <a:srgbClr val="006633"/>
          </a:solidFill>
          <a:ln w="9525" cap="flat" cmpd="sng">
            <a:solidFill>
              <a:srgbClr val="0066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pic>
        <p:nvPicPr>
          <p:cNvPr id="13" name="Google Shape;13;p1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5803900"/>
            <a:ext cx="9169400" cy="1058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926263" y="5961063"/>
            <a:ext cx="1074737" cy="1333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 txBox="1">
            <a:spLocks noGrp="1"/>
          </p:cNvSpPr>
          <p:nvPr>
            <p:ph type="ctrTitle"/>
          </p:nvPr>
        </p:nvSpPr>
        <p:spPr>
          <a:xfrm>
            <a:off x="685800" y="661963"/>
            <a:ext cx="7772400" cy="5127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9688" lvl="0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Council Outdoor Ethics Advocate Training</a:t>
            </a:r>
            <a:br>
              <a:rPr lang="en-US" dirty="0"/>
            </a:br>
            <a:r>
              <a:rPr lang="en-US" dirty="0">
                <a:solidFill>
                  <a:srgbClr val="002060"/>
                </a:solidFill>
              </a:rPr>
              <a:t>PLANNING</a:t>
            </a:r>
            <a:r>
              <a:rPr lang="en-US" sz="2000" dirty="0"/>
              <a:t> </a:t>
            </a:r>
            <a:br>
              <a:rPr lang="en-US" sz="2000" dirty="0"/>
            </a:br>
            <a:br>
              <a:rPr lang="en-US" dirty="0"/>
            </a:br>
            <a:r>
              <a:rPr lang="en-US" sz="2400" dirty="0">
                <a:solidFill>
                  <a:srgbClr val="FF0000"/>
                </a:solidFill>
              </a:rPr>
              <a:t>John Gonering</a:t>
            </a:r>
            <a:br>
              <a:rPr lang="en-US" sz="2400" dirty="0"/>
            </a:br>
            <a:br>
              <a:rPr lang="en-US" sz="2400" u="sng" dirty="0">
                <a:solidFill>
                  <a:schemeClr val="hlink"/>
                </a:solidFill>
              </a:rPr>
            </a:br>
            <a:r>
              <a:rPr lang="en-US" sz="2400" dirty="0"/>
              <a:t>Paula Boothe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>
                <a:solidFill>
                  <a:srgbClr val="C00000"/>
                </a:solidFill>
              </a:rPr>
              <a:t>Michelle Bierstedt</a:t>
            </a:r>
            <a:br>
              <a:rPr lang="en-US" sz="2400" dirty="0"/>
            </a:br>
            <a:br>
              <a:rPr lang="en-US" sz="2400" u="sng" dirty="0">
                <a:solidFill>
                  <a:schemeClr val="hlink"/>
                </a:solidFill>
              </a:rPr>
            </a:br>
            <a:br>
              <a:rPr lang="en-US" sz="2400" u="sng" dirty="0">
                <a:solidFill>
                  <a:schemeClr val="hlink"/>
                </a:solidFill>
              </a:rPr>
            </a:br>
            <a:br>
              <a:rPr lang="en-US" sz="2400" dirty="0"/>
            </a:br>
            <a:br>
              <a:rPr lang="en-US" sz="2400" dirty="0"/>
            </a:br>
            <a:endParaRPr sz="7200" b="0" dirty="0">
              <a:solidFill>
                <a:srgbClr val="006B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CAA02A-23CE-6CEE-14D5-0661BB522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3632200"/>
            <a:ext cx="2349500" cy="2349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4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Stage 1 Analysis</a:t>
            </a:r>
            <a:endParaRPr/>
          </a:p>
        </p:txBody>
      </p:sp>
      <p:sp>
        <p:nvSpPr>
          <p:cNvPr id="137" name="Google Shape;137;p34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00100" lvl="3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⮚"/>
            </a:pPr>
            <a:r>
              <a:rPr lang="en-US" sz="2800" i="0" dirty="0">
                <a:latin typeface="Calibri"/>
                <a:ea typeface="Calibri"/>
                <a:cs typeface="Calibri"/>
                <a:sym typeface="Calibri"/>
              </a:rPr>
              <a:t>Future state</a:t>
            </a:r>
            <a:endParaRPr dirty="0"/>
          </a:p>
          <a:p>
            <a:pPr marL="1257300" lvl="6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⮚"/>
            </a:pPr>
            <a:r>
              <a:rPr lang="en-US" sz="2400" b="1" i="0" dirty="0">
                <a:latin typeface="Calibri"/>
                <a:ea typeface="Calibri"/>
                <a:cs typeface="Calibri"/>
                <a:sym typeface="Calibri"/>
              </a:rPr>
              <a:t>Where do you want to be at a specific point in the future?</a:t>
            </a:r>
            <a:endParaRPr dirty="0"/>
          </a:p>
          <a:p>
            <a:pPr marL="1257300" lvl="6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⮚"/>
            </a:pPr>
            <a:r>
              <a:rPr lang="en-US" sz="2400" b="1" i="0" dirty="0">
                <a:latin typeface="Calibri"/>
                <a:ea typeface="Calibri"/>
                <a:cs typeface="Calibri"/>
                <a:sym typeface="Calibri"/>
              </a:rPr>
              <a:t>Must identify something specific 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ts val="2400"/>
              <a:buFont typeface="Arial"/>
              <a:buNone/>
            </a:pPr>
            <a:endParaRPr dirty="0"/>
          </a:p>
        </p:txBody>
      </p:sp>
      <p:sp>
        <p:nvSpPr>
          <p:cNvPr id="138" name="Google Shape;138;p34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Stage 1 Analysis</a:t>
            </a:r>
            <a:endParaRPr/>
          </a:p>
        </p:txBody>
      </p:sp>
      <p:sp>
        <p:nvSpPr>
          <p:cNvPr id="144" name="Google Shape;144;p35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-4572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Gap Analysis</a:t>
            </a:r>
            <a:endParaRPr/>
          </a:p>
          <a:p>
            <a:pPr marL="914400" lvl="4" indent="-4572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⮚"/>
            </a:pPr>
            <a:r>
              <a:rPr lang="en-US" sz="24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identifies the gap or difference between the current state and the future state.  </a:t>
            </a:r>
            <a:endParaRPr/>
          </a:p>
          <a:p>
            <a:pPr marL="914400" lvl="4" indent="-4572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⮚"/>
            </a:pPr>
            <a:r>
              <a:rPr lang="en-US" sz="24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gap analysis is much easier to conduct when data is specific and easily calculated.  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ts val="2400"/>
              <a:buFont typeface="Arial"/>
              <a:buNone/>
            </a:pPr>
            <a:endParaRPr/>
          </a:p>
        </p:txBody>
      </p:sp>
      <p:sp>
        <p:nvSpPr>
          <p:cNvPr id="145" name="Google Shape;145;p35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Stage 1 Analysis</a:t>
            </a:r>
            <a:endParaRPr/>
          </a:p>
        </p:txBody>
      </p:sp>
      <p:sp>
        <p:nvSpPr>
          <p:cNvPr id="151" name="Google Shape;151;p36"/>
          <p:cNvSpPr txBox="1">
            <a:spLocks noGrp="1"/>
          </p:cNvSpPr>
          <p:nvPr>
            <p:ph type="body" idx="1"/>
          </p:nvPr>
        </p:nvSpPr>
        <p:spPr>
          <a:xfrm>
            <a:off x="463550" y="10668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lvl="3" indent="-4572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⮚"/>
            </a:pPr>
            <a:r>
              <a:rPr lang="en-US" sz="2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SWOT Analysis</a:t>
            </a:r>
            <a:endParaRPr/>
          </a:p>
          <a:p>
            <a:pPr marL="1257300" lvl="5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⮚"/>
            </a:pPr>
            <a:r>
              <a:rPr lang="en-US" sz="24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Strengths (internal) Helps:  What are some strengths of your programs with regard to OE? </a:t>
            </a:r>
            <a:endParaRPr/>
          </a:p>
          <a:p>
            <a:pPr marL="1257300" lvl="5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⮚"/>
            </a:pPr>
            <a:r>
              <a:rPr lang="en-US" sz="24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Weaknesses (internal) Hurts  gathering:  What did you write? </a:t>
            </a:r>
            <a:endParaRPr/>
          </a:p>
          <a:p>
            <a:pPr marL="1257300" lvl="5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⮚"/>
            </a:pPr>
            <a:r>
              <a:rPr lang="en-US" sz="24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Opportunities (external) Helps:  What are some opportunities within your council and communities it serves that could be used to improve OE learning? </a:t>
            </a:r>
            <a:endParaRPr/>
          </a:p>
          <a:p>
            <a:pPr marL="1257300" lvl="5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⮚"/>
            </a:pPr>
            <a:r>
              <a:rPr lang="en-US" sz="24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Threats (external) Hurts  What are some things in your council and communities it serves that could threaten or weaken OE learning and practices?</a:t>
            </a:r>
            <a:endParaRPr sz="2400" b="1" i="0">
              <a:solidFill>
                <a:schemeClr val="dk1"/>
              </a:solidFill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ts val="2400"/>
              <a:buFont typeface="Arial"/>
              <a:buNone/>
            </a:pPr>
            <a:endParaRPr/>
          </a:p>
        </p:txBody>
      </p:sp>
      <p:sp>
        <p:nvSpPr>
          <p:cNvPr id="152" name="Google Shape;152;p36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SWOT</a:t>
            </a:r>
            <a:endParaRPr dirty="0"/>
          </a:p>
        </p:txBody>
      </p:sp>
      <p:sp>
        <p:nvSpPr>
          <p:cNvPr id="158" name="Google Shape;158;p37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ts val="2400"/>
              <a:buFont typeface="Arial"/>
              <a:buNone/>
            </a:pPr>
            <a:endParaRPr/>
          </a:p>
        </p:txBody>
      </p:sp>
      <p:sp>
        <p:nvSpPr>
          <p:cNvPr id="159" name="Google Shape;159;p37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graphicFrame>
        <p:nvGraphicFramePr>
          <p:cNvPr id="160" name="Google Shape;160;p37"/>
          <p:cNvGraphicFramePr/>
          <p:nvPr/>
        </p:nvGraphicFramePr>
        <p:xfrm>
          <a:off x="457199" y="1066799"/>
          <a:ext cx="8229600" cy="4457225"/>
        </p:xfrm>
        <a:graphic>
          <a:graphicData uri="http://schemas.openxmlformats.org/drawingml/2006/table">
            <a:tbl>
              <a:tblPr firstRow="1" bandRow="1">
                <a:noFill/>
                <a:tableStyleId>{6AA08ADC-019D-47EC-B8C6-33AFDC050F71}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6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STRENGHT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WEAKNESS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2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OPPORTUNITY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THREAT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8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8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Stage 2 Planning</a:t>
            </a:r>
            <a:endParaRPr/>
          </a:p>
        </p:txBody>
      </p:sp>
      <p:sp>
        <p:nvSpPr>
          <p:cNvPr id="166" name="Google Shape;166;p38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00100" marR="0" lvl="1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⮚"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Goals and Objectives</a:t>
            </a:r>
            <a:endParaRPr dirty="0"/>
          </a:p>
          <a:p>
            <a:pPr marL="1257300" lvl="3" indent="-3175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⮚"/>
            </a:pPr>
            <a:r>
              <a:rPr lang="en-US" sz="240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Goals are: the desired outcome; brief, clear statement of an outcome to be reached within a timeframe;  SMART</a:t>
            </a:r>
            <a:endParaRPr dirty="0"/>
          </a:p>
          <a:p>
            <a:pPr marL="1257300" lvl="3" indent="-3175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⮚"/>
            </a:pPr>
            <a:r>
              <a:rPr lang="en-US" sz="240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Goals are: broad, general, tangible, and descriptive statement.</a:t>
            </a:r>
            <a:endParaRPr dirty="0"/>
          </a:p>
          <a:p>
            <a:pPr marL="1257300" lvl="3" indent="-3175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⮚"/>
            </a:pPr>
            <a:r>
              <a:rPr lang="en-US" sz="240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Goals are not: a statement of how to do something</a:t>
            </a:r>
            <a:endParaRPr dirty="0"/>
          </a:p>
          <a:p>
            <a:pPr marL="1257300" lvl="3" indent="-3175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⮚"/>
            </a:pPr>
            <a:r>
              <a:rPr lang="en-US" sz="240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Objectives are:  the steps taken to reach the goal</a:t>
            </a:r>
            <a:endParaRPr dirty="0"/>
          </a:p>
          <a:p>
            <a:pPr marL="1257300" lvl="3" indent="-3175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⮚"/>
            </a:pPr>
            <a:r>
              <a:rPr lang="en-US" sz="240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objective must also be SMART</a:t>
            </a:r>
            <a:endParaRPr dirty="0"/>
          </a:p>
          <a:p>
            <a:pPr marL="457200" marR="0" lvl="3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  </a:t>
            </a:r>
            <a:endParaRPr dirty="0"/>
          </a:p>
        </p:txBody>
      </p:sp>
      <p:sp>
        <p:nvSpPr>
          <p:cNvPr id="167" name="Google Shape;167;p38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9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Exercise</a:t>
            </a:r>
            <a:br>
              <a:rPr lang="en-US" sz="3200"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173" name="Google Shape;173;p39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00100" marR="0" lvl="3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⮚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Scenario A	As the COEA, identify at least 1 item in each of the 4 elements of SWOT for your Council.</a:t>
            </a:r>
            <a:endParaRPr dirty="0"/>
          </a:p>
          <a:p>
            <a:pPr marL="800100" marR="0" lvl="3" indent="-2540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3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⮚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Scenario B  As </a:t>
            </a:r>
            <a:r>
              <a:rPr lang="en-US" sz="2400" dirty="0">
                <a:solidFill>
                  <a:schemeClr val="dk1"/>
                </a:solidFill>
              </a:rPr>
              <a:t>the COEA, define 1 to 2 short term goals and 1 to 2 long term goals for your Council.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74" name="Google Shape;174;p39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0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Stage 2 Planning</a:t>
            </a:r>
            <a:endParaRPr/>
          </a:p>
        </p:txBody>
      </p:sp>
      <p:sp>
        <p:nvSpPr>
          <p:cNvPr id="180" name="Google Shape;180;p40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00100" marR="0" lvl="1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Resources</a:t>
            </a:r>
            <a:endParaRPr/>
          </a:p>
          <a:p>
            <a:pPr marL="1257300" lvl="3" indent="-3175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⮚"/>
            </a:pPr>
            <a:r>
              <a:rPr lang="en-US" sz="2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People</a:t>
            </a:r>
            <a:endParaRPr/>
          </a:p>
          <a:p>
            <a:pPr marL="1257300" lvl="3" indent="-3175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⮚"/>
            </a:pPr>
            <a:r>
              <a:rPr lang="en-US" sz="2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Places</a:t>
            </a:r>
            <a:endParaRPr/>
          </a:p>
          <a:p>
            <a:pPr marL="1257300" lvl="3" indent="-3175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⮚"/>
            </a:pPr>
            <a:r>
              <a:rPr lang="en-US" sz="2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Things</a:t>
            </a:r>
            <a:endParaRPr/>
          </a:p>
          <a:p>
            <a:pPr marL="1257300" lvl="3" indent="-3175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⮚"/>
            </a:pPr>
            <a:r>
              <a:rPr lang="en-US" sz="2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“No one is as smart as all of us”  -Ken Blanchard</a:t>
            </a:r>
            <a:endParaRPr/>
          </a:p>
          <a:p>
            <a:pPr marL="800100" marR="0" lvl="0" indent="-1905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None/>
            </a:pPr>
            <a:endParaRPr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ts val="2400"/>
              <a:buFont typeface="Arial"/>
              <a:buNone/>
            </a:pPr>
            <a:endParaRPr/>
          </a:p>
        </p:txBody>
      </p:sp>
      <p:sp>
        <p:nvSpPr>
          <p:cNvPr id="181" name="Google Shape;181;p40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1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Stage 2 Planning</a:t>
            </a:r>
            <a:endParaRPr/>
          </a:p>
        </p:txBody>
      </p:sp>
      <p:sp>
        <p:nvSpPr>
          <p:cNvPr id="188" name="Google Shape;188;p41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87400" marR="0" lvl="1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⮚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Alternatives</a:t>
            </a:r>
            <a:endParaRPr/>
          </a:p>
          <a:p>
            <a:pPr marL="1244600" lvl="5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⮚"/>
            </a:pPr>
            <a:r>
              <a:rPr lang="en-US" sz="24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are you going to improve your chances of success? </a:t>
            </a:r>
            <a:endParaRPr/>
          </a:p>
          <a:p>
            <a:pPr marL="1244600" lvl="5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⮚"/>
            </a:pPr>
            <a:r>
              <a:rPr lang="en-US" sz="24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can you do to set up others to succeed? (servant leadership)</a:t>
            </a:r>
            <a:endParaRPr/>
          </a:p>
          <a:p>
            <a:pPr marL="1244600" lvl="5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⮚"/>
            </a:pPr>
            <a:r>
              <a:rPr lang="en-US" sz="24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you plan to get ‘buy-in’?  </a:t>
            </a:r>
            <a:endParaRPr/>
          </a:p>
          <a:p>
            <a:pPr marL="1244600" lvl="5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⮚"/>
            </a:pPr>
            <a:r>
              <a:rPr lang="en-US" sz="24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needs to change?  </a:t>
            </a:r>
            <a:endParaRPr/>
          </a:p>
          <a:p>
            <a:pPr marL="1244600" lvl="5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⮚"/>
            </a:pPr>
            <a:r>
              <a:rPr lang="en-US" sz="24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hasn’t it changed? </a:t>
            </a:r>
            <a:endParaRPr/>
          </a:p>
          <a:p>
            <a:pPr marL="1244600" lvl="5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⮚"/>
            </a:pPr>
            <a:r>
              <a:rPr lang="en-US" sz="24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Quote:  “Change the people or change the people”</a:t>
            </a:r>
            <a:endParaRPr/>
          </a:p>
          <a:p>
            <a:pPr marL="914400" lvl="5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87400" lvl="1" indent="-355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⮚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 it in Writing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ts val="2400"/>
              <a:buFont typeface="Arial"/>
              <a:buNone/>
            </a:pPr>
            <a:endParaRPr/>
          </a:p>
        </p:txBody>
      </p:sp>
      <p:sp>
        <p:nvSpPr>
          <p:cNvPr id="189" name="Google Shape;189;p41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2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Stage 2 Planning</a:t>
            </a:r>
            <a:endParaRPr/>
          </a:p>
        </p:txBody>
      </p:sp>
      <p:sp>
        <p:nvSpPr>
          <p:cNvPr id="195" name="Google Shape;195;p42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00100" marR="0" lvl="2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 sz="24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needs your services? </a:t>
            </a:r>
            <a:endParaRPr/>
          </a:p>
          <a:p>
            <a:pPr marL="800100" marR="0" lvl="2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 sz="24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specifically do they need? </a:t>
            </a:r>
            <a:endParaRPr/>
          </a:p>
          <a:p>
            <a:pPr marL="800100" marR="0" lvl="2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 sz="24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will you find what is needed? </a:t>
            </a:r>
            <a:endParaRPr/>
          </a:p>
          <a:p>
            <a:pPr marL="800100" marR="0" lvl="2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 sz="24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can help you?  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ts val="2400"/>
              <a:buFont typeface="Arial"/>
              <a:buNone/>
            </a:pPr>
            <a:endParaRPr/>
          </a:p>
        </p:txBody>
      </p:sp>
      <p:sp>
        <p:nvSpPr>
          <p:cNvPr id="196" name="Google Shape;196;p42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3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Stage 2 Planning</a:t>
            </a:r>
            <a:endParaRPr/>
          </a:p>
        </p:txBody>
      </p:sp>
      <p:sp>
        <p:nvSpPr>
          <p:cNvPr id="202" name="Google Shape;202;p43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00100" marR="0" lvl="2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Who, what, why, when, where, and how are answered in a strategic plan.  </a:t>
            </a:r>
            <a:endParaRPr/>
          </a:p>
          <a:p>
            <a:pPr marL="1257300" lvl="4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⮚"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 how the BSA Mission and Vision guide your vision</a:t>
            </a:r>
            <a:endParaRPr/>
          </a:p>
          <a:p>
            <a:pPr marL="1257300" lvl="4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⮚"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Refine your vision</a:t>
            </a:r>
            <a:endParaRPr/>
          </a:p>
          <a:p>
            <a:pPr marL="1257300" lvl="5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⮚"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sure to adhere to the values of the OE programs and BSA</a:t>
            </a:r>
            <a:endParaRPr/>
          </a:p>
          <a:p>
            <a:pPr marL="1257300" lvl="5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⮚"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 it, share it, memorize it, live with it</a:t>
            </a:r>
            <a:endParaRPr/>
          </a:p>
          <a:p>
            <a:pPr marL="1257300" lvl="4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⮚"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 SMART goals</a:t>
            </a:r>
            <a:endParaRPr/>
          </a:p>
          <a:p>
            <a:pPr marL="1257300" lvl="4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⮚"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3-5 SMART objectives for each goal</a:t>
            </a:r>
            <a:endParaRPr/>
          </a:p>
          <a:p>
            <a:pPr marL="1257300" lvl="4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⮚"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Analyze</a:t>
            </a:r>
            <a:endParaRPr/>
          </a:p>
          <a:p>
            <a:pPr marL="1257300" lvl="4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⮚"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 your strategy by prioritizing goals over a 2-3 year period.  (or specific time span)</a:t>
            </a:r>
            <a:endParaRPr/>
          </a:p>
          <a:p>
            <a:pPr marL="1257300" lvl="4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⮚"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Once goals are prioritized, identify milestones and benchmarks.</a:t>
            </a:r>
            <a:endParaRPr sz="2000" b="1">
              <a:solidFill>
                <a:schemeClr val="dk1"/>
              </a:solidFill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ts val="2400"/>
              <a:buFont typeface="Arial"/>
              <a:buNone/>
            </a:pPr>
            <a:endParaRPr/>
          </a:p>
        </p:txBody>
      </p:sp>
      <p:sp>
        <p:nvSpPr>
          <p:cNvPr id="203" name="Google Shape;203;p43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968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974806"/>
                </a:solidFill>
              </a:rPr>
              <a:t>Welcome</a:t>
            </a:r>
            <a:endParaRPr>
              <a:solidFill>
                <a:srgbClr val="974806"/>
              </a:solidFill>
            </a:endParaRPr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676275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⮚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Safety Moment</a:t>
            </a:r>
            <a:endParaRPr/>
          </a:p>
          <a:p>
            <a:pPr marL="742950" marR="676275" lvl="1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742950" marR="676275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⮚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 dirty="0"/>
          </a:p>
          <a:p>
            <a:pPr marL="742950" marR="676275" lvl="1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742950" marR="676275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⮚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Questions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71" name="Google Shape;71;p29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4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Stage 3 Measurement</a:t>
            </a:r>
            <a:endParaRPr/>
          </a:p>
        </p:txBody>
      </p:sp>
      <p:sp>
        <p:nvSpPr>
          <p:cNvPr id="209" name="Google Shape;209;p44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What checkpoints have you included to monitor success of the plan?  Examples? </a:t>
            </a:r>
            <a:endParaRPr/>
          </a:p>
          <a:p>
            <a:pPr marL="800100" marR="0" lvl="1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⮚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How and when will you put your plan into action? </a:t>
            </a:r>
            <a:endParaRPr/>
          </a:p>
          <a:p>
            <a:pPr marL="800100" marR="0" lvl="1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⮚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How will you monitor and measure the impact? </a:t>
            </a:r>
            <a:endParaRPr/>
          </a:p>
          <a:p>
            <a:pPr marL="800100" marR="0" lvl="1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⮚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How will you engage others? </a:t>
            </a:r>
            <a:endParaRPr/>
          </a:p>
          <a:p>
            <a:pPr marL="800100" marR="0" lvl="1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⮚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How often will you meet to check on progress? </a:t>
            </a:r>
            <a:endParaRPr/>
          </a:p>
          <a:p>
            <a:pPr marL="800100" marR="0" lvl="1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⮚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How often will you review the plan for possible revisions? </a:t>
            </a:r>
            <a:endParaRPr/>
          </a:p>
          <a:p>
            <a:pPr marL="800100" marR="0" lvl="1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⮚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Who will review your plan?  </a:t>
            </a:r>
            <a:endParaRPr/>
          </a:p>
          <a:p>
            <a:pPr marL="1257300" marR="0" lvl="2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KISMIF  Keep It Simple, Make It Fun</a:t>
            </a:r>
            <a:endParaRPr/>
          </a:p>
          <a:p>
            <a:pPr marL="1257300" marR="0" lvl="2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Keep It Secret, Make It Fail</a:t>
            </a:r>
            <a:endParaRPr/>
          </a:p>
          <a:p>
            <a:pPr marL="2057400" marR="0" lvl="0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ts val="2400"/>
              <a:buFont typeface="Arial"/>
              <a:buNone/>
            </a:pPr>
            <a:endParaRPr/>
          </a:p>
        </p:txBody>
      </p:sp>
      <p:sp>
        <p:nvSpPr>
          <p:cNvPr id="210" name="Google Shape;210;p44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5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 dirty="0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Stage 4 Evaluation</a:t>
            </a:r>
            <a:endParaRPr dirty="0"/>
          </a:p>
        </p:txBody>
      </p:sp>
      <p:sp>
        <p:nvSpPr>
          <p:cNvPr id="216" name="Google Shape;216;p45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00100" lvl="1" indent="-355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⮚"/>
            </a:pPr>
            <a:r>
              <a:rPr lang="en-US" sz="2600" dirty="0">
                <a:latin typeface="Calibri"/>
                <a:ea typeface="Calibri"/>
                <a:cs typeface="Calibri"/>
                <a:sym typeface="Calibri"/>
              </a:rPr>
              <a:t>Evaluation Tools</a:t>
            </a:r>
            <a:endParaRPr dirty="0"/>
          </a:p>
          <a:p>
            <a:pPr marL="800100" lvl="1" indent="-355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⮚"/>
            </a:pPr>
            <a:r>
              <a:rPr lang="en-US" sz="2600" dirty="0">
                <a:latin typeface="Calibri"/>
                <a:ea typeface="Calibri"/>
                <a:cs typeface="Calibri"/>
                <a:sym typeface="Calibri"/>
              </a:rPr>
              <a:t>Recycling Information</a:t>
            </a:r>
            <a:endParaRPr dirty="0"/>
          </a:p>
          <a:p>
            <a:pPr marL="800100" lvl="1" indent="-355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⮚"/>
            </a:pPr>
            <a:r>
              <a:rPr lang="en-US" sz="2600" dirty="0">
                <a:latin typeface="Calibri"/>
                <a:ea typeface="Calibri"/>
                <a:cs typeface="Calibri"/>
                <a:sym typeface="Calibri"/>
              </a:rPr>
              <a:t>Making adjustments</a:t>
            </a:r>
            <a:endParaRPr dirty="0"/>
          </a:p>
          <a:p>
            <a:pPr marL="800100" lvl="1" indent="-355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⮚"/>
            </a:pPr>
            <a:r>
              <a:rPr lang="en-US" sz="2600" dirty="0">
                <a:latin typeface="Calibri"/>
                <a:ea typeface="Calibri"/>
                <a:cs typeface="Calibri"/>
                <a:sym typeface="Calibri"/>
              </a:rPr>
              <a:t>Adjourning; handing it off to the next team</a:t>
            </a:r>
            <a:endParaRPr dirty="0"/>
          </a:p>
          <a:p>
            <a:pPr marL="800100" lvl="1" indent="-355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⮚"/>
            </a:pPr>
            <a:r>
              <a:rPr lang="en-US" sz="2600" dirty="0">
                <a:latin typeface="Calibri"/>
                <a:ea typeface="Calibri"/>
                <a:cs typeface="Calibri"/>
                <a:sym typeface="Calibri"/>
              </a:rPr>
              <a:t>The importance of getting support/buy-in from all level</a:t>
            </a:r>
            <a:endParaRPr dirty="0"/>
          </a:p>
          <a:p>
            <a:pPr marL="342900" marR="0" lvl="0" indent="-1905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None/>
            </a:pPr>
            <a:endParaRPr sz="2400" dirty="0"/>
          </a:p>
        </p:txBody>
      </p:sp>
      <p:sp>
        <p:nvSpPr>
          <p:cNvPr id="217" name="Google Shape;217;p45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B59DA-A261-6423-4879-2C3B7CC0B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62DBD-4D8A-E696-21B9-0DF634BD92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342900">
              <a:buFont typeface="Wingdings" panose="05000000000000000000" pitchFamily="2" charset="2"/>
              <a:buChar char="Ø"/>
            </a:pPr>
            <a:r>
              <a:rPr lang="en-US" dirty="0"/>
              <a:t>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6D4D7E-D009-A701-C14A-347071F76F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40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968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974806"/>
                </a:solidFill>
              </a:rPr>
              <a:t>Course Objectives</a:t>
            </a:r>
            <a:endParaRPr>
              <a:solidFill>
                <a:srgbClr val="974806"/>
              </a:solidFill>
            </a:endParaRPr>
          </a:p>
        </p:txBody>
      </p:sp>
      <p:sp>
        <p:nvSpPr>
          <p:cNvPr id="77" name="Google Shape;77;p2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Ø"/>
            </a:pPr>
            <a:r>
              <a:rPr lang="en-US" dirty="0"/>
              <a:t>Understand  where your vision of Outdoor Ethics fits into your Council’s </a:t>
            </a:r>
            <a:endParaRPr dirty="0"/>
          </a:p>
          <a:p>
            <a:pPr marL="4953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Ø"/>
            </a:pP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Ø"/>
            </a:pPr>
            <a:r>
              <a:rPr lang="en-US" dirty="0"/>
              <a:t>Understand where fit within your Council’s structure</a:t>
            </a:r>
            <a:endParaRPr dirty="0"/>
          </a:p>
          <a:p>
            <a:pPr marL="342900" lvl="0" indent="-190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None/>
            </a:pP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78" name="Google Shape;78;p2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5487D-67CF-B6C3-6F7C-E54F2B6F0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457200"/>
            <a:ext cx="8229600" cy="609600"/>
          </a:xfrm>
        </p:spPr>
        <p:txBody>
          <a:bodyPr/>
          <a:lstStyle/>
          <a:p>
            <a:pPr lvl="0">
              <a:lnSpc>
                <a:spcPct val="107000"/>
              </a:lnSpc>
            </a:pPr>
            <a:r>
              <a:rPr lang="en-US" dirty="0"/>
              <a:t>W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hy </a:t>
            </a:r>
            <a:r>
              <a:rPr lang="en-US" dirty="0"/>
              <a:t>is planning 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important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2A8830-3A83-064F-9F39-560DA85E3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62244"/>
            <a:ext cx="8229600" cy="4724400"/>
          </a:xfrm>
        </p:spPr>
        <p:txBody>
          <a:bodyPr/>
          <a:lstStyle/>
          <a:p>
            <a:pPr marL="800100" lvl="1" indent="-342900">
              <a:lnSpc>
                <a:spcPct val="107000"/>
              </a:lnSpc>
              <a:spcBef>
                <a:spcPts val="0"/>
              </a:spcBef>
              <a:buSzPts val="1400"/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Failing to plan is planning to fail -Benjamin Franklin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SzPts val="1400"/>
              <a:buFont typeface="Wingdings" panose="05000000000000000000" pitchFamily="2" charset="2"/>
              <a:buChar char="Ø"/>
            </a:pPr>
            <a:endParaRPr lang="en-US" sz="1000" dirty="0"/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SzPts val="1400"/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It wasn’t raining when Noah built the ark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buSzPts val="1400"/>
              <a:buNone/>
            </a:pPr>
            <a:endParaRPr lang="en-US" sz="1000" dirty="0"/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SzPts val="1400"/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Someone is sitting in the shade today because someone planted a tree a long time ago.  -Warren Buffett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SzPts val="1400"/>
              <a:buFont typeface="Wingdings" panose="05000000000000000000" pitchFamily="2" charset="2"/>
              <a:buChar char="Ø"/>
            </a:pPr>
            <a:endParaRPr lang="en-US" sz="1000" dirty="0"/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SzPts val="1400"/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Give me six hours to chop down a tree (eek) and I will spend the first four sharpening the axe.  -Abraham Lincoln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SzPts val="1400"/>
              <a:buFont typeface="Wingdings" panose="05000000000000000000" pitchFamily="2" charset="2"/>
              <a:buChar char="Ø"/>
            </a:pPr>
            <a:endParaRPr lang="en-US" sz="1000" dirty="0"/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SzPts val="1400"/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If you don’t know where you’re going, you’ll end up someplace else.”  -Yogi Berra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D1CE7-6237-C2AE-B808-5B015EC6EB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18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968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C00000"/>
                </a:solidFill>
              </a:rPr>
              <a:t>Analyze the Situation</a:t>
            </a:r>
            <a:br>
              <a:rPr lang="en-US"/>
            </a:br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Ø"/>
            </a:pPr>
            <a:r>
              <a:rPr lang="en-US" dirty="0"/>
              <a:t>Where are you now?</a:t>
            </a:r>
            <a:endParaRPr sz="3200" dirty="0"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Ø"/>
            </a:pPr>
            <a:r>
              <a:rPr lang="en-US" dirty="0"/>
              <a:t>Determine your resources</a:t>
            </a:r>
            <a:endParaRPr sz="3200" dirty="0"/>
          </a:p>
          <a:p>
            <a:pPr marL="68580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Ø"/>
            </a:pPr>
            <a:r>
              <a:rPr lang="en-US" dirty="0"/>
              <a:t>Available pool of trainers</a:t>
            </a:r>
            <a:endParaRPr sz="2600" dirty="0"/>
          </a:p>
          <a:p>
            <a:pPr marL="68580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Ø"/>
            </a:pPr>
            <a:r>
              <a:rPr lang="en-US" dirty="0"/>
              <a:t>Adequate training facilities</a:t>
            </a:r>
            <a:endParaRPr sz="2600" dirty="0"/>
          </a:p>
          <a:p>
            <a:pPr marL="68580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Ø"/>
            </a:pPr>
            <a:r>
              <a:rPr lang="en-US" dirty="0"/>
              <a:t>Training materials</a:t>
            </a:r>
            <a:endParaRPr sz="2000" dirty="0"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Ø"/>
            </a:pPr>
            <a:r>
              <a:rPr lang="en-US" dirty="0"/>
              <a:t>Where do you want to be?</a:t>
            </a:r>
            <a:endParaRPr sz="3200" dirty="0"/>
          </a:p>
          <a:p>
            <a:pPr marL="68580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Ø"/>
            </a:pPr>
            <a:r>
              <a:rPr lang="en-US" dirty="0"/>
              <a:t>Set your goals or follow your District/Council Goals</a:t>
            </a:r>
            <a:endParaRPr sz="2600" dirty="0"/>
          </a:p>
          <a:p>
            <a:pPr marL="68580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Ø"/>
            </a:pPr>
            <a:r>
              <a:rPr lang="en-US" dirty="0"/>
              <a:t>How many Leaders do you want to train</a:t>
            </a:r>
            <a:endParaRPr sz="2000" dirty="0"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Ø"/>
            </a:pPr>
            <a:r>
              <a:rPr lang="en-US" dirty="0"/>
              <a:t>How do you plan to get there?</a:t>
            </a:r>
            <a:endParaRPr sz="3200" dirty="0"/>
          </a:p>
          <a:p>
            <a:pPr marL="68580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Ø"/>
            </a:pPr>
            <a:r>
              <a:rPr lang="en-US" dirty="0"/>
              <a:t>Compare your goals with your resources. You may find you need more resources.</a:t>
            </a:r>
            <a:endParaRPr sz="2600" dirty="0"/>
          </a:p>
          <a:p>
            <a:pPr marL="68580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Ø"/>
            </a:pPr>
            <a:r>
              <a:rPr lang="en-US" dirty="0"/>
              <a:t>Use credible analytic tools.</a:t>
            </a:r>
            <a:endParaRPr sz="2000" dirty="0"/>
          </a:p>
        </p:txBody>
      </p:sp>
      <p:sp>
        <p:nvSpPr>
          <p:cNvPr id="101" name="Google Shape;101;p13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968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C00000"/>
                </a:solidFill>
              </a:rPr>
              <a:t>Plan Follow Through</a:t>
            </a:r>
            <a:endParaRPr>
              <a:solidFill>
                <a:srgbClr val="C00000"/>
              </a:solidFill>
            </a:endParaRPr>
          </a:p>
        </p:txBody>
      </p:sp>
      <p:sp>
        <p:nvSpPr>
          <p:cNvPr id="108" name="Google Shape;108;p14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 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Ø"/>
            </a:pPr>
            <a:r>
              <a:rPr lang="en-US" dirty="0"/>
              <a:t>Write and Implement your Plan</a:t>
            </a:r>
            <a:endParaRPr dirty="0"/>
          </a:p>
          <a:p>
            <a:pPr marL="68580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Ø"/>
            </a:pPr>
            <a:r>
              <a:rPr lang="en-US" dirty="0"/>
              <a:t>No short cuts - write your plan</a:t>
            </a:r>
            <a:endParaRPr dirty="0"/>
          </a:p>
          <a:p>
            <a:pPr marL="68580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Ø"/>
            </a:pPr>
            <a:r>
              <a:rPr lang="en-US" dirty="0"/>
              <a:t>Get a team involved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Ø"/>
            </a:pP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Ø"/>
            </a:pPr>
            <a:r>
              <a:rPr lang="en-US" dirty="0"/>
              <a:t>Evaluate</a:t>
            </a:r>
            <a:endParaRPr dirty="0"/>
          </a:p>
          <a:p>
            <a:pPr marL="68580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Ø"/>
            </a:pPr>
            <a:r>
              <a:rPr lang="en-US" dirty="0"/>
              <a:t>Did you achieve your goals?</a:t>
            </a:r>
            <a:endParaRPr dirty="0"/>
          </a:p>
          <a:p>
            <a:pPr marL="68580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Ø"/>
            </a:pPr>
            <a:r>
              <a:rPr lang="en-US" dirty="0"/>
              <a:t>If not, what steps can you take to achieve them?</a:t>
            </a:r>
            <a:endParaRPr dirty="0"/>
          </a:p>
          <a:p>
            <a:pPr marL="68580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Ø"/>
            </a:pPr>
            <a:r>
              <a:rPr lang="en-US" dirty="0"/>
              <a:t>Can you do it with minor tweaks or do you need to start over again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109" name="Google Shape;109;p14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1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Stategic Plan</a:t>
            </a:r>
            <a:endParaRPr/>
          </a:p>
        </p:txBody>
      </p:sp>
      <p:sp>
        <p:nvSpPr>
          <p:cNvPr id="116" name="Google Shape;116;p31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What is strategic planning? </a:t>
            </a:r>
            <a:endParaRPr dirty="0"/>
          </a:p>
          <a:p>
            <a:pPr marL="800100" lvl="1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⮚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Process used to identify goals</a:t>
            </a:r>
            <a:endParaRPr dirty="0"/>
          </a:p>
          <a:p>
            <a:pPr marL="800100" lvl="1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⮚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The strategies needed to accomplish those goals</a:t>
            </a:r>
            <a:endParaRPr dirty="0"/>
          </a:p>
          <a:p>
            <a:pPr marL="800100" lvl="1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⮚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And internal performance management used to monitor and evaluate progress. </a:t>
            </a:r>
            <a:endParaRPr dirty="0"/>
          </a:p>
          <a:p>
            <a:pPr marL="800100" lvl="1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⮚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Often uses SWOT or GAP analysis</a:t>
            </a:r>
            <a:endParaRPr dirty="0"/>
          </a:p>
          <a:p>
            <a:pPr marL="800100" lvl="1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⮚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Create desired change</a:t>
            </a:r>
            <a:endParaRPr dirty="0"/>
          </a:p>
          <a:p>
            <a:pPr marL="800100" lvl="1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⮚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Creates a master plan document to use as a roadmap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ts val="2400"/>
              <a:buFont typeface="Arial"/>
              <a:buNone/>
            </a:pPr>
            <a:endParaRPr dirty="0"/>
          </a:p>
        </p:txBody>
      </p:sp>
      <p:sp>
        <p:nvSpPr>
          <p:cNvPr id="117" name="Google Shape;117;p31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2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p32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Central Issues</a:t>
            </a:r>
            <a:endParaRPr dirty="0"/>
          </a:p>
          <a:p>
            <a:pPr marL="800100" marR="0" lvl="1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⮚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Exercise to identify central issues, related issue or problem, or remotely related problem</a:t>
            </a:r>
            <a:endParaRPr dirty="0"/>
          </a:p>
          <a:p>
            <a:pPr marL="800100" marR="0" lvl="1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⮚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What are some of your central issues?  </a:t>
            </a:r>
          </a:p>
          <a:p>
            <a:pPr marL="800100" marR="0" lvl="1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⮚"/>
            </a:pPr>
            <a:endParaRPr dirty="0"/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4 Stages of Planning</a:t>
            </a:r>
            <a:endParaRPr dirty="0"/>
          </a:p>
          <a:p>
            <a:pPr marL="800100" lvl="1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⮚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Analysis</a:t>
            </a:r>
            <a:endParaRPr dirty="0"/>
          </a:p>
          <a:p>
            <a:pPr marL="800100" lvl="1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⮚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Planning</a:t>
            </a:r>
            <a:endParaRPr dirty="0"/>
          </a:p>
          <a:p>
            <a:pPr marL="800100" lvl="1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⮚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Management</a:t>
            </a:r>
            <a:endParaRPr dirty="0"/>
          </a:p>
          <a:p>
            <a:pPr marL="800100" lvl="1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⮚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Evaluation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ts val="2400"/>
              <a:buFont typeface="Arial"/>
              <a:buNone/>
            </a:pPr>
            <a:endParaRPr dirty="0"/>
          </a:p>
        </p:txBody>
      </p:sp>
      <p:sp>
        <p:nvSpPr>
          <p:cNvPr id="124" name="Google Shape;124;p32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3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Stage 1 Analysis</a:t>
            </a:r>
            <a:br>
              <a:rPr lang="en-US" sz="3200"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130" name="Google Shape;130;p33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00100" lvl="2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 state</a:t>
            </a:r>
            <a:endParaRPr/>
          </a:p>
          <a:p>
            <a:pPr marL="1257300" lvl="5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⮚"/>
            </a:pPr>
            <a:r>
              <a:rPr lang="en-US" sz="24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Examine quantitative/statistical data</a:t>
            </a:r>
            <a:endParaRPr/>
          </a:p>
          <a:p>
            <a:pPr marL="1257300" lvl="6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⮚"/>
            </a:pPr>
            <a:r>
              <a:rPr lang="en-US" sz="24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What’s available?</a:t>
            </a:r>
            <a:endParaRPr/>
          </a:p>
          <a:p>
            <a:pPr marL="1257300" lvl="6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⮚"/>
            </a:pPr>
            <a:r>
              <a:rPr lang="en-US" sz="24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you access it?</a:t>
            </a:r>
            <a:endParaRPr/>
          </a:p>
          <a:p>
            <a:pPr marL="1257300" lvl="6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⮚"/>
            </a:pPr>
            <a:r>
              <a:rPr lang="en-US" sz="24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can help you find this? </a:t>
            </a:r>
            <a:endParaRPr/>
          </a:p>
          <a:p>
            <a:pPr marL="1257300" lvl="6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⮚"/>
            </a:pPr>
            <a:r>
              <a:rPr lang="en-US" sz="24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Needs Survey</a:t>
            </a:r>
            <a:endParaRPr/>
          </a:p>
          <a:p>
            <a:pPr marL="1257300" lvl="6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⮚"/>
            </a:pPr>
            <a:r>
              <a:rPr lang="en-US" sz="24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 Analysis Study, trends, issues</a:t>
            </a:r>
            <a:endParaRPr/>
          </a:p>
          <a:p>
            <a:pPr marL="1257300" lvl="6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⮚"/>
            </a:pPr>
            <a:r>
              <a:rPr lang="en-US" sz="24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Analysis jobs not getting done well or at all</a:t>
            </a:r>
            <a:endParaRPr/>
          </a:p>
          <a:p>
            <a:pPr marL="1257300" lvl="5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⮚"/>
            </a:pPr>
            <a:r>
              <a:rPr lang="en-US" sz="24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Examine informational/qualitative data</a:t>
            </a:r>
            <a:endParaRPr/>
          </a:p>
        </p:txBody>
      </p:sp>
      <p:sp>
        <p:nvSpPr>
          <p:cNvPr id="131" name="Google Shape;131;p33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1 OE 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1018</Words>
  <Application>Microsoft Office PowerPoint</Application>
  <PresentationFormat>On-screen Show (4:3)</PresentationFormat>
  <Paragraphs>178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Helvetica Neue</vt:lpstr>
      <vt:lpstr>Merriweather Sans</vt:lpstr>
      <vt:lpstr>Noto Sans Symbols</vt:lpstr>
      <vt:lpstr>Wingdings</vt:lpstr>
      <vt:lpstr>2_1 OE Template</vt:lpstr>
      <vt:lpstr>Council Outdoor Ethics Advocate Training PLANNING   John Gonering  Paula Boothe  Michelle Bierstedt     </vt:lpstr>
      <vt:lpstr>Welcome</vt:lpstr>
      <vt:lpstr>Course Objectives</vt:lpstr>
      <vt:lpstr>Why is planning important</vt:lpstr>
      <vt:lpstr>Analyze the Situation </vt:lpstr>
      <vt:lpstr>Plan Follow Through</vt:lpstr>
      <vt:lpstr>Stategic Plan</vt:lpstr>
      <vt:lpstr>PowerPoint Presentation</vt:lpstr>
      <vt:lpstr>Stage 1 Analysis </vt:lpstr>
      <vt:lpstr>Stage 1 Analysis</vt:lpstr>
      <vt:lpstr>Stage 1 Analysis</vt:lpstr>
      <vt:lpstr>Stage 1 Analysis</vt:lpstr>
      <vt:lpstr>SWOT</vt:lpstr>
      <vt:lpstr>Stage 2 Planning</vt:lpstr>
      <vt:lpstr>Exercise </vt:lpstr>
      <vt:lpstr>Stage 2 Planning</vt:lpstr>
      <vt:lpstr>Stage 2 Planning</vt:lpstr>
      <vt:lpstr>Stage 2 Planning</vt:lpstr>
      <vt:lpstr>Stage 2 Planning</vt:lpstr>
      <vt:lpstr>Stage 3 Measurement</vt:lpstr>
      <vt:lpstr>Stage 4 Evaluation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2025-01-28T14:37:20Z</dcterms:modified>
</cp:coreProperties>
</file>