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embeddedFontLs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Merriweather Sans" pitchFamily="2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XlIRojSp27kaQo5x0+lQnRFc+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3" name="Google Shape;123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1" name="Google Shape;131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6" name="Google Shape;146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4" name="Google Shape;154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2" name="Google Shape;162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9" name="Google Shape;16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0" name="Google Shape;18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9" name="Google Shape;189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96" name="Google Shape;196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5" name="Google Shape;205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13" name="Google Shape;213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8" name="Google Shape;108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6925" y="457200"/>
            <a:ext cx="50228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457200" y="1066801"/>
            <a:ext cx="4114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648200" y="1066801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2"/>
          </p:nvPr>
        </p:nvSpPr>
        <p:spPr>
          <a:xfrm>
            <a:off x="466344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45720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466344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900"/>
              <a:buFont typeface="Arial"/>
              <a:buNone/>
              <a:defRPr sz="9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 rot="5400000">
            <a:off x="2209800" y="-685800"/>
            <a:ext cx="4724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 rot="5400000">
            <a:off x="6057900" y="2781300"/>
            <a:ext cx="5410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 rot="5400000">
            <a:off x="1714500" y="-876300"/>
            <a:ext cx="54102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6B3F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6350" y="6553200"/>
            <a:ext cx="9144000" cy="304800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5803900"/>
            <a:ext cx="9169400" cy="105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26263" y="5961063"/>
            <a:ext cx="1074737" cy="133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ebmaster@OutdoorEthics-BSA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outdoorethics-bsa.org/calendar/submitcourses.php" TargetMode="External"/><Relationship Id="rId4" Type="http://schemas.openxmlformats.org/officeDocument/2006/relationships/hyperlink" Target="https://outdoorethics-bsa.org/calenda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utdoorethics-bsa.org/calendar/submitcourses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estcourses@outdoorethics-bsa.org" TargetMode="External"/><Relationship Id="rId5" Type="http://schemas.openxmlformats.org/officeDocument/2006/relationships/hyperlink" Target="mailto:midwaysouthcourses@outdoorethics-bsa.org" TargetMode="External"/><Relationship Id="rId4" Type="http://schemas.openxmlformats.org/officeDocument/2006/relationships/hyperlink" Target="mailto:eastcourses@outdoorethics-bs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nt.org/research-resources/brand-standards/" TargetMode="External"/><Relationship Id="rId4" Type="http://schemas.openxmlformats.org/officeDocument/2006/relationships/hyperlink" Target="https://outdoorethics-bsa.org/training/MistakesToAvoid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utdoorethics-bsa.org/images/logos.ph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outdoorethics-bsa.org/AnnualSurvey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cure.outdoorethics-bsa.org/OEAtools/eventReporting.php" TargetMode="External"/><Relationship Id="rId4" Type="http://schemas.openxmlformats.org/officeDocument/2006/relationships/hyperlink" Target="https://secure.outdoorethics-bsa.org/OEAtool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685800" y="661963"/>
            <a:ext cx="7772400" cy="512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974806"/>
                </a:solidFill>
              </a:rPr>
              <a:t>Council Outdoor Ethics Advocate Training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REPORTING</a:t>
            </a: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r>
              <a:rPr lang="en-US" sz="2400" dirty="0"/>
              <a:t>Mark Hammer </a:t>
            </a:r>
            <a:br>
              <a:rPr lang="en-US" sz="2400" dirty="0"/>
            </a:br>
            <a:br>
              <a:rPr lang="en-US" dirty="0"/>
            </a:br>
            <a:r>
              <a:rPr lang="en-US" sz="2400" dirty="0"/>
              <a:t>Paula Boothe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Michelle Bierstedt</a:t>
            </a:r>
            <a:br>
              <a:rPr lang="en-US" sz="2400" dirty="0"/>
            </a:br>
            <a:br>
              <a:rPr lang="en-US" sz="2400" u="sng" dirty="0">
                <a:solidFill>
                  <a:schemeClr val="hlink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John Gonering</a:t>
            </a:r>
            <a:br>
              <a:rPr lang="en-US" sz="2400" dirty="0"/>
            </a:br>
            <a:br>
              <a:rPr lang="en-US" sz="2400" u="sng" dirty="0">
                <a:solidFill>
                  <a:schemeClr val="hlink"/>
                </a:solidFill>
              </a:rPr>
            </a:br>
            <a:br>
              <a:rPr lang="en-US" sz="2400" dirty="0"/>
            </a:br>
            <a:br>
              <a:rPr lang="en-US" sz="2400" dirty="0"/>
            </a:br>
            <a:endParaRPr sz="7200" b="0" dirty="0">
              <a:solidFill>
                <a:srgbClr val="006B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D43371-F165-4264-028B-EBD66E45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632200"/>
            <a:ext cx="2349500" cy="234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5"/>
          <p:cNvSpPr txBox="1">
            <a:spLocks noGrp="1"/>
          </p:cNvSpPr>
          <p:nvPr>
            <p:ph type="title"/>
          </p:nvPr>
        </p:nvSpPr>
        <p:spPr>
          <a:xfrm>
            <a:off x="1219200" y="365126"/>
            <a:ext cx="7296150" cy="70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Your OE Contacts</a:t>
            </a:r>
            <a:endParaRPr dirty="0"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1"/>
          </p:nvPr>
        </p:nvSpPr>
        <p:spPr>
          <a:xfrm>
            <a:off x="443240" y="1318418"/>
            <a:ext cx="30480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Wingdings" panose="05000000000000000000" pitchFamily="2" charset="2"/>
              <a:buChar char="Ø"/>
            </a:pPr>
            <a:r>
              <a:rPr lang="en-US" sz="2800" dirty="0"/>
              <a:t>Contact info for your Level 2 Instructors, MTTs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Arial"/>
              <a:buNone/>
            </a:pPr>
            <a:endParaRPr sz="2200" dirty="0"/>
          </a:p>
          <a:p>
            <a:pPr marL="6858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Wingdings" panose="05000000000000000000" pitchFamily="2" charset="2"/>
              <a:buChar char="Ø"/>
            </a:pPr>
            <a:r>
              <a:rPr lang="en-US" sz="2800" dirty="0"/>
              <a:t>Maintain Confidentiality!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8108"/>
              <a:buChar char="•"/>
            </a:pPr>
            <a:r>
              <a:rPr lang="en-US" sz="2000" dirty="0"/>
              <a:t>Includes non-public emails, phones.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8108"/>
              <a:buChar char="•"/>
            </a:pPr>
            <a:r>
              <a:rPr lang="en-US" sz="2000" dirty="0"/>
              <a:t>(blurred for slide)</a:t>
            </a:r>
            <a:endParaRPr dirty="0"/>
          </a:p>
          <a:p>
            <a:pPr marL="3429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pic>
        <p:nvPicPr>
          <p:cNvPr id="119" name="Google Shape;11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3707" y="1524000"/>
            <a:ext cx="5474486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6"/>
          <p:cNvSpPr txBox="1">
            <a:spLocks noGrp="1"/>
          </p:cNvSpPr>
          <p:nvPr>
            <p:ph type="title"/>
          </p:nvPr>
        </p:nvSpPr>
        <p:spPr>
          <a:xfrm>
            <a:off x="1905000" y="365126"/>
            <a:ext cx="6610350" cy="78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Verify Contact Status</a:t>
            </a:r>
            <a:endParaRPr dirty="0"/>
          </a:p>
        </p:txBody>
      </p:sp>
      <p:pic>
        <p:nvPicPr>
          <p:cNvPr id="126" name="Google Shape;12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188075"/>
            <a:ext cx="8670115" cy="210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412" y="3602344"/>
            <a:ext cx="8534400" cy="226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 b="1" dirty="0"/>
              <a:t>Annual Survey</a:t>
            </a:r>
            <a:endParaRPr dirty="0"/>
          </a:p>
        </p:txBody>
      </p:sp>
      <p:pic>
        <p:nvPicPr>
          <p:cNvPr id="134" name="Google Shape;13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95" y="1123807"/>
            <a:ext cx="4131819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2424" y="1235488"/>
            <a:ext cx="4371246" cy="449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 sz="3600" b="1"/>
              <a:t>COEA Tools </a:t>
            </a:r>
            <a:br>
              <a:rPr lang="en-US" sz="4400" b="1"/>
            </a:br>
            <a:r>
              <a:rPr lang="en-US" sz="4400" b="1"/>
              <a:t> Event Reporting</a:t>
            </a:r>
            <a:endParaRPr sz="3200"/>
          </a:p>
        </p:txBody>
      </p:sp>
      <p:sp>
        <p:nvSpPr>
          <p:cNvPr id="141" name="Google Shape;141;p4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3434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Arial"/>
              <a:buNone/>
            </a:pPr>
            <a:r>
              <a:rPr lang="en-US" sz="2800"/>
              <a:t>Waiting until the end of the year to gather “all that data” for your Annual Survey is challenging –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Arial"/>
              <a:buNone/>
            </a:pPr>
            <a:endParaRPr sz="280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Arial"/>
              <a:buNone/>
            </a:pPr>
            <a:r>
              <a:rPr lang="en-US" sz="2800"/>
              <a:t>Have your Instructors report their events using your online form.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Arial"/>
              <a:buNone/>
            </a:pPr>
            <a:r>
              <a:rPr lang="en-US" sz="2800"/>
              <a:t>Collect data all year.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108108"/>
              <a:buFont typeface="Arial"/>
              <a:buNone/>
            </a:pP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pic>
        <p:nvPicPr>
          <p:cNvPr id="142" name="Google Shape;14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1" y="1600200"/>
            <a:ext cx="38862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9"/>
          <p:cNvSpPr txBox="1">
            <a:spLocks noGrp="1"/>
          </p:cNvSpPr>
          <p:nvPr>
            <p:ph type="title"/>
          </p:nvPr>
        </p:nvSpPr>
        <p:spPr>
          <a:xfrm>
            <a:off x="1460015" y="406153"/>
            <a:ext cx="6838950" cy="61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 COEA - Event Summary</a:t>
            </a:r>
            <a:endParaRPr dirty="0"/>
          </a:p>
        </p:txBody>
      </p:sp>
      <p:sp>
        <p:nvSpPr>
          <p:cNvPr id="149" name="Google Shape;149;p49"/>
          <p:cNvSpPr txBox="1">
            <a:spLocks noGrp="1"/>
          </p:cNvSpPr>
          <p:nvPr>
            <p:ph type="body" idx="1"/>
          </p:nvPr>
        </p:nvSpPr>
        <p:spPr>
          <a:xfrm>
            <a:off x="290840" y="1374508"/>
            <a:ext cx="3459018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108108"/>
              <a:buFont typeface="Wingdings" panose="05000000000000000000" pitchFamily="2" charset="2"/>
              <a:buChar char="Ø"/>
            </a:pPr>
            <a:r>
              <a:rPr lang="en-US" sz="2400" dirty="0"/>
              <a:t>Reported Events, by Year</a:t>
            </a:r>
            <a:endParaRPr dirty="0"/>
          </a:p>
          <a:p>
            <a: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108108"/>
              <a:buFont typeface="Wingdings" panose="05000000000000000000" pitchFamily="2" charset="2"/>
              <a:buChar char="Ø"/>
            </a:pPr>
            <a:r>
              <a:rPr lang="en-US" sz="2400" dirty="0"/>
              <a:t>Summary for your Annual Survey</a:t>
            </a:r>
            <a:endParaRPr dirty="0"/>
          </a:p>
          <a:p>
            <a: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108108"/>
              <a:buFont typeface="Wingdings" panose="05000000000000000000" pitchFamily="2" charset="2"/>
              <a:buChar char="Ø"/>
            </a:pPr>
            <a:r>
              <a:rPr lang="en-US" sz="2400" dirty="0"/>
              <a:t>Link to create Training Attendance Reports</a:t>
            </a:r>
            <a:endParaRPr dirty="0"/>
          </a:p>
          <a:p>
            <a: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108108"/>
              <a:buFont typeface="Wingdings" panose="05000000000000000000" pitchFamily="2" charset="2"/>
              <a:buChar char="Ø"/>
            </a:pPr>
            <a:r>
              <a:rPr lang="en-US" sz="2400" dirty="0"/>
              <a:t>Link to pre-fill Level 1 Instructor course roster submission to Leave No Trace.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20120"/>
              <a:buFont typeface="Wingdings" panose="05000000000000000000" pitchFamily="2" charset="2"/>
              <a:buChar char="Ø"/>
            </a:pPr>
            <a:r>
              <a:rPr lang="en-US" sz="1800" dirty="0"/>
              <a:t>(TBD – Workshop/Skills Reporting)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108108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108108"/>
              <a:buFont typeface="Arial"/>
              <a:buNone/>
            </a:pPr>
            <a:endParaRPr dirty="0"/>
          </a:p>
          <a:p>
            <a:pPr marL="3429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pic>
        <p:nvPicPr>
          <p:cNvPr id="150" name="Google Shape;15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401" y="1374508"/>
            <a:ext cx="46482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0"/>
          <p:cNvSpPr txBox="1">
            <a:spLocks noGrp="1"/>
          </p:cNvSpPr>
          <p:nvPr>
            <p:ph type="title"/>
          </p:nvPr>
        </p:nvSpPr>
        <p:spPr>
          <a:xfrm>
            <a:off x="1548431" y="372106"/>
            <a:ext cx="6534150" cy="76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 dirty="0"/>
              <a:t> </a:t>
            </a:r>
            <a:r>
              <a:rPr lang="en-US" b="1" dirty="0"/>
              <a:t>Event Reporting - Reports</a:t>
            </a:r>
            <a:endParaRPr dirty="0"/>
          </a:p>
        </p:txBody>
      </p:sp>
      <p:pic>
        <p:nvPicPr>
          <p:cNvPr id="157" name="Google Shape;15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57" y="1263409"/>
            <a:ext cx="3981491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8609" y="1316200"/>
            <a:ext cx="42164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1"/>
          <p:cNvSpPr txBox="1">
            <a:spLocks noGrp="1"/>
          </p:cNvSpPr>
          <p:nvPr>
            <p:ph type="title"/>
          </p:nvPr>
        </p:nvSpPr>
        <p:spPr>
          <a:xfrm>
            <a:off x="1524000" y="365127"/>
            <a:ext cx="6991350" cy="64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Event Reporting Request</a:t>
            </a:r>
            <a:endParaRPr dirty="0"/>
          </a:p>
        </p:txBody>
      </p:sp>
      <p:sp>
        <p:nvSpPr>
          <p:cNvPr id="165" name="Google Shape;165;p51"/>
          <p:cNvSpPr txBox="1">
            <a:spLocks noGrp="1"/>
          </p:cNvSpPr>
          <p:nvPr>
            <p:ph type="body" idx="1"/>
          </p:nvPr>
        </p:nvSpPr>
        <p:spPr>
          <a:xfrm>
            <a:off x="586769" y="1258004"/>
            <a:ext cx="752475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Event Reporting is optional and must be requested by COEA if you would like to use this tool for your council.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 sz="28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r>
              <a:rPr lang="en-US" sz="2800" dirty="0"/>
              <a:t>Contact: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/>
              <a:t>Mark Hammer </a:t>
            </a:r>
            <a:br>
              <a:rPr lang="en-US" sz="2400" dirty="0"/>
            </a:br>
            <a:r>
              <a:rPr lang="en-US" sz="2000" u="sng" dirty="0">
                <a:solidFill>
                  <a:schemeClr val="hlink"/>
                </a:solidFill>
                <a:hlinkClick r:id="rId3"/>
              </a:rPr>
              <a:t>webmaster@OutdoorEthics-BSA.org</a:t>
            </a:r>
            <a:br>
              <a:rPr lang="en-US" sz="2000" dirty="0"/>
            </a:br>
            <a:endParaRPr sz="2400" dirty="0"/>
          </a:p>
          <a:p>
            <a:pPr marL="3429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228" y="2286000"/>
            <a:ext cx="528066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2"/>
          <p:cNvSpPr txBox="1">
            <a:spLocks noGrp="1"/>
          </p:cNvSpPr>
          <p:nvPr>
            <p:ph type="title"/>
          </p:nvPr>
        </p:nvSpPr>
        <p:spPr>
          <a:xfrm>
            <a:off x="1752600" y="381000"/>
            <a:ext cx="4572000" cy="103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353"/>
              <a:buNone/>
            </a:pPr>
            <a:r>
              <a:rPr lang="en-US" b="1" dirty="0"/>
              <a:t>Your Courses on </a:t>
            </a:r>
            <a:br>
              <a:rPr lang="en-US" b="1" dirty="0"/>
            </a:br>
            <a:r>
              <a:rPr lang="en-US" b="1" dirty="0"/>
              <a:t>BSA-OEC Calendar</a:t>
            </a:r>
            <a:endParaRPr dirty="0"/>
          </a:p>
        </p:txBody>
      </p:sp>
      <p:sp>
        <p:nvSpPr>
          <p:cNvPr id="173" name="Google Shape;173;p52"/>
          <p:cNvSpPr txBox="1">
            <a:spLocks noGrp="1"/>
          </p:cNvSpPr>
          <p:nvPr>
            <p:ph type="body" idx="1"/>
          </p:nvPr>
        </p:nvSpPr>
        <p:spPr>
          <a:xfrm>
            <a:off x="628650" y="1905000"/>
            <a:ext cx="752475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44144"/>
              <a:buNone/>
            </a:pPr>
            <a:r>
              <a:rPr lang="en-US" sz="1800"/>
              <a:t>(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OutdoorEthics-BSA.org/calendar</a:t>
            </a:r>
            <a:r>
              <a:rPr lang="en-US" sz="1800"/>
              <a:t> 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44144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44144"/>
              <a:buNone/>
            </a:pPr>
            <a:r>
              <a:rPr lang="en-US" sz="1800"/>
              <a:t>(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OutdoorEthics-BSA.org/calendar/submitcourses.php </a:t>
            </a:r>
            <a:r>
              <a:rPr lang="en-US" sz="1800"/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2664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sp>
        <p:nvSpPr>
          <p:cNvPr id="174" name="Google Shape;174;p52"/>
          <p:cNvSpPr txBox="1"/>
          <p:nvPr/>
        </p:nvSpPr>
        <p:spPr>
          <a:xfrm>
            <a:off x="486863" y="1793317"/>
            <a:ext cx="7808324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scouting.org/outdoor-programs/outdoor-ethics/</a:t>
            </a:r>
            <a:endParaRPr sz="2000" dirty="0"/>
          </a:p>
          <a:p>
            <a:pPr lvl="2">
              <a:lnSpc>
                <a:spcPct val="90000"/>
              </a:lnSpc>
              <a:spcBef>
                <a:spcPts val="750"/>
              </a:spcBef>
              <a:buSzPts val="2000"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002" y="2819401"/>
            <a:ext cx="6710198" cy="18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39651" y="914400"/>
            <a:ext cx="2828149" cy="5639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3"/>
          <p:cNvSpPr txBox="1">
            <a:spLocks noGrp="1"/>
          </p:cNvSpPr>
          <p:nvPr>
            <p:ph type="title"/>
          </p:nvPr>
        </p:nvSpPr>
        <p:spPr>
          <a:xfrm>
            <a:off x="1752600" y="381000"/>
            <a:ext cx="6400800" cy="10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353"/>
              <a:buNone/>
            </a:pPr>
            <a:r>
              <a:rPr lang="en-US" b="1" dirty="0"/>
              <a:t>Your Courses on </a:t>
            </a:r>
            <a:br>
              <a:rPr lang="en-US" b="1" dirty="0"/>
            </a:br>
            <a:r>
              <a:rPr lang="en-US" b="1" dirty="0"/>
              <a:t>BSA-OEC Calendar</a:t>
            </a:r>
            <a:endParaRPr dirty="0"/>
          </a:p>
        </p:txBody>
      </p:sp>
      <p:sp>
        <p:nvSpPr>
          <p:cNvPr id="183" name="Google Shape;183;p53"/>
          <p:cNvSpPr txBox="1">
            <a:spLocks noGrp="1"/>
          </p:cNvSpPr>
          <p:nvPr>
            <p:ph type="body" idx="1"/>
          </p:nvPr>
        </p:nvSpPr>
        <p:spPr>
          <a:xfrm>
            <a:off x="628650" y="1905000"/>
            <a:ext cx="752475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84" name="Google Shape;184;p53"/>
          <p:cNvSpPr txBox="1"/>
          <p:nvPr/>
        </p:nvSpPr>
        <p:spPr>
          <a:xfrm>
            <a:off x="744264" y="1904999"/>
            <a:ext cx="752475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497163"/>
            <a:ext cx="5695950" cy="499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4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5823192" cy="114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ct val="35353"/>
            </a:pPr>
            <a:r>
              <a:rPr lang="en-US" b="1" dirty="0"/>
              <a:t>Your Courses on </a:t>
            </a:r>
            <a:br>
              <a:rPr lang="en-US" b="1" dirty="0"/>
            </a:br>
            <a:r>
              <a:rPr lang="en-US" b="1" dirty="0"/>
              <a:t>BSA-OEC Calendar </a:t>
            </a:r>
            <a:r>
              <a:rPr lang="en-US" dirty="0"/>
              <a:t>Council</a:t>
            </a:r>
            <a:endParaRPr dirty="0"/>
          </a:p>
        </p:txBody>
      </p:sp>
      <p:sp>
        <p:nvSpPr>
          <p:cNvPr id="192" name="Google Shape;192;p54"/>
          <p:cNvSpPr txBox="1"/>
          <p:nvPr/>
        </p:nvSpPr>
        <p:spPr>
          <a:xfrm>
            <a:off x="716344" y="1521673"/>
            <a:ext cx="7524750" cy="414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OutdoorEthics-BSA.org/calendar/</a:t>
            </a:r>
            <a:r>
              <a:rPr lang="en-US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submitcourses.php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n-US" sz="1200" b="0" i="0" u="none" strike="noStrike" cap="none" dirty="0">
              <a:solidFill>
                <a:srgbClr val="0022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Level 1 &amp; 2 Instructor, TT/MTT, Zone/Region events</a:t>
            </a:r>
            <a:endParaRPr sz="2000" dirty="0"/>
          </a:p>
          <a:p>
            <a:pPr marL="460375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sz="1200" b="0" i="0" u="none" strike="noStrike" cap="none" dirty="0">
              <a:solidFill>
                <a:srgbClr val="0022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Check your course info, flyers, …</a:t>
            </a:r>
            <a:endParaRPr sz="2000" dirty="0"/>
          </a:p>
          <a:p>
            <a:pPr marL="685801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(Current Terminology! / Brand Standards - next topic)</a:t>
            </a:r>
            <a:endParaRPr sz="1800" dirty="0"/>
          </a:p>
          <a:p>
            <a:pPr marL="779781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sz="1200" b="0" i="0" u="none" strike="noStrike" cap="none" dirty="0">
              <a:solidFill>
                <a:srgbClr val="0022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0" i="0" u="none" strike="noStrike" cap="none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Email course info to your Division contact:</a:t>
            </a:r>
            <a:endParaRPr sz="2000" dirty="0"/>
          </a:p>
          <a:p>
            <a:pPr marL="685801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East Division: </a:t>
            </a:r>
            <a:r>
              <a:rPr lang="en-US" sz="1800" b="0" i="0" u="sng" strike="noStrike" cap="none" dirty="0">
                <a:solidFill>
                  <a:srgbClr val="162A89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eastcourses@outdoorethics-bsa.org</a:t>
            </a:r>
            <a:endParaRPr sz="1800" b="0" i="0" u="none" strike="noStrike" cap="none" dirty="0">
              <a:solidFill>
                <a:srgbClr val="0022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1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Midway/South: </a:t>
            </a:r>
            <a:r>
              <a:rPr lang="en-US" sz="1800" b="0" i="0" u="sng" strike="noStrike" cap="none" dirty="0">
                <a:solidFill>
                  <a:srgbClr val="162A89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midwaysouthcourses@outdoorethics-bsa.org</a:t>
            </a:r>
            <a:endParaRPr sz="1800" b="0" i="0" u="none" strike="noStrike" cap="none" dirty="0">
              <a:solidFill>
                <a:srgbClr val="0022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1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West Division: </a:t>
            </a:r>
            <a:r>
              <a:rPr lang="en-US" sz="1800" b="0" i="0" u="sng" strike="noStrike" cap="none" dirty="0">
                <a:solidFill>
                  <a:srgbClr val="162A89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westcourses@outdoorethics-bsa.org</a:t>
            </a:r>
            <a:endParaRPr sz="1800" b="0" i="0" u="none" strike="noStrike" cap="none" dirty="0">
              <a:solidFill>
                <a:srgbClr val="162A8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79781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sz="1200" b="0" i="0" u="none" strike="noStrike" cap="none" dirty="0">
              <a:solidFill>
                <a:srgbClr val="162A8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b="0" i="0" u="none" strike="noStrike" cap="none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Division Manger (+webmaster) will review, request updates if necessary, then post on Calendar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Welcome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Safety Moment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5"/>
          <p:cNvSpPr txBox="1">
            <a:spLocks noGrp="1"/>
          </p:cNvSpPr>
          <p:nvPr>
            <p:ph type="title"/>
          </p:nvPr>
        </p:nvSpPr>
        <p:spPr>
          <a:xfrm>
            <a:off x="1589729" y="462605"/>
            <a:ext cx="6629400" cy="81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353"/>
              <a:buNone/>
            </a:pPr>
            <a:r>
              <a:rPr lang="en-US" b="1" dirty="0"/>
              <a:t>Course and Event Promotion</a:t>
            </a:r>
            <a:endParaRPr b="1" dirty="0"/>
          </a:p>
        </p:txBody>
      </p:sp>
      <p:sp>
        <p:nvSpPr>
          <p:cNvPr id="199" name="Google Shape;199;p55"/>
          <p:cNvSpPr txBox="1"/>
          <p:nvPr/>
        </p:nvSpPr>
        <p:spPr>
          <a:xfrm>
            <a:off x="744264" y="1648972"/>
            <a:ext cx="4056336" cy="414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37" y="1648972"/>
            <a:ext cx="3657663" cy="208362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5"/>
          <p:cNvSpPr txBox="1"/>
          <p:nvPr/>
        </p:nvSpPr>
        <p:spPr>
          <a:xfrm>
            <a:off x="1002995" y="4329720"/>
            <a:ext cx="66294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Promotion Guidelines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 No Trace’s 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Standards Guide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6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6629400" cy="59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353"/>
              <a:buNone/>
            </a:pPr>
            <a:r>
              <a:rPr lang="en-US" b="1" dirty="0"/>
              <a:t>Course and Event Promotion</a:t>
            </a:r>
            <a:endParaRPr b="1" dirty="0"/>
          </a:p>
        </p:txBody>
      </p:sp>
      <p:sp>
        <p:nvSpPr>
          <p:cNvPr id="208" name="Google Shape;208;p56"/>
          <p:cNvSpPr txBox="1"/>
          <p:nvPr/>
        </p:nvSpPr>
        <p:spPr>
          <a:xfrm>
            <a:off x="609600" y="2209800"/>
            <a:ext cx="7162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Logos Page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1181100"/>
            <a:ext cx="10859373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7"/>
          <p:cNvSpPr txBox="1">
            <a:spLocks noGrp="1"/>
          </p:cNvSpPr>
          <p:nvPr>
            <p:ph type="title"/>
          </p:nvPr>
        </p:nvSpPr>
        <p:spPr>
          <a:xfrm>
            <a:off x="2057400" y="365126"/>
            <a:ext cx="6457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COEA Tools</a:t>
            </a:r>
            <a:endParaRPr dirty="0"/>
          </a:p>
        </p:txBody>
      </p:sp>
      <p:sp>
        <p:nvSpPr>
          <p:cNvPr id="216" name="Google Shape;216;p57"/>
          <p:cNvSpPr txBox="1">
            <a:spLocks noGrp="1"/>
          </p:cNvSpPr>
          <p:nvPr>
            <p:ph type="body" idx="1"/>
          </p:nvPr>
        </p:nvSpPr>
        <p:spPr>
          <a:xfrm>
            <a:off x="628650" y="1318418"/>
            <a:ext cx="821055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Wingdings" panose="05000000000000000000" pitchFamily="2" charset="2"/>
              <a:buChar char="Ø"/>
            </a:pPr>
            <a:r>
              <a:rPr lang="en-US" sz="2800" dirty="0"/>
              <a:t>Tools are to Support YOU</a:t>
            </a:r>
            <a:endParaRPr dirty="0"/>
          </a:p>
          <a:p>
            <a:pPr marL="6858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Wingdings" panose="05000000000000000000" pitchFamily="2" charset="2"/>
              <a:buChar char="Ø"/>
            </a:pPr>
            <a:endParaRPr sz="2800" dirty="0"/>
          </a:p>
          <a:p>
            <a:pPr marL="6858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Wingdings" panose="05000000000000000000" pitchFamily="2" charset="2"/>
              <a:buChar char="Ø"/>
            </a:pPr>
            <a:r>
              <a:rPr lang="en-US" sz="2800" dirty="0"/>
              <a:t>Let us know if you have any issues, comments or suggestions.</a:t>
            </a:r>
            <a:endParaRPr dirty="0"/>
          </a:p>
          <a:p>
            <a:pPr marL="6858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Wingdings" panose="05000000000000000000" pitchFamily="2" charset="2"/>
              <a:buChar char="Ø"/>
            </a:pPr>
            <a:endParaRPr sz="2800" dirty="0"/>
          </a:p>
          <a:p>
            <a:pPr marL="6858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Wingdings" panose="05000000000000000000" pitchFamily="2" charset="2"/>
              <a:buChar char="Ø"/>
            </a:pPr>
            <a:r>
              <a:rPr lang="en-US" sz="2800" dirty="0"/>
              <a:t>Annual Survey: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90"/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OutdoorEthics-BSA.org/</a:t>
            </a:r>
            <a:r>
              <a:rPr lang="en-US" sz="2400" u="sng" dirty="0" err="1">
                <a:solidFill>
                  <a:schemeClr val="hlink"/>
                </a:solidFill>
                <a:hlinkClick r:id="rId3"/>
              </a:rPr>
              <a:t>AnnualSurvey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/</a:t>
            </a:r>
            <a:r>
              <a:rPr lang="en-US" sz="2400" dirty="0"/>
              <a:t> </a:t>
            </a:r>
            <a:endParaRPr dirty="0"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90"/>
              <a:buFont typeface="Wingdings" panose="05000000000000000000" pitchFamily="2" charset="2"/>
              <a:buChar char="Ø"/>
            </a:pPr>
            <a:endParaRPr sz="2400" dirty="0"/>
          </a:p>
          <a:p>
            <a:pPr marL="6858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92664"/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hlink"/>
                </a:solidFill>
                <a:hlinkClick r:id="rId4"/>
              </a:rPr>
              <a:t>OutdoorEthics-BSA.org/</a:t>
            </a:r>
            <a:r>
              <a:rPr lang="en-US" sz="2800" u="sng" dirty="0" err="1">
                <a:solidFill>
                  <a:schemeClr val="hlink"/>
                </a:solidFill>
                <a:hlinkClick r:id="rId4"/>
              </a:rPr>
              <a:t>OEAtools</a:t>
            </a:r>
            <a:endParaRPr sz="2800" dirty="0"/>
          </a:p>
          <a:p>
            <a:pPr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90"/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chemeClr val="hlink"/>
                </a:solidFill>
                <a:hlinkClick r:id="rId5"/>
              </a:rPr>
              <a:t>OutdoorEthics-BSA.org/</a:t>
            </a:r>
            <a:r>
              <a:rPr lang="en-US" sz="2400" u="sng" dirty="0" err="1">
                <a:solidFill>
                  <a:schemeClr val="hlink"/>
                </a:solidFill>
                <a:hlinkClick r:id="rId5"/>
              </a:rPr>
              <a:t>OEAtools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/</a:t>
            </a:r>
            <a:r>
              <a:rPr lang="en-US" sz="2400" u="sng" dirty="0" err="1">
                <a:solidFill>
                  <a:schemeClr val="hlink"/>
                </a:solidFill>
                <a:hlinkClick r:id="rId5"/>
              </a:rPr>
              <a:t>eventReporting.php</a:t>
            </a:r>
            <a:endParaRPr sz="2000" dirty="0"/>
          </a:p>
          <a:p>
            <a:pPr marL="3429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90"/>
              <a:buNone/>
            </a:pPr>
            <a:endParaRPr sz="24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ct val="108108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3429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COEA Job Description Highlights</a:t>
            </a:r>
            <a:br>
              <a:rPr lang="en-US">
                <a:solidFill>
                  <a:srgbClr val="974806"/>
                </a:solidFill>
              </a:rPr>
            </a:br>
            <a:endParaRPr>
              <a:solidFill>
                <a:srgbClr val="974806"/>
              </a:solidFill>
            </a:endParaRPr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Recruit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Train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Program Promotion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Outdoor Ethics Committee or Team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highlight>
                  <a:srgbClr val="00FF00"/>
                </a:highlight>
              </a:rPr>
              <a:t>Reporting</a:t>
            </a:r>
            <a:endParaRPr>
              <a:highlight>
                <a:srgbClr val="00FF00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Course Objectives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84" name="Google Shape;84;p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Understand when to report activities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Understand how reporting helps both Council and National Outdoor Ethics and Conservation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6CCA-F89C-B1CD-A453-A964DB87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33AC2-CD20-ED6B-73D7-617361EA2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dirty="0"/>
              <a:t>Scouting America uses the various methods reporting to provide a measure of how well the they are accomplishing their mission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/>
              <a:t>Formerly Journey to </a:t>
            </a:r>
            <a:r>
              <a:rPr lang="en-US" dirty="0" err="1"/>
              <a:t>Excelence</a:t>
            </a:r>
            <a:endParaRPr lang="en-US" dirty="0"/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/>
              <a:t>Units, districts, councils and national 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dirty="0"/>
              <a:t>OEC uses the OEA reporting similarly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/>
              <a:t>COEA can see how their council is doing</a:t>
            </a:r>
          </a:p>
          <a:p>
            <a:pPr marL="1485900" lvl="2">
              <a:buFont typeface="Wingdings" panose="05000000000000000000" pitchFamily="2" charset="2"/>
              <a:buChar char="Ø"/>
            </a:pPr>
            <a:r>
              <a:rPr lang="en-US" dirty="0"/>
              <a:t>Provides feedback on their plan 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/>
              <a:t>Team leads can see how their Council Service Territory is doing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/>
              <a:t>Division Managers can see how their division is doing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677A0-36D4-AF10-9FDC-5B344C628C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7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974806"/>
                </a:solidFill>
              </a:rPr>
              <a:t>Reporting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COEA is responsible for collecting information about Outdoor Ethics programs conducted in the local council and Reporting to the National Outdoor Ethics Committee annually. </a:t>
            </a:r>
            <a:endParaRPr sz="2400" dirty="0"/>
          </a:p>
          <a:p>
            <a:pPr marL="571500" lvl="1" indent="-342900">
              <a:spcBef>
                <a:spcPts val="0"/>
              </a:spcBef>
              <a:buFont typeface="Noto Sans Symbols"/>
              <a:buChar char="⮚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COEA also reports progress to the Outdoor Ethics and Conservation </a:t>
            </a:r>
            <a:r>
              <a:rPr lang="en-US" sz="2400" dirty="0"/>
              <a:t>Team Lead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as specified. </a:t>
            </a:r>
            <a:endParaRPr sz="2400" dirty="0"/>
          </a:p>
          <a:p>
            <a:pPr marL="5715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COEA oversees the proper reporting of training courses within the local council and keeps a data base of OE educators who become part of the Outdoor Ethics Committee or Team. </a:t>
            </a:r>
            <a:endParaRPr sz="2400" dirty="0"/>
          </a:p>
          <a:p>
            <a:pPr marL="5715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COEA also ensures that the listing of Leave No Trace Level 2 Instructors and Master Tread Trainers (outdoorethics-BSA.org/contacts) is up to date.</a:t>
            </a:r>
            <a:endParaRPr sz="2400" dirty="0"/>
          </a:p>
          <a:p>
            <a:pPr marL="1143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9900" rIns="0" bIns="0" anchor="t" anchorCtr="0">
            <a:spAutoFit/>
          </a:bodyPr>
          <a:lstStyle/>
          <a:p>
            <a:pPr marL="1149350" lvl="0" indent="0" algn="ctr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OEA Toolbox Overview</a:t>
            </a:r>
            <a:endParaRPr sz="4400"/>
          </a:p>
        </p:txBody>
      </p:sp>
      <p:sp>
        <p:nvSpPr>
          <p:cNvPr id="98" name="Google Shape;98;p30"/>
          <p:cNvSpPr txBox="1"/>
          <p:nvPr/>
        </p:nvSpPr>
        <p:spPr>
          <a:xfrm>
            <a:off x="841502" y="1669479"/>
            <a:ext cx="8060690" cy="2125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2075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Council and Area Outdoor Ethics Advocates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0" lvl="0" indent="-342900" algn="l" rtl="0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OutdoorEthics‐BSA.org website / database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0" lvl="0" indent="-342900" algn="l" rtl="0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COEA Opt‐In for Event Reporting, Registration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0" lvl="0" indent="-34290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OutdoorEthics‐BSA.org/OEAtools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041400" y="661415"/>
            <a:ext cx="5907531" cy="51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OEA Tools ‐ Functions</a:t>
            </a:r>
            <a:endParaRPr dirty="0"/>
          </a:p>
        </p:txBody>
      </p:sp>
      <p:sp>
        <p:nvSpPr>
          <p:cNvPr id="104" name="Google Shape;104;p3"/>
          <p:cNvSpPr txBox="1"/>
          <p:nvPr/>
        </p:nvSpPr>
        <p:spPr>
          <a:xfrm>
            <a:off x="536701" y="1447879"/>
            <a:ext cx="8138795" cy="456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69900" marR="0" lvl="0" indent="-457200" algn="l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⮚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Council OEC Advocates: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165" marR="0" lvl="1" indent="-457200" algn="l" rtl="0">
              <a:lnSpc>
                <a:spcPct val="1210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 info for your MEs and MTTs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965" marR="0" lvl="8" indent="0" algn="l" rtl="0">
              <a:lnSpc>
                <a:spcPct val="1210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Verify/Remove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165" marR="0" lvl="1" indent="-457200" algn="l" rtl="0">
              <a:lnSpc>
                <a:spcPct val="1206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 to your Annual Report(s)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165" marR="0" lvl="1" indent="-45720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 Reporting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165" marR="0" lvl="1" indent="-457200" algn="l" rtl="0">
              <a:lnSpc>
                <a:spcPct val="125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 Registration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19050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Char char="⮚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OEC Team Leads: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165" marR="0" lvl="1" indent="-457200" algn="l" rtl="0">
              <a:lnSpc>
                <a:spcPct val="1117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 info for your COEAs, MEs and MTTs.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165" marR="5080" lvl="1" indent="-457200" algn="l" rtl="0">
              <a:lnSpc>
                <a:spcPct val="80000"/>
              </a:lnSpc>
              <a:spcBef>
                <a:spcPts val="509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 to Annual Reporting status overview and details for your Councils.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4"/>
          <p:cNvSpPr txBox="1">
            <a:spLocks noGrp="1"/>
          </p:cNvSpPr>
          <p:nvPr>
            <p:ph type="title"/>
          </p:nvPr>
        </p:nvSpPr>
        <p:spPr>
          <a:xfrm>
            <a:off x="1981200" y="365127"/>
            <a:ext cx="6534150" cy="64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OEA Tools - Access</a:t>
            </a:r>
            <a:endParaRPr dirty="0"/>
          </a:p>
        </p:txBody>
      </p:sp>
      <p:sp>
        <p:nvSpPr>
          <p:cNvPr id="111" name="Google Shape;111;p4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436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r>
              <a:rPr lang="en-US" dirty="0"/>
              <a:t>OutdoorEthics-BSA.org/</a:t>
            </a:r>
            <a:r>
              <a:rPr lang="en-US" dirty="0" err="1"/>
              <a:t>OEAtools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 dirty="0"/>
          </a:p>
          <a:p>
            <a: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b="1" dirty="0"/>
              <a:t>Get your Key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Use the form to request your key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An email will be sent with the link.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</a:pPr>
            <a:r>
              <a:rPr lang="en-US" dirty="0"/>
              <a:t>(Bookmark the page)</a:t>
            </a:r>
            <a:endParaRPr dirty="0"/>
          </a:p>
          <a:p>
            <a:pPr marL="3429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12" name="Google Shape;11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927746"/>
            <a:ext cx="2847476" cy="251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1 OE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On-screen Show (4:3)</PresentationFormat>
  <Paragraphs>151</Paragraphs>
  <Slides>22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Verdana</vt:lpstr>
      <vt:lpstr>Calibri</vt:lpstr>
      <vt:lpstr>Helvetica Neue</vt:lpstr>
      <vt:lpstr>Merriweather Sans</vt:lpstr>
      <vt:lpstr>Noto Sans Symbols</vt:lpstr>
      <vt:lpstr>Wingdings</vt:lpstr>
      <vt:lpstr>2_1 OE Template</vt:lpstr>
      <vt:lpstr>Council Outdoor Ethics Advocate Training REPORTING   Mark Hammer   Paula Boothe  Michelle Bierstedt  John Gonering    </vt:lpstr>
      <vt:lpstr>Welcome</vt:lpstr>
      <vt:lpstr>COEA Job Description Highlights </vt:lpstr>
      <vt:lpstr>Course Objectives</vt:lpstr>
      <vt:lpstr>Why Reporting</vt:lpstr>
      <vt:lpstr>Reporting</vt:lpstr>
      <vt:lpstr>OEA Toolbox Overview</vt:lpstr>
      <vt:lpstr>OEA Tools ‐ Functions</vt:lpstr>
      <vt:lpstr>OEA Tools - Access</vt:lpstr>
      <vt:lpstr>Your OE Contacts</vt:lpstr>
      <vt:lpstr>Verify Contact Status</vt:lpstr>
      <vt:lpstr>Annual Survey</vt:lpstr>
      <vt:lpstr>COEA Tools   Event Reporting</vt:lpstr>
      <vt:lpstr> COEA - Event Summary</vt:lpstr>
      <vt:lpstr> Event Reporting - Reports</vt:lpstr>
      <vt:lpstr>Event Reporting Request</vt:lpstr>
      <vt:lpstr>Your Courses on  BSA-OEC Calendar</vt:lpstr>
      <vt:lpstr>Your Courses on  BSA-OEC Calendar</vt:lpstr>
      <vt:lpstr>Your Courses on  BSA-OEC Calendar Council</vt:lpstr>
      <vt:lpstr>Course and Event Promotion</vt:lpstr>
      <vt:lpstr>Course and Event Promotion</vt:lpstr>
      <vt:lpstr>COEA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2025-01-28T14:35:56Z</dcterms:modified>
</cp:coreProperties>
</file>