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embedTrueTypeFonts="1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84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6858000" type="screen4x3"/>
  <p:notesSz cx="6858000" cy="9144000"/>
  <p:embeddedFontLst>
    <p:embeddedFont>
      <p:font typeface="Helvetica Neue" panose="020B0604020202020204" charset="0"/>
      <p:regular r:id="rId21"/>
      <p:bold r:id="rId22"/>
      <p:italic r:id="rId23"/>
      <p:boldItalic r:id="rId24"/>
    </p:embeddedFont>
    <p:embeddedFont>
      <p:font typeface="Merriweather Sans" pitchFamily="2" charset="0"/>
      <p:regular r:id="rId25"/>
      <p:bold r:id="rId26"/>
      <p:italic r:id="rId27"/>
      <p:boldItalic r:id="rId28"/>
    </p:embeddedFont>
    <p:embeddedFont>
      <p:font typeface="Verdana" panose="020B0604030504040204" pitchFamily="3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3" roundtripDataSignature="AMtx7mhHRTlR/W224nopVhFB3U/WpZ60B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570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21" Type="http://schemas.openxmlformats.org/officeDocument/2006/relationships/font" Target="fonts/font1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sz="1200" b="0" i="0" u="none" strike="noStrike" cap="none">
              <a:solidFill>
                <a:srgbClr val="000000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" name="Google Shape;58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9" name="Google Shape;59;p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3" name="Google Shape;123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0" name="Google Shape;150;p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14</a:t>
            </a:fld>
            <a:endParaRPr sz="1200" b="0" i="0" u="none" strike="noStrike" cap="none">
              <a:solidFill>
                <a:srgbClr val="000000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8" name="Google Shape;158;p3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15</a:t>
            </a:fld>
            <a:endParaRPr sz="1200" b="0" i="0" u="none" strike="noStrike" cap="none">
              <a:solidFill>
                <a:srgbClr val="000000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6" name="Google Shape;6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3" name="Google Shape;7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0" name="Google Shape;80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5</a:t>
            </a:fld>
            <a:endParaRPr lang="en-US" sz="1200" b="0" i="0" u="none" strike="noStrike" cap="none">
              <a:solidFill>
                <a:srgbClr val="000000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  <p:extLst>
      <p:ext uri="{BB962C8B-B14F-4D97-AF65-F5344CB8AC3E}">
        <p14:creationId xmlns:p14="http://schemas.microsoft.com/office/powerpoint/2010/main" val="27714740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7" name="Google Shape;87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4" name="Google Shape;94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8" name="Google Shape;108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7" name="Google Shape;17;p18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5AA3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5AA3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5AA3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CF0031"/>
              </a:buClr>
              <a:buSzPts val="1400"/>
              <a:buFont typeface="Arial"/>
              <a:buNone/>
              <a:defRPr sz="1400" b="1" i="1" u="none" strike="noStrike" cap="none">
                <a:solidFill>
                  <a:srgbClr val="CF003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1200"/>
              <a:buFont typeface="Arial"/>
              <a:buNone/>
              <a:defRPr sz="1200" b="0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1200"/>
              <a:buFont typeface="Arial"/>
              <a:buNone/>
              <a:defRPr sz="1200" b="0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1200"/>
              <a:buFont typeface="Arial"/>
              <a:buNone/>
              <a:defRPr sz="1200" b="0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1200"/>
              <a:buFont typeface="Arial"/>
              <a:buNone/>
              <a:defRPr sz="1200" b="0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1200"/>
              <a:buFont typeface="Arial"/>
              <a:buNone/>
              <a:defRPr sz="1200" b="0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18"/>
          <p:cNvSpPr txBox="1">
            <a:spLocks noGrp="1"/>
          </p:cNvSpPr>
          <p:nvPr>
            <p:ph type="sldNum" idx="12"/>
          </p:nvPr>
        </p:nvSpPr>
        <p:spPr>
          <a:xfrm>
            <a:off x="4451350" y="6564313"/>
            <a:ext cx="254000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7"/>
          <p:cNvSpPr txBox="1">
            <a:spLocks noGrp="1"/>
          </p:cNvSpPr>
          <p:nvPr>
            <p:ph type="sldNum" idx="12"/>
          </p:nvPr>
        </p:nvSpPr>
        <p:spPr>
          <a:xfrm>
            <a:off x="4451350" y="6564313"/>
            <a:ext cx="254000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5" name="Google Shape;55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66925" y="457200"/>
            <a:ext cx="5022850" cy="510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9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1" name="Google Shape;21;p19"/>
          <p:cNvSpPr txBox="1">
            <a:spLocks noGrp="1"/>
          </p:cNvSpPr>
          <p:nvPr>
            <p:ph type="body" idx="1"/>
          </p:nvPr>
        </p:nvSpPr>
        <p:spPr>
          <a:xfrm>
            <a:off x="457200" y="1066800"/>
            <a:ext cx="82296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5AA3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06B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3300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3300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CF0031"/>
              </a:buClr>
              <a:buSzPts val="1400"/>
              <a:buFont typeface="Arial"/>
              <a:buChar char="–"/>
              <a:defRPr sz="1400" b="1" i="1" u="none" strike="noStrike" cap="none">
                <a:solidFill>
                  <a:srgbClr val="CF003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1200"/>
              <a:buFont typeface="Arial"/>
              <a:buChar char="»"/>
              <a:defRPr sz="1200" b="0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1200"/>
              <a:buFont typeface="Arial"/>
              <a:buChar char="»"/>
              <a:defRPr sz="1200" b="0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1200"/>
              <a:buFont typeface="Arial"/>
              <a:buChar char="»"/>
              <a:defRPr sz="1200" b="0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1200"/>
              <a:buFont typeface="Arial"/>
              <a:buChar char="»"/>
              <a:defRPr sz="1200" b="0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1200"/>
              <a:buFont typeface="Arial"/>
              <a:buChar char="»"/>
              <a:defRPr sz="1200" b="0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19"/>
          <p:cNvSpPr txBox="1">
            <a:spLocks noGrp="1"/>
          </p:cNvSpPr>
          <p:nvPr>
            <p:ph type="sldNum" idx="12"/>
          </p:nvPr>
        </p:nvSpPr>
        <p:spPr>
          <a:xfrm>
            <a:off x="4451350" y="6564313"/>
            <a:ext cx="254000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0"/>
          <p:cNvSpPr txBox="1">
            <a:spLocks noGrp="1"/>
          </p:cNvSpPr>
          <p:nvPr>
            <p:ph type="sldNum" idx="12"/>
          </p:nvPr>
        </p:nvSpPr>
        <p:spPr>
          <a:xfrm>
            <a:off x="4451350" y="6564313"/>
            <a:ext cx="254000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" name="Google Shape;25;p20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1"/>
          <p:cNvSpPr txBox="1">
            <a:spLocks noGrp="1"/>
          </p:cNvSpPr>
          <p:nvPr>
            <p:ph type="sldNum" idx="12"/>
          </p:nvPr>
        </p:nvSpPr>
        <p:spPr>
          <a:xfrm>
            <a:off x="4451350" y="6564313"/>
            <a:ext cx="254000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2"/>
          <p:cNvSpPr txBox="1">
            <a:spLocks noGrp="1"/>
          </p:cNvSpPr>
          <p:nvPr>
            <p:ph type="sldNum" idx="12"/>
          </p:nvPr>
        </p:nvSpPr>
        <p:spPr>
          <a:xfrm>
            <a:off x="4451350" y="6564313"/>
            <a:ext cx="254000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" name="Google Shape;30;p22"/>
          <p:cNvSpPr txBox="1">
            <a:spLocks noGrp="1"/>
          </p:cNvSpPr>
          <p:nvPr>
            <p:ph type="body" idx="1"/>
          </p:nvPr>
        </p:nvSpPr>
        <p:spPr>
          <a:xfrm>
            <a:off x="457200" y="1066801"/>
            <a:ext cx="41148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5AA3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06B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3300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3300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CF0031"/>
              </a:buClr>
              <a:buSzPts val="1400"/>
              <a:buFont typeface="Arial"/>
              <a:buChar char="–"/>
              <a:defRPr sz="1400" b="1" i="1" u="none" strike="noStrike" cap="none">
                <a:solidFill>
                  <a:srgbClr val="CF003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1200"/>
              <a:buFont typeface="Arial"/>
              <a:buChar char="»"/>
              <a:defRPr sz="1200" b="0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1200"/>
              <a:buFont typeface="Arial"/>
              <a:buChar char="»"/>
              <a:defRPr sz="1200" b="0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1200"/>
              <a:buFont typeface="Arial"/>
              <a:buChar char="»"/>
              <a:defRPr sz="1200" b="0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1200"/>
              <a:buFont typeface="Arial"/>
              <a:buChar char="»"/>
              <a:defRPr sz="1200" b="0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1200"/>
              <a:buFont typeface="Arial"/>
              <a:buChar char="»"/>
              <a:defRPr sz="1200" b="0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22"/>
          <p:cNvSpPr txBox="1">
            <a:spLocks noGrp="1"/>
          </p:cNvSpPr>
          <p:nvPr>
            <p:ph type="body" idx="2"/>
          </p:nvPr>
        </p:nvSpPr>
        <p:spPr>
          <a:xfrm>
            <a:off x="4648200" y="1066801"/>
            <a:ext cx="40386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5AA3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06B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3300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3300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CF0031"/>
              </a:buClr>
              <a:buSzPts val="1400"/>
              <a:buFont typeface="Arial"/>
              <a:buChar char="–"/>
              <a:defRPr sz="1400" b="1" i="1" u="none" strike="noStrike" cap="none">
                <a:solidFill>
                  <a:srgbClr val="CF003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1200"/>
              <a:buFont typeface="Arial"/>
              <a:buChar char="»"/>
              <a:defRPr sz="1200" b="0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1200"/>
              <a:buFont typeface="Arial"/>
              <a:buChar char="»"/>
              <a:defRPr sz="1200" b="0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1200"/>
              <a:buFont typeface="Arial"/>
              <a:buChar char="»"/>
              <a:defRPr sz="1200" b="0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1200"/>
              <a:buFont typeface="Arial"/>
              <a:buChar char="»"/>
              <a:defRPr sz="1200" b="0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1200"/>
              <a:buFont typeface="Arial"/>
              <a:buChar char="»"/>
              <a:defRPr sz="1200" b="0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22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3"/>
          <p:cNvSpPr txBox="1">
            <a:spLocks noGrp="1"/>
          </p:cNvSpPr>
          <p:nvPr>
            <p:ph type="body" idx="1"/>
          </p:nvPr>
        </p:nvSpPr>
        <p:spPr>
          <a:xfrm>
            <a:off x="457200" y="1066800"/>
            <a:ext cx="402336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5AA3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06B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5AA3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5AA3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CF0031"/>
              </a:buClr>
              <a:buSzPts val="1600"/>
              <a:buFont typeface="Arial"/>
              <a:buNone/>
              <a:defRPr sz="1600" b="1" i="1" u="none" strike="noStrike" cap="none">
                <a:solidFill>
                  <a:srgbClr val="CF003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1600"/>
              <a:buFont typeface="Arial"/>
              <a:buNone/>
              <a:defRPr sz="1600" b="1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1600"/>
              <a:buFont typeface="Arial"/>
              <a:buNone/>
              <a:defRPr sz="1600" b="1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1600"/>
              <a:buFont typeface="Arial"/>
              <a:buNone/>
              <a:defRPr sz="1600" b="1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1600"/>
              <a:buFont typeface="Arial"/>
              <a:buNone/>
              <a:defRPr sz="1600" b="1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1600"/>
              <a:buFont typeface="Arial"/>
              <a:buNone/>
              <a:defRPr sz="1600" b="1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23"/>
          <p:cNvSpPr txBox="1">
            <a:spLocks noGrp="1"/>
          </p:cNvSpPr>
          <p:nvPr>
            <p:ph type="body" idx="2"/>
          </p:nvPr>
        </p:nvSpPr>
        <p:spPr>
          <a:xfrm>
            <a:off x="4663440" y="1066800"/>
            <a:ext cx="402336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5AA3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06B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5AA3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5AA3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CF0031"/>
              </a:buClr>
              <a:buSzPts val="1600"/>
              <a:buFont typeface="Arial"/>
              <a:buNone/>
              <a:defRPr sz="1600" b="1" i="1" u="none" strike="noStrike" cap="none">
                <a:solidFill>
                  <a:srgbClr val="CF003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1600"/>
              <a:buFont typeface="Arial"/>
              <a:buNone/>
              <a:defRPr sz="1600" b="1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1600"/>
              <a:buFont typeface="Arial"/>
              <a:buNone/>
              <a:defRPr sz="1600" b="1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1600"/>
              <a:buFont typeface="Arial"/>
              <a:buNone/>
              <a:defRPr sz="1600" b="1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1600"/>
              <a:buFont typeface="Arial"/>
              <a:buNone/>
              <a:defRPr sz="1600" b="1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1600"/>
              <a:buFont typeface="Arial"/>
              <a:buNone/>
              <a:defRPr sz="1600" b="1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23"/>
          <p:cNvSpPr txBox="1">
            <a:spLocks noGrp="1"/>
          </p:cNvSpPr>
          <p:nvPr>
            <p:ph type="sldNum" idx="12"/>
          </p:nvPr>
        </p:nvSpPr>
        <p:spPr>
          <a:xfrm>
            <a:off x="4451350" y="6564313"/>
            <a:ext cx="254000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7" name="Google Shape;37;p23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8" name="Google Shape;38;p23"/>
          <p:cNvSpPr txBox="1">
            <a:spLocks noGrp="1"/>
          </p:cNvSpPr>
          <p:nvPr>
            <p:ph type="body" idx="3"/>
          </p:nvPr>
        </p:nvSpPr>
        <p:spPr>
          <a:xfrm>
            <a:off x="457200" y="1752600"/>
            <a:ext cx="4023360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5AA3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06B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3300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3300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CF0031"/>
              </a:buClr>
              <a:buSzPts val="1400"/>
              <a:buFont typeface="Arial"/>
              <a:buChar char="–"/>
              <a:defRPr sz="1400" b="1" i="1" u="none" strike="noStrike" cap="none">
                <a:solidFill>
                  <a:srgbClr val="CF003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1200"/>
              <a:buFont typeface="Arial"/>
              <a:buChar char="»"/>
              <a:defRPr sz="1200" b="0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1200"/>
              <a:buFont typeface="Arial"/>
              <a:buChar char="»"/>
              <a:defRPr sz="1200" b="0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1200"/>
              <a:buFont typeface="Arial"/>
              <a:buChar char="»"/>
              <a:defRPr sz="1200" b="0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1200"/>
              <a:buFont typeface="Arial"/>
              <a:buChar char="»"/>
              <a:defRPr sz="1200" b="0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1200"/>
              <a:buFont typeface="Arial"/>
              <a:buChar char="»"/>
              <a:defRPr sz="1200" b="0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23"/>
          <p:cNvSpPr txBox="1">
            <a:spLocks noGrp="1"/>
          </p:cNvSpPr>
          <p:nvPr>
            <p:ph type="body" idx="4"/>
          </p:nvPr>
        </p:nvSpPr>
        <p:spPr>
          <a:xfrm>
            <a:off x="4663440" y="1752600"/>
            <a:ext cx="4023360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5AA3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06B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3300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3300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CF0031"/>
              </a:buClr>
              <a:buSzPts val="1400"/>
              <a:buFont typeface="Arial"/>
              <a:buChar char="–"/>
              <a:defRPr sz="1400" b="1" i="1" u="none" strike="noStrike" cap="none">
                <a:solidFill>
                  <a:srgbClr val="CF003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1200"/>
              <a:buFont typeface="Arial"/>
              <a:buChar char="»"/>
              <a:defRPr sz="1200" b="0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1200"/>
              <a:buFont typeface="Arial"/>
              <a:buChar char="»"/>
              <a:defRPr sz="1200" b="0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1200"/>
              <a:buFont typeface="Arial"/>
              <a:buChar char="»"/>
              <a:defRPr sz="1200" b="0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1200"/>
              <a:buFont typeface="Arial"/>
              <a:buChar char="»"/>
              <a:defRPr sz="1200" b="0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1200"/>
              <a:buFont typeface="Arial"/>
              <a:buChar char="»"/>
              <a:defRPr sz="1200" b="0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4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rgbClr val="CF003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42" name="Google Shape;42;p24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43" name="Google Shape;43;p24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5AA3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06B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5AA3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5AA3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CF0031"/>
              </a:buClr>
              <a:buSzPts val="900"/>
              <a:buFont typeface="Arial"/>
              <a:buNone/>
              <a:defRPr sz="900" b="1" i="1" u="none" strike="noStrike" cap="none">
                <a:solidFill>
                  <a:srgbClr val="CF003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900"/>
              <a:buFont typeface="Arial"/>
              <a:buNone/>
              <a:defRPr sz="900" b="0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900"/>
              <a:buFont typeface="Arial"/>
              <a:buNone/>
              <a:defRPr sz="900" b="0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900"/>
              <a:buFont typeface="Arial"/>
              <a:buNone/>
              <a:defRPr sz="900" b="0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900"/>
              <a:buFont typeface="Arial"/>
              <a:buNone/>
              <a:defRPr sz="900" b="0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900"/>
              <a:buFont typeface="Arial"/>
              <a:buNone/>
              <a:defRPr sz="900" b="0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24"/>
          <p:cNvSpPr txBox="1">
            <a:spLocks noGrp="1"/>
          </p:cNvSpPr>
          <p:nvPr>
            <p:ph type="sldNum" idx="12"/>
          </p:nvPr>
        </p:nvSpPr>
        <p:spPr>
          <a:xfrm>
            <a:off x="4451350" y="6564313"/>
            <a:ext cx="254000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5"/>
          <p:cNvSpPr txBox="1">
            <a:spLocks noGrp="1"/>
          </p:cNvSpPr>
          <p:nvPr>
            <p:ph type="sldNum" idx="12"/>
          </p:nvPr>
        </p:nvSpPr>
        <p:spPr>
          <a:xfrm>
            <a:off x="4451350" y="6564313"/>
            <a:ext cx="254000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7" name="Google Shape;47;p25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48" name="Google Shape;48;p25"/>
          <p:cNvSpPr txBox="1">
            <a:spLocks noGrp="1"/>
          </p:cNvSpPr>
          <p:nvPr>
            <p:ph type="body" idx="1"/>
          </p:nvPr>
        </p:nvSpPr>
        <p:spPr>
          <a:xfrm rot="5400000">
            <a:off x="2209800" y="-685800"/>
            <a:ext cx="47244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5AA3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06B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3300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3300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CF0031"/>
              </a:buClr>
              <a:buSzPts val="1400"/>
              <a:buFont typeface="Arial"/>
              <a:buChar char="–"/>
              <a:defRPr sz="1400" b="1" i="1" u="none" strike="noStrike" cap="none">
                <a:solidFill>
                  <a:srgbClr val="CF003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1200"/>
              <a:buFont typeface="Arial"/>
              <a:buChar char="»"/>
              <a:defRPr sz="1200" b="0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1200"/>
              <a:buFont typeface="Arial"/>
              <a:buChar char="»"/>
              <a:defRPr sz="1200" b="0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1200"/>
              <a:buFont typeface="Arial"/>
              <a:buChar char="»"/>
              <a:defRPr sz="1200" b="0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1200"/>
              <a:buFont typeface="Arial"/>
              <a:buChar char="»"/>
              <a:defRPr sz="1200" b="0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1200"/>
              <a:buFont typeface="Arial"/>
              <a:buChar char="»"/>
              <a:defRPr sz="1200" b="0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6"/>
          <p:cNvSpPr txBox="1">
            <a:spLocks noGrp="1"/>
          </p:cNvSpPr>
          <p:nvPr>
            <p:ph type="sldNum" idx="12"/>
          </p:nvPr>
        </p:nvSpPr>
        <p:spPr>
          <a:xfrm>
            <a:off x="4451350" y="6564313"/>
            <a:ext cx="254000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1" name="Google Shape;51;p26"/>
          <p:cNvSpPr txBox="1">
            <a:spLocks noGrp="1"/>
          </p:cNvSpPr>
          <p:nvPr>
            <p:ph type="title"/>
          </p:nvPr>
        </p:nvSpPr>
        <p:spPr>
          <a:xfrm rot="5400000">
            <a:off x="6057900" y="2781300"/>
            <a:ext cx="54102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52" name="Google Shape;52;p26"/>
          <p:cNvSpPr txBox="1">
            <a:spLocks noGrp="1"/>
          </p:cNvSpPr>
          <p:nvPr>
            <p:ph type="body" idx="1"/>
          </p:nvPr>
        </p:nvSpPr>
        <p:spPr>
          <a:xfrm rot="5400000">
            <a:off x="1714500" y="-876300"/>
            <a:ext cx="5410200" cy="79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5AA3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06B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3300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3300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CF0031"/>
              </a:buClr>
              <a:buSzPts val="1400"/>
              <a:buFont typeface="Arial"/>
              <a:buChar char="–"/>
              <a:defRPr sz="1400" b="1" i="1" u="none" strike="noStrike" cap="none">
                <a:solidFill>
                  <a:srgbClr val="CF003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1200"/>
              <a:buFont typeface="Arial"/>
              <a:buChar char="»"/>
              <a:defRPr sz="1200" b="0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1200"/>
              <a:buFont typeface="Arial"/>
              <a:buChar char="»"/>
              <a:defRPr sz="1200" b="0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1200"/>
              <a:buFont typeface="Arial"/>
              <a:buChar char="»"/>
              <a:defRPr sz="1200" b="0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1200"/>
              <a:buFont typeface="Arial"/>
              <a:buChar char="»"/>
              <a:defRPr sz="1200" b="0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1200"/>
              <a:buFont typeface="Arial"/>
              <a:buChar char="»"/>
              <a:defRPr sz="1200" b="0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sldNum" idx="12"/>
          </p:nvPr>
        </p:nvSpPr>
        <p:spPr>
          <a:xfrm>
            <a:off x="4451350" y="6564313"/>
            <a:ext cx="254000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" name="Google Shape;11;p17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006B3F"/>
          </a:solidFill>
          <a:ln w="9525" cap="flat" cmpd="sng">
            <a:solidFill>
              <a:srgbClr val="0066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12" name="Google Shape;12;p17"/>
          <p:cNvSpPr/>
          <p:nvPr/>
        </p:nvSpPr>
        <p:spPr>
          <a:xfrm>
            <a:off x="6350" y="6553200"/>
            <a:ext cx="9144000" cy="304800"/>
          </a:xfrm>
          <a:prstGeom prst="rect">
            <a:avLst/>
          </a:prstGeom>
          <a:solidFill>
            <a:srgbClr val="006633"/>
          </a:solidFill>
          <a:ln w="9525" cap="flat" cmpd="sng">
            <a:solidFill>
              <a:srgbClr val="0066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pic>
        <p:nvPicPr>
          <p:cNvPr id="13" name="Google Shape;13;p17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0" y="5803900"/>
            <a:ext cx="9169400" cy="1058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17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6926263" y="5961063"/>
            <a:ext cx="1074737" cy="13335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outdoorethics-bsa.org/forms/TrainingAttendanceReport.pdf" TargetMode="External"/><Relationship Id="rId3" Type="http://schemas.openxmlformats.org/officeDocument/2006/relationships/hyperlink" Target="https://www.scouting.org/health-and-safety/ahmr/" TargetMode="External"/><Relationship Id="rId7" Type="http://schemas.openxmlformats.org/officeDocument/2006/relationships/hyperlink" Target="https://outdoorethics-bsa.org/files/Instructor1CourseEvaluation.pdf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nt.org/wp-content/uploads/2023/07/Leave-No-Trace-Liability-Waivers-2023-07-19-with-Signature-Page_.pdf" TargetMode="External"/><Relationship Id="rId5" Type="http://schemas.openxmlformats.org/officeDocument/2006/relationships/hyperlink" Target="https://lnt.org/wp-content/uploads/2023/07/How-to-Run-a-Skills-Course.pdf" TargetMode="External"/><Relationship Id="rId4" Type="http://schemas.openxmlformats.org/officeDocument/2006/relationships/hyperlink" Target="https://lnt.org/wp-content/uploads/2023/07/Skills-Course-Guidelines.pdf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lnt.org/get-involved/training-courses/trainer-courses/roster-submission/" TargetMode="External"/><Relationship Id="rId3" Type="http://schemas.openxmlformats.org/officeDocument/2006/relationships/hyperlink" Target="https://outdoorethics-bsa.org/files/RFAInstructor1Course.pdf" TargetMode="External"/><Relationship Id="rId7" Type="http://schemas.openxmlformats.org/officeDocument/2006/relationships/hyperlink" Target="https://outdoorethics-bsa.org/forms/TrainingAttendanceReport.pdf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utdoorethics-bsa.org/files/Instructor1CourseEvaluation.pdf" TargetMode="External"/><Relationship Id="rId5" Type="http://schemas.openxmlformats.org/officeDocument/2006/relationships/hyperlink" Target="https://lnt.org/wp-content/uploads/2023/07/Leave-No-Trace-Liability-Waivers-2023-07-19-with-Signature-Page_.pdf" TargetMode="External"/><Relationship Id="rId4" Type="http://schemas.openxmlformats.org/officeDocument/2006/relationships/hyperlink" Target="https://www.scouting.org/health-and-safety/ahmr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outdoorethics-bsa.org/training/MEcourseHosting.php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outdoorethics-bsa.org/files/BSA%20LNT%20Minimum%20Elements.pdf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nt.org/research-resources/leave-no-trace-national-training-guidelines/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8"/>
          <p:cNvSpPr txBox="1">
            <a:spLocks noGrp="1"/>
          </p:cNvSpPr>
          <p:nvPr>
            <p:ph type="ctrTitle"/>
          </p:nvPr>
        </p:nvSpPr>
        <p:spPr>
          <a:xfrm>
            <a:off x="775525" y="724163"/>
            <a:ext cx="7772400" cy="512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9687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>
                <a:solidFill>
                  <a:srgbClr val="974806"/>
                </a:solidFill>
              </a:rPr>
              <a:t>Council Outdoor Ethics Advocate Training</a:t>
            </a:r>
            <a:br>
              <a:rPr lang="en-US" dirty="0"/>
            </a:br>
            <a:r>
              <a:rPr lang="en-US" dirty="0" err="1">
                <a:solidFill>
                  <a:srgbClr val="002060"/>
                </a:solidFill>
              </a:rPr>
              <a:t>TRAINING</a:t>
            </a:r>
            <a:r>
              <a:rPr lang="en-US" sz="2000" dirty="0"/>
              <a:t> </a:t>
            </a:r>
            <a:endParaRPr sz="2000" dirty="0"/>
          </a:p>
          <a:p>
            <a:pPr marL="39688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br>
              <a:rPr lang="en-US" dirty="0"/>
            </a:br>
            <a:r>
              <a:rPr lang="en-US" sz="2400" dirty="0"/>
              <a:t>Paula Boothe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>
                <a:solidFill>
                  <a:srgbClr val="C00000"/>
                </a:solidFill>
              </a:rPr>
              <a:t>Michelle Bierstedt</a:t>
            </a:r>
            <a:br>
              <a:rPr lang="en-US" sz="2400" dirty="0"/>
            </a:br>
            <a:br>
              <a:rPr lang="en-US" sz="2400" u="sng" dirty="0">
                <a:solidFill>
                  <a:schemeClr val="hlink"/>
                </a:solidFill>
              </a:rPr>
            </a:br>
            <a:r>
              <a:rPr lang="en-US" sz="2400" dirty="0">
                <a:solidFill>
                  <a:srgbClr val="C00000"/>
                </a:solidFill>
              </a:rPr>
              <a:t>John Gonering</a:t>
            </a:r>
            <a:br>
              <a:rPr lang="en-US" sz="2400" dirty="0"/>
            </a:br>
            <a:br>
              <a:rPr lang="en-US" sz="2400" u="sng" dirty="0">
                <a:solidFill>
                  <a:schemeClr val="hlink"/>
                </a:solidFill>
              </a:rPr>
            </a:br>
            <a:br>
              <a:rPr lang="en-US" sz="2400" dirty="0"/>
            </a:br>
            <a:br>
              <a:rPr lang="en-US" sz="2400" dirty="0"/>
            </a:br>
            <a:endParaRPr sz="7200" b="0" dirty="0">
              <a:solidFill>
                <a:srgbClr val="006B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28"/>
          <p:cNvSpPr txBox="1">
            <a:spLocks noGrp="1"/>
          </p:cNvSpPr>
          <p:nvPr>
            <p:ph type="sldNum" idx="12"/>
          </p:nvPr>
        </p:nvSpPr>
        <p:spPr>
          <a:xfrm>
            <a:off x="4451350" y="6564313"/>
            <a:ext cx="254000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pic>
        <p:nvPicPr>
          <p:cNvPr id="63" name="Google Shape;63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3200" y="3632200"/>
            <a:ext cx="2349500" cy="234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4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solidFill>
                  <a:srgbClr val="974806"/>
                </a:solidFill>
              </a:rPr>
              <a:t>BSA Training Curriculum</a:t>
            </a:r>
            <a:endParaRPr/>
          </a:p>
        </p:txBody>
      </p:sp>
      <p:sp>
        <p:nvSpPr>
          <p:cNvPr id="118" name="Google Shape;118;p34"/>
          <p:cNvSpPr txBox="1">
            <a:spLocks noGrp="1"/>
          </p:cNvSpPr>
          <p:nvPr>
            <p:ph type="body" idx="1"/>
          </p:nvPr>
        </p:nvSpPr>
        <p:spPr>
          <a:xfrm>
            <a:off x="457200" y="1066800"/>
            <a:ext cx="82296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15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Noto Sans Symbols"/>
              <a:buChar char="⮚"/>
            </a:pPr>
            <a:r>
              <a:rPr lang="en-US"/>
              <a:t>Guide to Leader Training</a:t>
            </a:r>
            <a:endParaRPr/>
          </a:p>
          <a:p>
            <a:pPr marL="1028700" lvl="1" indent="-215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Noto Sans Symbols"/>
              <a:buNone/>
            </a:pPr>
            <a:endParaRPr/>
          </a:p>
          <a:p>
            <a:pPr marL="5715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Noto Sans Symbols"/>
              <a:buChar char="⮚"/>
            </a:pPr>
            <a:r>
              <a:rPr lang="en-US"/>
              <a:t>Fundamentals of Training</a:t>
            </a:r>
            <a:endParaRPr/>
          </a:p>
          <a:p>
            <a:pPr marL="10287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Noto Sans Symbols"/>
              <a:buChar char="⮚"/>
            </a:pPr>
            <a:r>
              <a:rPr lang="en-US"/>
              <a:t>Introduce experienced Scouters and Scouts to the skills needed to provide effective training. </a:t>
            </a:r>
            <a:endParaRPr/>
          </a:p>
          <a:p>
            <a:pPr marL="5715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Noto Sans Symbols"/>
              <a:buChar char="⮚"/>
            </a:pPr>
            <a:r>
              <a:rPr lang="en-US"/>
              <a:t>Trainers EDGE</a:t>
            </a:r>
            <a:endParaRPr/>
          </a:p>
          <a:p>
            <a:pPr marL="10287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Noto Sans Symbols"/>
              <a:buChar char="⮚"/>
            </a:pPr>
            <a:r>
              <a:rPr lang="en-US"/>
              <a:t>Develop the platform skills of a trainer</a:t>
            </a:r>
            <a:endParaRPr/>
          </a:p>
          <a:p>
            <a:pPr marL="5715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Noto Sans Symbols"/>
              <a:buChar char="⮚"/>
            </a:pPr>
            <a:r>
              <a:rPr lang="en-US"/>
              <a:t>Strategic Planning</a:t>
            </a:r>
            <a:endParaRPr/>
          </a:p>
          <a:p>
            <a:pPr marL="10287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Noto Sans Symbols"/>
              <a:buChar char="⮚"/>
            </a:pPr>
            <a:r>
              <a:rPr lang="en-US"/>
              <a:t>Skills and techniques used to address council and district training objectives</a:t>
            </a:r>
            <a:endParaRPr/>
          </a:p>
        </p:txBody>
      </p:sp>
      <p:sp>
        <p:nvSpPr>
          <p:cNvPr id="119" name="Google Shape;119;p34"/>
          <p:cNvSpPr txBox="1">
            <a:spLocks noGrp="1"/>
          </p:cNvSpPr>
          <p:nvPr>
            <p:ph type="sldNum" idx="12"/>
          </p:nvPr>
        </p:nvSpPr>
        <p:spPr>
          <a:xfrm>
            <a:off x="4451350" y="6564313"/>
            <a:ext cx="254000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7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9688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solidFill>
                  <a:srgbClr val="974806"/>
                </a:solidFill>
              </a:rPr>
              <a:t>BSA Leave No Trace Training Continuum</a:t>
            </a:r>
            <a:endParaRPr>
              <a:solidFill>
                <a:srgbClr val="974806"/>
              </a:solidFill>
            </a:endParaRPr>
          </a:p>
        </p:txBody>
      </p:sp>
      <p:sp>
        <p:nvSpPr>
          <p:cNvPr id="126" name="Google Shape;126;p7"/>
          <p:cNvSpPr txBox="1">
            <a:spLocks noGrp="1"/>
          </p:cNvSpPr>
          <p:nvPr>
            <p:ph type="sldNum" idx="12"/>
          </p:nvPr>
        </p:nvSpPr>
        <p:spPr>
          <a:xfrm>
            <a:off x="4451350" y="6564313"/>
            <a:ext cx="254000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sp>
        <p:nvSpPr>
          <p:cNvPr id="127" name="Google Shape;127;p7"/>
          <p:cNvSpPr/>
          <p:nvPr/>
        </p:nvSpPr>
        <p:spPr>
          <a:xfrm>
            <a:off x="914399" y="954532"/>
            <a:ext cx="7381800" cy="4857600"/>
          </a:xfrm>
          <a:prstGeom prst="triangle">
            <a:avLst>
              <a:gd name="adj" fmla="val 49384"/>
            </a:avLst>
          </a:prstGeom>
          <a:noFill/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Merriweather Sans"/>
              <a:buNone/>
            </a:pPr>
            <a:endParaRPr sz="2400" b="0" i="0" u="none" strike="noStrike" cap="none">
              <a:solidFill>
                <a:srgbClr val="000000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128" name="Google Shape;128;p7"/>
          <p:cNvSpPr txBox="1"/>
          <p:nvPr/>
        </p:nvSpPr>
        <p:spPr>
          <a:xfrm>
            <a:off x="1938304" y="5230192"/>
            <a:ext cx="553409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Outdoor Ethics Orientation Course S110/S111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7"/>
          <p:cNvSpPr txBox="1"/>
          <p:nvPr/>
        </p:nvSpPr>
        <p:spPr>
          <a:xfrm>
            <a:off x="1806029" y="4625364"/>
            <a:ext cx="5666365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BSA Leave No Trace Basics Course D74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7"/>
          <p:cNvSpPr txBox="1"/>
          <p:nvPr/>
        </p:nvSpPr>
        <p:spPr>
          <a:xfrm>
            <a:off x="2074862" y="2812357"/>
            <a:ext cx="5260975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BSA Leave No Trace Level I Instructor Course D78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(Refresher)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7"/>
          <p:cNvSpPr txBox="1"/>
          <p:nvPr/>
        </p:nvSpPr>
        <p:spPr>
          <a:xfrm>
            <a:off x="2122268" y="1398459"/>
            <a:ext cx="5003427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BSA Leave No Trace Level II Instructor Course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D79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(Refresher)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7"/>
          <p:cNvSpPr txBox="1"/>
          <p:nvPr/>
        </p:nvSpPr>
        <p:spPr>
          <a:xfrm>
            <a:off x="1938300" y="4026575"/>
            <a:ext cx="6205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BSA Leave No Trace Skills Workshop D84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5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solidFill>
                  <a:srgbClr val="974806"/>
                </a:solidFill>
              </a:rPr>
              <a:t>Short Term Camp</a:t>
            </a:r>
            <a:endParaRPr/>
          </a:p>
        </p:txBody>
      </p:sp>
      <p:sp>
        <p:nvSpPr>
          <p:cNvPr id="138" name="Google Shape;138;p35"/>
          <p:cNvSpPr txBox="1">
            <a:spLocks noGrp="1"/>
          </p:cNvSpPr>
          <p:nvPr>
            <p:ph type="body" idx="1"/>
          </p:nvPr>
        </p:nvSpPr>
        <p:spPr>
          <a:xfrm>
            <a:off x="457200" y="1066800"/>
            <a:ext cx="82296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15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Noto Sans Symbols"/>
              <a:buChar char="⮚"/>
            </a:pPr>
            <a:r>
              <a:rPr lang="en-US"/>
              <a:t>Short Term Camp Administrator</a:t>
            </a:r>
            <a:endParaRPr/>
          </a:p>
          <a:p>
            <a:pPr marL="10287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Noto Sans Symbols"/>
              <a:buChar char="⮚"/>
            </a:pPr>
            <a:r>
              <a:rPr lang="en-US"/>
              <a:t>Starting Jan 1, 2021</a:t>
            </a:r>
            <a:endParaRPr/>
          </a:p>
          <a:p>
            <a:pPr marL="10287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Noto Sans Symbols"/>
              <a:buChar char="⮚"/>
            </a:pPr>
            <a:r>
              <a:rPr lang="en-US"/>
              <a:t>Required on all short-term camps (1-3 night)</a:t>
            </a:r>
            <a:endParaRPr/>
          </a:p>
          <a:p>
            <a:pPr marL="10287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Noto Sans Symbols"/>
              <a:buChar char="⮚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en-US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esponsible for ensuring that the planned camp complies with the NCAP Short-term Camp Standards</a:t>
            </a:r>
            <a:r>
              <a:rPr lang="en-US" b="0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marL="1428750" lvl="2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lang="en-US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Outdoor Ethics</a:t>
            </a:r>
            <a:endParaRPr b="0" i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35"/>
          <p:cNvSpPr txBox="1">
            <a:spLocks noGrp="1"/>
          </p:cNvSpPr>
          <p:nvPr>
            <p:ph type="sldNum" idx="12"/>
          </p:nvPr>
        </p:nvSpPr>
        <p:spPr>
          <a:xfrm>
            <a:off x="4451350" y="6564313"/>
            <a:ext cx="254000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6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solidFill>
                  <a:srgbClr val="974806"/>
                </a:solidFill>
              </a:rPr>
              <a:t>Other OE Trainer Resources</a:t>
            </a:r>
            <a:endParaRPr/>
          </a:p>
        </p:txBody>
      </p:sp>
      <p:sp>
        <p:nvSpPr>
          <p:cNvPr id="145" name="Google Shape;145;p36"/>
          <p:cNvSpPr txBox="1">
            <a:spLocks noGrp="1"/>
          </p:cNvSpPr>
          <p:nvPr>
            <p:ph type="body" idx="1"/>
          </p:nvPr>
        </p:nvSpPr>
        <p:spPr>
          <a:xfrm>
            <a:off x="457200" y="1066800"/>
            <a:ext cx="82296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15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/>
              <a:t>Environmental Educators</a:t>
            </a:r>
            <a:endParaRPr/>
          </a:p>
          <a:p>
            <a:pPr marL="10287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/>
              <a:t>Project Learning Tree</a:t>
            </a:r>
            <a:endParaRPr/>
          </a:p>
          <a:p>
            <a:pPr marL="1485900" lvl="2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Aldo Leopold Land Ethics</a:t>
            </a:r>
            <a:endParaRPr/>
          </a:p>
          <a:p>
            <a:pPr marL="1485900" lvl="2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Sustainable Forestry  Initiative</a:t>
            </a:r>
            <a:endParaRPr/>
          </a:p>
          <a:p>
            <a:pPr marL="1485900" lvl="2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https://www.plt.org/</a:t>
            </a:r>
            <a:endParaRPr/>
          </a:p>
          <a:p>
            <a:pPr marL="10287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/>
              <a:t>Project Wet </a:t>
            </a:r>
            <a:endParaRPr/>
          </a:p>
          <a:p>
            <a:pPr marL="1485900" lvl="2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https://www.projectwet.org/</a:t>
            </a:r>
            <a:endParaRPr/>
          </a:p>
          <a:p>
            <a:pPr marL="10287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/>
              <a:t>Project Wild</a:t>
            </a:r>
            <a:endParaRPr/>
          </a:p>
          <a:p>
            <a:pPr marL="1485900" lvl="2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/>
              <a:t>https://www.fishwildlife.org/projectwild</a:t>
            </a:r>
            <a:endParaRPr/>
          </a:p>
          <a:p>
            <a:pPr marL="5715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/>
              <a:t>Environmental Collaborative</a:t>
            </a:r>
            <a:endParaRPr/>
          </a:p>
        </p:txBody>
      </p:sp>
      <p:sp>
        <p:nvSpPr>
          <p:cNvPr id="146" name="Google Shape;146;p36"/>
          <p:cNvSpPr txBox="1">
            <a:spLocks noGrp="1"/>
          </p:cNvSpPr>
          <p:nvPr>
            <p:ph type="sldNum" idx="12"/>
          </p:nvPr>
        </p:nvSpPr>
        <p:spPr>
          <a:xfrm>
            <a:off x="4451350" y="6564313"/>
            <a:ext cx="254000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7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solidFill>
                  <a:srgbClr val="974806"/>
                </a:solidFill>
              </a:rPr>
              <a:t>Leave No Trace Skills Workshop</a:t>
            </a:r>
            <a:endParaRPr/>
          </a:p>
        </p:txBody>
      </p:sp>
      <p:sp>
        <p:nvSpPr>
          <p:cNvPr id="153" name="Google Shape;153;p37"/>
          <p:cNvSpPr txBox="1">
            <a:spLocks noGrp="1"/>
          </p:cNvSpPr>
          <p:nvPr>
            <p:ph type="body" idx="1"/>
          </p:nvPr>
        </p:nvSpPr>
        <p:spPr>
          <a:xfrm>
            <a:off x="186070" y="1066800"/>
            <a:ext cx="8500730" cy="5070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800" b="0" i="0">
                <a:solidFill>
                  <a:srgbClr val="242424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 </a:t>
            </a:r>
            <a:endParaRPr sz="2000" b="0" i="0" u="sng">
              <a:solidFill>
                <a:srgbClr val="004F78"/>
              </a:solidFill>
              <a:latin typeface="Verdana"/>
              <a:ea typeface="Verdana"/>
              <a:cs typeface="Verdana"/>
              <a:sym typeface="Verdana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5715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oto Sans Symbols"/>
              <a:buChar char="⮚"/>
            </a:pPr>
            <a:r>
              <a:rPr lang="en-US" sz="2000" b="0" i="0" u="sng">
                <a:solidFill>
                  <a:srgbClr val="004F78"/>
                </a:solidFill>
                <a:latin typeface="Verdana"/>
                <a:ea typeface="Verdana"/>
                <a:cs typeface="Verdana"/>
                <a:sym typeface="Verdan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Skills Course Guidelines</a:t>
            </a:r>
            <a:endParaRPr sz="2000" b="0" i="0" u="sng">
              <a:solidFill>
                <a:srgbClr val="004F7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5715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oto Sans Symbols"/>
              <a:buNone/>
            </a:pPr>
            <a:endParaRPr sz="2000" b="0" u="sng">
              <a:solidFill>
                <a:srgbClr val="004F78"/>
              </a:solidFill>
              <a:latin typeface="Verdana"/>
              <a:ea typeface="Verdana"/>
              <a:cs typeface="Verdana"/>
              <a:sym typeface="Verdana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5715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oto Sans Symbols"/>
              <a:buChar char="⮚"/>
            </a:pPr>
            <a:r>
              <a:rPr lang="en-US" sz="2000" b="0" i="0" u="sng">
                <a:solidFill>
                  <a:srgbClr val="004F78"/>
                </a:solidFill>
                <a:latin typeface="Verdana"/>
                <a:ea typeface="Verdana"/>
                <a:cs typeface="Verdana"/>
                <a:sym typeface="Verdana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to Run a Skills Course</a:t>
            </a:r>
            <a:endParaRPr/>
          </a:p>
          <a:p>
            <a:pPr marL="5715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oto Sans Symbols"/>
              <a:buNone/>
            </a:pPr>
            <a:endParaRPr sz="2000" b="0" i="0" u="sng">
              <a:solidFill>
                <a:srgbClr val="004F78"/>
              </a:solidFill>
              <a:latin typeface="Verdana"/>
              <a:ea typeface="Verdana"/>
              <a:cs typeface="Verdana"/>
              <a:sym typeface="Verdana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5715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oto Sans Symbols"/>
              <a:buChar char="⮚"/>
            </a:pPr>
            <a:r>
              <a:rPr lang="en-US" sz="2000" b="0" i="0" u="sng">
                <a:solidFill>
                  <a:srgbClr val="004F78"/>
                </a:solidFill>
                <a:latin typeface="Verdana"/>
                <a:ea typeface="Verdana"/>
                <a:cs typeface="Verdana"/>
                <a:sym typeface="Verdana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BSA Health &amp; Medical Record</a:t>
            </a:r>
            <a:br>
              <a:rPr lang="en-US" b="0" i="0">
                <a:solidFill>
                  <a:srgbClr val="002200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b="0" i="0">
                <a:solidFill>
                  <a:srgbClr val="002200"/>
                </a:solidFill>
                <a:latin typeface="Verdana"/>
                <a:ea typeface="Verdana"/>
                <a:cs typeface="Verdana"/>
                <a:sym typeface="Verdana"/>
              </a:rPr>
              <a:t>	</a:t>
            </a:r>
            <a:r>
              <a:rPr lang="en-US" sz="2000" b="0" i="0">
                <a:solidFill>
                  <a:srgbClr val="002200"/>
                </a:solidFill>
                <a:latin typeface="Verdana"/>
                <a:ea typeface="Verdana"/>
                <a:cs typeface="Verdana"/>
                <a:sym typeface="Verdana"/>
              </a:rPr>
              <a:t>Typically Parts A/B for Skills course</a:t>
            </a:r>
            <a:endParaRPr/>
          </a:p>
          <a:p>
            <a:pPr marL="5715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oto Sans Symbols"/>
              <a:buNone/>
            </a:pPr>
            <a:endParaRPr sz="2000" b="0" i="0" u="sng">
              <a:solidFill>
                <a:srgbClr val="004F78"/>
              </a:solidFill>
              <a:latin typeface="Verdana"/>
              <a:ea typeface="Verdana"/>
              <a:cs typeface="Verdana"/>
              <a:sym typeface="Verdana"/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5715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oto Sans Symbols"/>
              <a:buChar char="⮚"/>
            </a:pPr>
            <a:r>
              <a:rPr lang="en-US" sz="2000" b="0" i="0" u="sng">
                <a:solidFill>
                  <a:srgbClr val="004F78"/>
                </a:solidFill>
                <a:latin typeface="Verdana"/>
                <a:ea typeface="Verdana"/>
                <a:cs typeface="Verdana"/>
                <a:sym typeface="Verdan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Leave No Trace Course Release Form</a:t>
            </a:r>
            <a:br>
              <a:rPr lang="en-US" sz="2000" b="0" i="0">
                <a:solidFill>
                  <a:srgbClr val="002200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2000" b="0" i="0">
                <a:solidFill>
                  <a:srgbClr val="002200"/>
                </a:solidFill>
                <a:latin typeface="Verdana"/>
                <a:ea typeface="Verdana"/>
                <a:cs typeface="Verdana"/>
                <a:sym typeface="Verdana"/>
              </a:rPr>
              <a:t> </a:t>
            </a:r>
            <a:endParaRPr/>
          </a:p>
          <a:p>
            <a:pPr marL="5715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oto Sans Symbols"/>
              <a:buChar char="⮚"/>
            </a:pPr>
            <a:r>
              <a:rPr lang="en-US" sz="2000" b="0" i="0" u="sng">
                <a:solidFill>
                  <a:srgbClr val="004F78"/>
                </a:solidFill>
                <a:latin typeface="Verdana"/>
                <a:ea typeface="Verdana"/>
                <a:cs typeface="Verdana"/>
                <a:sym typeface="Verdana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Course Evaluation</a:t>
            </a:r>
            <a:endParaRPr sz="2000" b="0" i="0" u="sng">
              <a:solidFill>
                <a:srgbClr val="004F7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5715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oto Sans Symbols"/>
              <a:buNone/>
            </a:pPr>
            <a:endParaRPr sz="2000" b="0" u="sng">
              <a:solidFill>
                <a:srgbClr val="004F7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5715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oto Sans Symbols"/>
              <a:buChar char="⮚"/>
            </a:pPr>
            <a:r>
              <a:rPr lang="en-US" b="0" i="0" u="sng">
                <a:solidFill>
                  <a:srgbClr val="004F78"/>
                </a:solidFill>
                <a:latin typeface="Verdana"/>
                <a:ea typeface="Verdana"/>
                <a:cs typeface="Verdana"/>
                <a:sym typeface="Verdana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Training Attendance Report</a:t>
            </a:r>
            <a:r>
              <a:rPr lang="en-US" b="1" i="0">
                <a:solidFill>
                  <a:srgbClr val="AA0000"/>
                </a:solidFill>
                <a:latin typeface="Verdana"/>
                <a:ea typeface="Verdana"/>
                <a:cs typeface="Verdana"/>
                <a:sym typeface="Verdana"/>
              </a:rPr>
              <a:t>**</a:t>
            </a:r>
            <a:br>
              <a:rPr lang="en-US"/>
            </a:br>
            <a:r>
              <a:rPr lang="en-US"/>
              <a:t>	</a:t>
            </a:r>
            <a:r>
              <a:rPr lang="en-US" sz="2000" b="0" i="0">
                <a:solidFill>
                  <a:srgbClr val="002200"/>
                </a:solidFill>
                <a:latin typeface="Verdana"/>
                <a:ea typeface="Verdana"/>
                <a:cs typeface="Verdana"/>
                <a:sym typeface="Verdana"/>
              </a:rPr>
              <a:t>This is the standard BSA form.</a:t>
            </a:r>
            <a:endParaRPr/>
          </a:p>
          <a:p>
            <a:pPr marL="5715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oto Sans Symbols"/>
              <a:buNone/>
            </a:pPr>
            <a:endParaRPr sz="2000" b="0" i="0" u="sng">
              <a:solidFill>
                <a:srgbClr val="004F7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571500" lvl="0" indent="-190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Noto Sans Symbols"/>
              <a:buNone/>
            </a:pPr>
            <a:endParaRPr b="0" i="0">
              <a:solidFill>
                <a:srgbClr val="0022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4" name="Google Shape;154;p37"/>
          <p:cNvSpPr txBox="1">
            <a:spLocks noGrp="1"/>
          </p:cNvSpPr>
          <p:nvPr>
            <p:ph type="sldNum" idx="12"/>
          </p:nvPr>
        </p:nvSpPr>
        <p:spPr>
          <a:xfrm>
            <a:off x="4451350" y="6564313"/>
            <a:ext cx="254000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8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solidFill>
                  <a:srgbClr val="974806"/>
                </a:solidFill>
              </a:rPr>
              <a:t>Leave No Trace Level I Instructor</a:t>
            </a:r>
            <a:endParaRPr/>
          </a:p>
        </p:txBody>
      </p:sp>
      <p:sp>
        <p:nvSpPr>
          <p:cNvPr id="161" name="Google Shape;161;p38"/>
          <p:cNvSpPr txBox="1">
            <a:spLocks noGrp="1"/>
          </p:cNvSpPr>
          <p:nvPr>
            <p:ph type="body" idx="1"/>
          </p:nvPr>
        </p:nvSpPr>
        <p:spPr>
          <a:xfrm>
            <a:off x="186070" y="1066800"/>
            <a:ext cx="8500730" cy="5070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15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oto Sans Symbols"/>
              <a:buChar char="⮚"/>
            </a:pPr>
            <a:r>
              <a:rPr lang="en-US" sz="2000" b="0" i="0" u="sng" dirty="0">
                <a:solidFill>
                  <a:srgbClr val="004F78"/>
                </a:solidFill>
                <a:latin typeface="Verdana"/>
                <a:ea typeface="Verdana"/>
                <a:cs typeface="Verdana"/>
                <a:sym typeface="Verdan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Request for Authorization to conduct </a:t>
            </a:r>
            <a:r>
              <a:rPr lang="en-US" sz="2000" b="0" i="0" u="sng" dirty="0" err="1">
                <a:solidFill>
                  <a:srgbClr val="004F78"/>
                </a:solidFill>
                <a:latin typeface="Verdana"/>
                <a:ea typeface="Verdana"/>
                <a:cs typeface="Verdana"/>
                <a:sym typeface="Verdan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BSA</a:t>
            </a:r>
            <a:r>
              <a:rPr lang="en-US" sz="2000" b="0" i="0" u="sng" dirty="0">
                <a:solidFill>
                  <a:srgbClr val="004F78"/>
                </a:solidFill>
                <a:latin typeface="Verdana"/>
                <a:ea typeface="Verdana"/>
                <a:cs typeface="Verdana"/>
                <a:sym typeface="Verdan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Leave No Trace Level 1 Instructor Course</a:t>
            </a:r>
            <a:r>
              <a:rPr lang="en-US" sz="2000" b="0" i="0" dirty="0">
                <a:solidFill>
                  <a:srgbClr val="002200"/>
                </a:solidFill>
                <a:latin typeface="Verdana"/>
                <a:ea typeface="Verdana"/>
                <a:cs typeface="Verdana"/>
                <a:sym typeface="Verdana"/>
              </a:rPr>
              <a:t> </a:t>
            </a:r>
            <a:r>
              <a:rPr lang="en-US" sz="2000" b="0" i="0" dirty="0">
                <a:solidFill>
                  <a:srgbClr val="00AA00"/>
                </a:solidFill>
                <a:latin typeface="Verdana"/>
                <a:ea typeface="Verdana"/>
                <a:cs typeface="Verdana"/>
                <a:sym typeface="Verdana"/>
              </a:rPr>
              <a:t>(updated July 29, 2023)</a:t>
            </a:r>
            <a:endParaRPr sz="2000" b="0" i="0" dirty="0">
              <a:solidFill>
                <a:srgbClr val="0022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5715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oto Sans Symbols"/>
              <a:buNone/>
            </a:pPr>
            <a:endParaRPr sz="2000" b="0" i="0" u="sng" dirty="0">
              <a:solidFill>
                <a:srgbClr val="004F78"/>
              </a:solidFill>
              <a:latin typeface="Verdana"/>
              <a:ea typeface="Verdana"/>
              <a:cs typeface="Verdana"/>
              <a:sym typeface="Verdana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5715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oto Sans Symbols"/>
              <a:buChar char="⮚"/>
            </a:pPr>
            <a:r>
              <a:rPr lang="en-US" b="0" i="0" u="sng" dirty="0" err="1">
                <a:solidFill>
                  <a:srgbClr val="004F78"/>
                </a:solidFill>
                <a:latin typeface="Verdana"/>
                <a:ea typeface="Verdana"/>
                <a:cs typeface="Verdana"/>
                <a:sym typeface="Verdan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BSA</a:t>
            </a:r>
            <a:r>
              <a:rPr lang="en-US" b="0" i="0" u="sng" dirty="0">
                <a:solidFill>
                  <a:srgbClr val="004F78"/>
                </a:solidFill>
                <a:latin typeface="Verdana"/>
                <a:ea typeface="Verdana"/>
                <a:cs typeface="Verdana"/>
                <a:sym typeface="Verdan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Health &amp; Medical Record</a:t>
            </a:r>
            <a:br>
              <a:rPr lang="en-US" b="0" i="0" dirty="0">
                <a:solidFill>
                  <a:srgbClr val="002200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b="0" i="0" dirty="0">
                <a:solidFill>
                  <a:srgbClr val="002200"/>
                </a:solidFill>
                <a:latin typeface="Verdana"/>
                <a:ea typeface="Verdana"/>
                <a:cs typeface="Verdana"/>
                <a:sym typeface="Verdana"/>
              </a:rPr>
              <a:t>	</a:t>
            </a:r>
            <a:r>
              <a:rPr lang="en-US" sz="2000" b="0" i="0" dirty="0">
                <a:solidFill>
                  <a:srgbClr val="002200"/>
                </a:solidFill>
                <a:latin typeface="Verdana"/>
                <a:ea typeface="Verdana"/>
                <a:cs typeface="Verdana"/>
                <a:sym typeface="Verdana"/>
              </a:rPr>
              <a:t>Typically Parts A/B for Level 1 Instructor course</a:t>
            </a:r>
            <a:endParaRPr dirty="0"/>
          </a:p>
          <a:p>
            <a:pPr marL="5715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oto Sans Symbols"/>
              <a:buNone/>
            </a:pPr>
            <a:endParaRPr sz="2000" b="0" i="0" u="sng" dirty="0">
              <a:solidFill>
                <a:srgbClr val="004F78"/>
              </a:solidFill>
              <a:latin typeface="Verdana"/>
              <a:ea typeface="Verdana"/>
              <a:cs typeface="Verdana"/>
              <a:sym typeface="Verdana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5715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oto Sans Symbols"/>
              <a:buChar char="⮚"/>
            </a:pPr>
            <a:r>
              <a:rPr lang="en-US" sz="2000" b="0" i="0" u="sng" dirty="0">
                <a:solidFill>
                  <a:srgbClr val="004F78"/>
                </a:solidFill>
                <a:latin typeface="Verdana"/>
                <a:ea typeface="Verdana"/>
                <a:cs typeface="Verdana"/>
                <a:sym typeface="Verdana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Leave No Trace Course Release Form</a:t>
            </a:r>
            <a:br>
              <a:rPr lang="en-US" sz="2000" b="0" i="0" dirty="0">
                <a:solidFill>
                  <a:srgbClr val="002200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2000" b="0" i="0" dirty="0">
                <a:solidFill>
                  <a:srgbClr val="002200"/>
                </a:solidFill>
                <a:latin typeface="Verdana"/>
                <a:ea typeface="Verdana"/>
                <a:cs typeface="Verdana"/>
                <a:sym typeface="Verdana"/>
              </a:rPr>
              <a:t> </a:t>
            </a:r>
            <a:endParaRPr dirty="0"/>
          </a:p>
          <a:p>
            <a:pPr marL="5715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oto Sans Symbols"/>
              <a:buChar char="⮚"/>
            </a:pPr>
            <a:r>
              <a:rPr lang="en-US" sz="2000" b="0" i="0" u="sng" dirty="0">
                <a:solidFill>
                  <a:srgbClr val="004F78"/>
                </a:solidFill>
                <a:latin typeface="Verdana"/>
                <a:ea typeface="Verdana"/>
                <a:cs typeface="Verdana"/>
                <a:sym typeface="Verdan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Course Evaluation</a:t>
            </a:r>
            <a:endParaRPr sz="2000" b="0" i="0" u="sng" dirty="0">
              <a:solidFill>
                <a:srgbClr val="004F7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5715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oto Sans Symbols"/>
              <a:buNone/>
            </a:pPr>
            <a:endParaRPr sz="2000" b="0" u="sng" dirty="0">
              <a:solidFill>
                <a:srgbClr val="004F7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5715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oto Sans Symbols"/>
              <a:buChar char="⮚"/>
            </a:pPr>
            <a:r>
              <a:rPr lang="en-US" b="0" i="0" u="sng" dirty="0">
                <a:solidFill>
                  <a:srgbClr val="004F78"/>
                </a:solidFill>
                <a:latin typeface="Verdana"/>
                <a:ea typeface="Verdana"/>
                <a:cs typeface="Verdana"/>
                <a:sym typeface="Verdana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Training Attendance Report</a:t>
            </a:r>
            <a:r>
              <a:rPr lang="en-US" b="1" i="0" dirty="0">
                <a:solidFill>
                  <a:srgbClr val="AA0000"/>
                </a:solidFill>
                <a:latin typeface="Verdana"/>
                <a:ea typeface="Verdana"/>
                <a:cs typeface="Verdana"/>
                <a:sym typeface="Verdana"/>
              </a:rPr>
              <a:t>**</a:t>
            </a:r>
            <a:br>
              <a:rPr lang="en-US" dirty="0"/>
            </a:br>
            <a:r>
              <a:rPr lang="en-US" dirty="0"/>
              <a:t>	</a:t>
            </a:r>
            <a:r>
              <a:rPr lang="en-US" sz="2000" b="0" i="0" dirty="0">
                <a:solidFill>
                  <a:srgbClr val="002200"/>
                </a:solidFill>
                <a:latin typeface="Verdana"/>
                <a:ea typeface="Verdana"/>
                <a:cs typeface="Verdana"/>
                <a:sym typeface="Verdana"/>
              </a:rPr>
              <a:t>This is the standard </a:t>
            </a:r>
            <a:r>
              <a:rPr lang="en-US" sz="2000" b="0" i="0" dirty="0" err="1">
                <a:solidFill>
                  <a:srgbClr val="002200"/>
                </a:solidFill>
                <a:latin typeface="Verdana"/>
                <a:ea typeface="Verdana"/>
                <a:cs typeface="Verdana"/>
                <a:sym typeface="Verdana"/>
              </a:rPr>
              <a:t>BSA</a:t>
            </a:r>
            <a:r>
              <a:rPr lang="en-US" sz="2000" b="0" i="0" dirty="0">
                <a:solidFill>
                  <a:srgbClr val="002200"/>
                </a:solidFill>
                <a:latin typeface="Verdana"/>
                <a:ea typeface="Verdana"/>
                <a:cs typeface="Verdana"/>
                <a:sym typeface="Verdana"/>
              </a:rPr>
              <a:t> form.</a:t>
            </a:r>
            <a:endParaRPr dirty="0"/>
          </a:p>
          <a:p>
            <a:pPr marL="5715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oto Sans Symbols"/>
              <a:buNone/>
            </a:pPr>
            <a:endParaRPr sz="2000" b="0" i="0" u="sng" dirty="0">
              <a:solidFill>
                <a:srgbClr val="004F7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5715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oto Sans Symbols"/>
              <a:buChar char="⮚"/>
            </a:pPr>
            <a:r>
              <a:rPr lang="en-US" sz="2000" b="0" i="0" u="sng" dirty="0">
                <a:solidFill>
                  <a:srgbClr val="004F78"/>
                </a:solidFill>
                <a:latin typeface="Verdana"/>
                <a:ea typeface="Verdana"/>
                <a:cs typeface="Verdana"/>
                <a:sym typeface="Verdana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Leave No Trace Level 1 Instructor Course Roster Submission</a:t>
            </a:r>
            <a:endParaRPr sz="2000" b="0" i="0" dirty="0">
              <a:solidFill>
                <a:srgbClr val="0022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571500" lvl="0" indent="-190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Noto Sans Symbols"/>
              <a:buNone/>
            </a:pPr>
            <a:endParaRPr b="0" i="0" dirty="0">
              <a:solidFill>
                <a:srgbClr val="0022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2" name="Google Shape;162;p38"/>
          <p:cNvSpPr txBox="1">
            <a:spLocks noGrp="1"/>
          </p:cNvSpPr>
          <p:nvPr>
            <p:ph type="sldNum" idx="12"/>
          </p:nvPr>
        </p:nvSpPr>
        <p:spPr>
          <a:xfrm>
            <a:off x="4451350" y="6564313"/>
            <a:ext cx="254000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9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solidFill>
                  <a:srgbClr val="974806"/>
                </a:solidFill>
              </a:rPr>
              <a:t>Level II Instructor Course</a:t>
            </a:r>
            <a:endParaRPr/>
          </a:p>
        </p:txBody>
      </p:sp>
      <p:sp>
        <p:nvSpPr>
          <p:cNvPr id="168" name="Google Shape;168;p39"/>
          <p:cNvSpPr txBox="1">
            <a:spLocks noGrp="1"/>
          </p:cNvSpPr>
          <p:nvPr>
            <p:ph type="body" idx="1"/>
          </p:nvPr>
        </p:nvSpPr>
        <p:spPr>
          <a:xfrm>
            <a:off x="457200" y="1066800"/>
            <a:ext cx="82296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15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Noto Sans Symbols"/>
              <a:buChar char="⮚"/>
            </a:pPr>
            <a:r>
              <a:rPr lang="en-US"/>
              <a:t>Hosting a BSA Leave No Trace Level II Instructor Course</a:t>
            </a:r>
            <a:endParaRPr/>
          </a:p>
          <a:p>
            <a:pPr marL="10287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Noto Sans Symbols"/>
              <a:buChar char="⮚"/>
            </a:pPr>
            <a:r>
              <a:rPr lang="en-US" u="sng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https://outdoorethics-bsa.org/training/MEcourseHosting.php</a:t>
            </a:r>
            <a:endParaRPr>
              <a:solidFill>
                <a:srgbClr val="0070C0"/>
              </a:solidFill>
            </a:endParaRPr>
          </a:p>
          <a:p>
            <a:pPr marL="1028700" lvl="1" indent="-215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Noto Sans Symbols"/>
              <a:buNone/>
            </a:pPr>
            <a:endParaRPr/>
          </a:p>
          <a:p>
            <a:pPr marL="5715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Noto Sans Symbols"/>
              <a:buChar char="⮚"/>
            </a:pPr>
            <a:r>
              <a:rPr lang="en-US"/>
              <a:t>Course Coordinator Responsibilities</a:t>
            </a:r>
            <a:endParaRPr/>
          </a:p>
          <a:p>
            <a:pPr marL="10287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Noto Sans Symbols"/>
              <a:buChar char="⮚"/>
            </a:pPr>
            <a:r>
              <a:rPr lang="en-US">
                <a:solidFill>
                  <a:srgbClr val="0070C0"/>
                </a:solidFill>
              </a:rPr>
              <a:t>https://outdoorethics-bsa.org/files/MECoordResponsibilities.pdf</a:t>
            </a:r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sldNum" idx="12"/>
          </p:nvPr>
        </p:nvSpPr>
        <p:spPr>
          <a:xfrm>
            <a:off x="4451350" y="6564313"/>
            <a:ext cx="254000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Leave No Trace Training Guidelines</a:t>
            </a:r>
            <a:endParaRPr/>
          </a:p>
        </p:txBody>
      </p:sp>
      <p:sp>
        <p:nvSpPr>
          <p:cNvPr id="175" name="Google Shape;175;p40"/>
          <p:cNvSpPr txBox="1">
            <a:spLocks noGrp="1"/>
          </p:cNvSpPr>
          <p:nvPr>
            <p:ph type="body" idx="1"/>
          </p:nvPr>
        </p:nvSpPr>
        <p:spPr>
          <a:xfrm>
            <a:off x="457200" y="1066800"/>
            <a:ext cx="82296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15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/>
              <a:t>BSA Leave No Trace Training Guidelines</a:t>
            </a:r>
            <a:endParaRPr/>
          </a:p>
          <a:p>
            <a:pPr marL="10287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u="sng">
                <a:solidFill>
                  <a:schemeClr val="dk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https://outdoorethics-bsa.org/files/BSA%20LNT%20Minimum%20Elements.pdf</a:t>
            </a:r>
            <a:endParaRPr>
              <a:solidFill>
                <a:schemeClr val="dk1"/>
              </a:solidFill>
            </a:endParaRPr>
          </a:p>
          <a:p>
            <a:pPr marL="1028700" lvl="1" indent="-215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5715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/>
              <a:t>LNT.org Leave No Trace Training Guidelines</a:t>
            </a:r>
            <a:endParaRPr sz="2000">
              <a:solidFill>
                <a:srgbClr val="000000"/>
              </a:solidFill>
            </a:endParaRPr>
          </a:p>
          <a:p>
            <a:pPr marL="10287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u="sng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https://lnt.org/research-resources/leave-no-trace-national-training-guidelines/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40"/>
          <p:cNvSpPr txBox="1">
            <a:spLocks noGrp="1"/>
          </p:cNvSpPr>
          <p:nvPr>
            <p:ph type="sldNum" idx="12"/>
          </p:nvPr>
        </p:nvSpPr>
        <p:spPr>
          <a:xfrm>
            <a:off x="4451350" y="6564313"/>
            <a:ext cx="254000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41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solidFill>
                  <a:srgbClr val="974806"/>
                </a:solidFill>
              </a:rPr>
              <a:t>Wrap Up</a:t>
            </a:r>
            <a:endParaRPr/>
          </a:p>
        </p:txBody>
      </p:sp>
      <p:sp>
        <p:nvSpPr>
          <p:cNvPr id="182" name="Google Shape;182;p41"/>
          <p:cNvSpPr txBox="1">
            <a:spLocks noGrp="1"/>
          </p:cNvSpPr>
          <p:nvPr>
            <p:ph type="body" idx="1"/>
          </p:nvPr>
        </p:nvSpPr>
        <p:spPr>
          <a:xfrm>
            <a:off x="457200" y="1066800"/>
            <a:ext cx="82296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15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/>
              <a:t>Questions</a:t>
            </a:r>
            <a:endParaRPr/>
          </a:p>
        </p:txBody>
      </p:sp>
      <p:sp>
        <p:nvSpPr>
          <p:cNvPr id="183" name="Google Shape;183;p41"/>
          <p:cNvSpPr txBox="1">
            <a:spLocks noGrp="1"/>
          </p:cNvSpPr>
          <p:nvPr>
            <p:ph type="sldNum" idx="12"/>
          </p:nvPr>
        </p:nvSpPr>
        <p:spPr>
          <a:xfrm>
            <a:off x="4451350" y="6564313"/>
            <a:ext cx="254000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9688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solidFill>
                  <a:srgbClr val="974806"/>
                </a:solidFill>
              </a:rPr>
              <a:t>Welcome</a:t>
            </a:r>
            <a:endParaRPr>
              <a:solidFill>
                <a:srgbClr val="974806"/>
              </a:solidFill>
            </a:endParaRPr>
          </a:p>
        </p:txBody>
      </p:sp>
      <p:sp>
        <p:nvSpPr>
          <p:cNvPr id="69" name="Google Shape;69;p2"/>
          <p:cNvSpPr txBox="1">
            <a:spLocks noGrp="1"/>
          </p:cNvSpPr>
          <p:nvPr>
            <p:ph type="body" idx="1"/>
          </p:nvPr>
        </p:nvSpPr>
        <p:spPr>
          <a:xfrm>
            <a:off x="457200" y="1066800"/>
            <a:ext cx="82296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42950" marR="676275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oto Sans Symbols"/>
              <a:buChar char="⮚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Safety Moment</a:t>
            </a:r>
            <a:endParaRPr/>
          </a:p>
          <a:p>
            <a:pPr marL="742950" marR="676275" lvl="1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oto Sans Symbols"/>
              <a:buNone/>
            </a:pP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742950" marR="676275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oto Sans Symbols"/>
              <a:buChar char="⮚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Introduction</a:t>
            </a:r>
            <a:endParaRPr/>
          </a:p>
          <a:p>
            <a:pPr marL="742950" marR="676275" lvl="1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oto Sans Symbols"/>
              <a:buNone/>
            </a:pP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742950" marR="676275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oto Sans Symbols"/>
              <a:buChar char="⮚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Questions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sp>
        <p:nvSpPr>
          <p:cNvPr id="70" name="Google Shape;70;p2"/>
          <p:cNvSpPr txBox="1">
            <a:spLocks noGrp="1"/>
          </p:cNvSpPr>
          <p:nvPr>
            <p:ph type="sldNum" idx="12"/>
          </p:nvPr>
        </p:nvSpPr>
        <p:spPr>
          <a:xfrm>
            <a:off x="4451350" y="6564313"/>
            <a:ext cx="254000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9688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solidFill>
                  <a:srgbClr val="974806"/>
                </a:solidFill>
              </a:rPr>
              <a:t>COEA Job Description Highlights</a:t>
            </a:r>
            <a:br>
              <a:rPr lang="en-US">
                <a:solidFill>
                  <a:srgbClr val="974806"/>
                </a:solidFill>
              </a:rPr>
            </a:br>
            <a:endParaRPr>
              <a:solidFill>
                <a:srgbClr val="974806"/>
              </a:solidFill>
            </a:endParaRPr>
          </a:p>
        </p:txBody>
      </p:sp>
      <p:sp>
        <p:nvSpPr>
          <p:cNvPr id="76" name="Google Shape;76;p4"/>
          <p:cNvSpPr txBox="1">
            <a:spLocks noGrp="1"/>
          </p:cNvSpPr>
          <p:nvPr>
            <p:ph type="body" idx="1"/>
          </p:nvPr>
        </p:nvSpPr>
        <p:spPr>
          <a:xfrm>
            <a:off x="457200" y="1066800"/>
            <a:ext cx="82296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dirty="0"/>
              <a:t>Recruit 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dirty="0">
                <a:highlight>
                  <a:srgbClr val="00FF00"/>
                </a:highlight>
              </a:rPr>
              <a:t>Train</a:t>
            </a:r>
            <a:endParaRPr dirty="0">
              <a:highlight>
                <a:srgbClr val="00FF00"/>
              </a:highlight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dirty="0"/>
              <a:t>Program Promotion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dirty="0"/>
              <a:t>Outdoor Ethics Committee or Team 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dirty="0"/>
              <a:t>Reporting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endParaRPr dirty="0"/>
          </a:p>
        </p:txBody>
      </p:sp>
      <p:sp>
        <p:nvSpPr>
          <p:cNvPr id="77" name="Google Shape;77;p4"/>
          <p:cNvSpPr txBox="1">
            <a:spLocks noGrp="1"/>
          </p:cNvSpPr>
          <p:nvPr>
            <p:ph type="sldNum" idx="12"/>
          </p:nvPr>
        </p:nvSpPr>
        <p:spPr>
          <a:xfrm>
            <a:off x="4451350" y="6564313"/>
            <a:ext cx="254000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9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9688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solidFill>
                  <a:srgbClr val="974806"/>
                </a:solidFill>
              </a:rPr>
              <a:t>Course Objectives</a:t>
            </a:r>
            <a:endParaRPr>
              <a:solidFill>
                <a:srgbClr val="974806"/>
              </a:solidFill>
            </a:endParaRPr>
          </a:p>
        </p:txBody>
      </p:sp>
      <p:sp>
        <p:nvSpPr>
          <p:cNvPr id="83" name="Google Shape;83;p29"/>
          <p:cNvSpPr txBox="1">
            <a:spLocks noGrp="1"/>
          </p:cNvSpPr>
          <p:nvPr>
            <p:ph type="body" idx="1"/>
          </p:nvPr>
        </p:nvSpPr>
        <p:spPr>
          <a:xfrm>
            <a:off x="457200" y="1066800"/>
            <a:ext cx="82296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42950" marR="676275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oto Sans Symbols"/>
              <a:buChar char="⮚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Understand how Training contributes to the Outdoor Ethics and Conservation Program </a:t>
            </a:r>
            <a:endParaRPr/>
          </a:p>
          <a:p>
            <a:pPr marL="742950" marR="676275" lvl="1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oto Sans Symbols"/>
              <a:buNone/>
            </a:pP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742950" marR="676275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oto Sans Symbols"/>
              <a:buChar char="⮚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Understand the steps in putting on Leave No Trace Courses</a:t>
            </a:r>
            <a:endParaRPr/>
          </a:p>
          <a:p>
            <a:pPr marL="742950" marR="676275" lvl="1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oto Sans Symbols"/>
              <a:buNone/>
            </a:pP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742950" marR="676275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oto Sans Symbols"/>
              <a:buChar char="⮚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Better understand the role of the Council Outdoor Ethics Advocate in OE Training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sp>
        <p:nvSpPr>
          <p:cNvPr id="84" name="Google Shape;84;p29"/>
          <p:cNvSpPr txBox="1">
            <a:spLocks noGrp="1"/>
          </p:cNvSpPr>
          <p:nvPr>
            <p:ph type="sldNum" idx="12"/>
          </p:nvPr>
        </p:nvSpPr>
        <p:spPr>
          <a:xfrm>
            <a:off x="4451350" y="6564313"/>
            <a:ext cx="254000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65CDF4-7A87-4A7C-A229-42A04F71FFF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1780DBF2-8C45-4B46-9B57-85577661243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09900" y="1584325"/>
          <a:ext cx="3390900" cy="346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3390605" imgH="3460507" progId="Acrobat.Document.DC">
                  <p:embed/>
                </p:oleObj>
              </mc:Choice>
              <mc:Fallback>
                <p:oleObj name="Acrobat Document" r:id="rId3" imgW="3390605" imgH="3460507" progId="Acrobat.Document.DC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1780DBF2-8C45-4B46-9B57-85577661243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09900" y="1584325"/>
                        <a:ext cx="3390900" cy="3463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3739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0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9688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solidFill>
                  <a:srgbClr val="974806"/>
                </a:solidFill>
              </a:rPr>
              <a:t>Training</a:t>
            </a:r>
            <a:endParaRPr>
              <a:solidFill>
                <a:srgbClr val="974806"/>
              </a:solidFill>
            </a:endParaRPr>
          </a:p>
        </p:txBody>
      </p:sp>
      <p:sp>
        <p:nvSpPr>
          <p:cNvPr id="90" name="Google Shape;90;p30"/>
          <p:cNvSpPr txBox="1">
            <a:spLocks noGrp="1"/>
          </p:cNvSpPr>
          <p:nvPr>
            <p:ph type="body" idx="1"/>
          </p:nvPr>
        </p:nvSpPr>
        <p:spPr>
          <a:xfrm>
            <a:off x="457200" y="1066800"/>
            <a:ext cx="82296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85800" lvl="0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Noto Sans Symbols"/>
              <a:buChar char="⮚"/>
            </a:pPr>
            <a:r>
              <a:rPr lang="en-US" sz="3200" u="sng"/>
              <a:t>Before You Begin: Develop a List of Needs</a:t>
            </a:r>
            <a:endParaRPr/>
          </a:p>
          <a:p>
            <a:pPr marL="22860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endParaRPr sz="3200" u="sng"/>
          </a:p>
          <a:p>
            <a:pPr marL="685800" lvl="0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Noto Sans Symbols"/>
              <a:buChar char="⮚"/>
            </a:pPr>
            <a:r>
              <a:rPr lang="en-US" sz="3200" u="sng"/>
              <a:t>Recruiting New Team Members</a:t>
            </a:r>
            <a:endParaRPr/>
          </a:p>
        </p:txBody>
      </p:sp>
      <p:sp>
        <p:nvSpPr>
          <p:cNvPr id="91" name="Google Shape;91;p30"/>
          <p:cNvSpPr txBox="1">
            <a:spLocks noGrp="1"/>
          </p:cNvSpPr>
          <p:nvPr>
            <p:ph type="sldNum" idx="12"/>
          </p:nvPr>
        </p:nvSpPr>
        <p:spPr>
          <a:xfrm>
            <a:off x="4451350" y="6564313"/>
            <a:ext cx="254000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1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9688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solidFill>
                  <a:srgbClr val="974806"/>
                </a:solidFill>
              </a:rPr>
              <a:t>Training</a:t>
            </a:r>
            <a:endParaRPr>
              <a:solidFill>
                <a:srgbClr val="974806"/>
              </a:solidFill>
            </a:endParaRPr>
          </a:p>
        </p:txBody>
      </p:sp>
      <p:sp>
        <p:nvSpPr>
          <p:cNvPr id="97" name="Google Shape;97;p31"/>
          <p:cNvSpPr txBox="1">
            <a:spLocks noGrp="1"/>
          </p:cNvSpPr>
          <p:nvPr>
            <p:ph type="body" idx="1"/>
          </p:nvPr>
        </p:nvSpPr>
        <p:spPr>
          <a:xfrm>
            <a:off x="457200" y="1066800"/>
            <a:ext cx="82296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15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Noto Sans Symbols"/>
              <a:buChar char="⮚"/>
            </a:pPr>
            <a:r>
              <a:rPr lang="en-US"/>
              <a:t>Why people volunteer</a:t>
            </a:r>
            <a:endParaRPr/>
          </a:p>
          <a:p>
            <a:pPr marL="5715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Noto Sans Symbols"/>
              <a:buChar char="⮚"/>
            </a:pPr>
            <a:r>
              <a:rPr lang="en-US"/>
              <a:t>Why Volunteers Stay</a:t>
            </a:r>
            <a:endParaRPr/>
          </a:p>
          <a:p>
            <a:pPr marL="5715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Noto Sans Symbols"/>
              <a:buChar char="⮚"/>
            </a:pPr>
            <a:r>
              <a:rPr lang="en-US"/>
              <a:t>Why Volunteers leave</a:t>
            </a:r>
            <a:endParaRPr/>
          </a:p>
        </p:txBody>
      </p:sp>
      <p:sp>
        <p:nvSpPr>
          <p:cNvPr id="98" name="Google Shape;98;p31"/>
          <p:cNvSpPr txBox="1">
            <a:spLocks noGrp="1"/>
          </p:cNvSpPr>
          <p:nvPr>
            <p:ph type="sldNum" idx="12"/>
          </p:nvPr>
        </p:nvSpPr>
        <p:spPr>
          <a:xfrm>
            <a:off x="4451350" y="6564313"/>
            <a:ext cx="254000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2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solidFill>
                  <a:srgbClr val="974806"/>
                </a:solidFill>
              </a:rPr>
              <a:t>Identifying Candidates</a:t>
            </a:r>
            <a:endParaRPr/>
          </a:p>
        </p:txBody>
      </p:sp>
      <p:sp>
        <p:nvSpPr>
          <p:cNvPr id="104" name="Google Shape;104;p32"/>
          <p:cNvSpPr txBox="1">
            <a:spLocks noGrp="1"/>
          </p:cNvSpPr>
          <p:nvPr>
            <p:ph type="body" idx="1"/>
          </p:nvPr>
        </p:nvSpPr>
        <p:spPr>
          <a:xfrm>
            <a:off x="457200" y="1066800"/>
            <a:ext cx="82296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20015" marR="0" lvl="0" indent="-120015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2400"/>
              <a:buFont typeface="Noto Sans Symbols"/>
              <a:buChar char="⮚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Step 1 Identify your staffing needs</a:t>
            </a:r>
            <a:endParaRPr/>
          </a:p>
          <a:p>
            <a:pPr marL="120015" marR="0" lvl="0" indent="-120015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2400"/>
              <a:buFont typeface="Noto Sans Symbols"/>
              <a:buChar char="⮚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Step 2 Develop a list of prospects</a:t>
            </a:r>
            <a:endParaRPr/>
          </a:p>
          <a:p>
            <a:pPr marL="120015" marR="0" lvl="0" indent="-120015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2400"/>
              <a:buFont typeface="Noto Sans Symbols"/>
              <a:buChar char="⮚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Step 3 Contact your prospects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2400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  <a:p>
            <a:pPr marL="120015" marR="0" lvl="0" indent="-120015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2400"/>
              <a:buFont typeface="Noto Sans Symbols"/>
              <a:buChar char="⮚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ROLE PLAY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2400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  <a:p>
            <a:pPr marL="120015" marR="0" lvl="0" indent="-120015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2400"/>
              <a:buFont typeface="Noto Sans Symbols"/>
              <a:buChar char="⮚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Step 4 Ask For Commitment</a:t>
            </a:r>
            <a:endParaRPr/>
          </a:p>
          <a:p>
            <a:pPr marL="120015" marR="0" lvl="0" indent="-120015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2400"/>
              <a:buFont typeface="Noto Sans Symbols"/>
              <a:buChar char="⮚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Step 5 Schedule Training</a:t>
            </a:r>
            <a:endParaRPr/>
          </a:p>
          <a:p>
            <a:pPr marL="120015" marR="0" lvl="0" indent="-120015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2400"/>
              <a:buFont typeface="Noto Sans Symbols"/>
              <a:buChar char="⮚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Summary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5AA3"/>
              </a:buClr>
              <a:buSzPts val="2400"/>
              <a:buFont typeface="Arial"/>
              <a:buNone/>
            </a:pPr>
            <a:endParaRPr/>
          </a:p>
        </p:txBody>
      </p:sp>
      <p:sp>
        <p:nvSpPr>
          <p:cNvPr id="105" name="Google Shape;105;p32"/>
          <p:cNvSpPr txBox="1">
            <a:spLocks noGrp="1"/>
          </p:cNvSpPr>
          <p:nvPr>
            <p:ph type="sldNum" idx="12"/>
          </p:nvPr>
        </p:nvSpPr>
        <p:spPr>
          <a:xfrm>
            <a:off x="4451350" y="6564313"/>
            <a:ext cx="254000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3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9688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solidFill>
                  <a:srgbClr val="974806"/>
                </a:solidFill>
              </a:rPr>
              <a:t>Training</a:t>
            </a:r>
            <a:endParaRPr>
              <a:solidFill>
                <a:srgbClr val="974806"/>
              </a:solidFill>
            </a:endParaRPr>
          </a:p>
        </p:txBody>
      </p:sp>
      <p:sp>
        <p:nvSpPr>
          <p:cNvPr id="111" name="Google Shape;111;p33"/>
          <p:cNvSpPr txBox="1">
            <a:spLocks noGrp="1"/>
          </p:cNvSpPr>
          <p:nvPr>
            <p:ph type="body" idx="1"/>
          </p:nvPr>
        </p:nvSpPr>
        <p:spPr>
          <a:xfrm>
            <a:off x="457200" y="1066800"/>
            <a:ext cx="82296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150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Noto Sans Symbols"/>
              <a:buChar char="⮚"/>
            </a:pPr>
            <a:r>
              <a:rPr lang="en-US" i="0" u="none" strike="noStrike">
                <a:latin typeface="Calibri"/>
                <a:ea typeface="Calibri"/>
                <a:cs typeface="Calibri"/>
                <a:sym typeface="Calibri"/>
              </a:rPr>
              <a:t>A trained leader is knowledgeable and more confident in the role being performed. </a:t>
            </a:r>
            <a:endParaRPr/>
          </a:p>
          <a:p>
            <a:pPr marL="5715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Noto Sans Symbols"/>
              <a:buChar char="⮚"/>
            </a:pPr>
            <a:r>
              <a:rPr lang="en-US" i="0" u="none" strike="noStrike">
                <a:latin typeface="Calibri"/>
                <a:ea typeface="Calibri"/>
                <a:cs typeface="Calibri"/>
                <a:sym typeface="Calibri"/>
              </a:rPr>
              <a:t>The knowledge and confidence of a trained leader are quickly sensed by others. </a:t>
            </a:r>
            <a:endParaRPr/>
          </a:p>
          <a:p>
            <a:pPr marL="5715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Noto Sans Symbols"/>
              <a:buChar char="⮚"/>
            </a:pPr>
            <a:r>
              <a:rPr lang="en-US" i="0" u="none" strike="noStrike">
                <a:latin typeface="Calibri"/>
                <a:ea typeface="Calibri"/>
                <a:cs typeface="Calibri"/>
                <a:sym typeface="Calibri"/>
              </a:rPr>
              <a:t>Trained leaders impact the quality of programs, leader tenure, youth tenure, and a whole lot more.</a:t>
            </a:r>
            <a:endParaRPr/>
          </a:p>
          <a:p>
            <a:pPr marL="5715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Noto Sans Symbols"/>
              <a:buChar char="⮚"/>
            </a:pPr>
            <a:r>
              <a:rPr lang="en-US" i="0" u="none" strike="noStrike">
                <a:latin typeface="Calibri"/>
                <a:ea typeface="Calibri"/>
                <a:cs typeface="Calibri"/>
                <a:sym typeface="Calibri"/>
              </a:rPr>
              <a:t>A trained leader is better prepared to make the Scouting program all it can be!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33"/>
          <p:cNvSpPr txBox="1">
            <a:spLocks noGrp="1"/>
          </p:cNvSpPr>
          <p:nvPr>
            <p:ph type="sldNum" idx="12"/>
          </p:nvPr>
        </p:nvSpPr>
        <p:spPr>
          <a:xfrm>
            <a:off x="4451350" y="6564313"/>
            <a:ext cx="254000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1 OE Templat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622</Words>
  <Application>Microsoft Office PowerPoint</Application>
  <PresentationFormat>On-screen Show (4:3)</PresentationFormat>
  <Paragraphs>138</Paragraphs>
  <Slides>18</Slides>
  <Notes>18</Notes>
  <HiddenSlides>2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Verdana</vt:lpstr>
      <vt:lpstr>Calibri</vt:lpstr>
      <vt:lpstr>Helvetica Neue</vt:lpstr>
      <vt:lpstr>Noto Sans Symbols</vt:lpstr>
      <vt:lpstr>Merriweather Sans</vt:lpstr>
      <vt:lpstr>2_1 OE Template</vt:lpstr>
      <vt:lpstr>Acrobat Document</vt:lpstr>
      <vt:lpstr>Council Outdoor Ethics Advocate Training TRAINING   Paula Boothe  Michelle Bierstedt  John Gonering    </vt:lpstr>
      <vt:lpstr>Welcome</vt:lpstr>
      <vt:lpstr>COEA Job Description Highlights </vt:lpstr>
      <vt:lpstr>Course Objectives</vt:lpstr>
      <vt:lpstr>PowerPoint Presentation</vt:lpstr>
      <vt:lpstr>Training</vt:lpstr>
      <vt:lpstr>Training</vt:lpstr>
      <vt:lpstr>Identifying Candidates</vt:lpstr>
      <vt:lpstr>Training</vt:lpstr>
      <vt:lpstr>BSA Training Curriculum</vt:lpstr>
      <vt:lpstr>BSA Leave No Trace Training Continuum</vt:lpstr>
      <vt:lpstr>Short Term Camp</vt:lpstr>
      <vt:lpstr>Other OE Trainer Resources</vt:lpstr>
      <vt:lpstr>Leave No Trace Skills Workshop</vt:lpstr>
      <vt:lpstr>Leave No Trace Level I Instructor</vt:lpstr>
      <vt:lpstr>Level II Instructor Course</vt:lpstr>
      <vt:lpstr>Leave No Trace Training Guidelines</vt:lpstr>
      <vt:lpstr>Wrap Up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modified xsi:type="dcterms:W3CDTF">2025-01-28T14:11:20Z</dcterms:modified>
</cp:coreProperties>
</file>