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73" r:id="rId2"/>
    <p:sldId id="285" r:id="rId3"/>
    <p:sldId id="259" r:id="rId4"/>
    <p:sldId id="257" r:id="rId5"/>
    <p:sldId id="284" r:id="rId6"/>
    <p:sldId id="268" r:id="rId7"/>
    <p:sldId id="283" r:id="rId8"/>
    <p:sldId id="286" r:id="rId9"/>
    <p:sldId id="288" r:id="rId10"/>
    <p:sldId id="282" r:id="rId11"/>
    <p:sldId id="287" r:id="rId12"/>
    <p:sldId id="279" r:id="rId13"/>
    <p:sldId id="280" r:id="rId14"/>
    <p:sldId id="278" r:id="rId15"/>
  </p:sldIdLst>
  <p:sldSz cx="9144000" cy="6858000" type="screen4x3"/>
  <p:notesSz cx="6858000" cy="9144000"/>
  <p:embeddedFontLst>
    <p:embeddedFont>
      <p:font typeface="Helvetica Neue" panose="020B0604020202020204" charset="0"/>
      <p:regular r:id="rId17"/>
      <p:bold r:id="rId18"/>
      <p:italic r:id="rId19"/>
      <p:boldItalic r:id="rId20"/>
    </p:embeddedFont>
    <p:embeddedFont>
      <p:font typeface="Merriweather Sans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gNdYRrfT3Pi+bNq0V3j80Zfu9R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7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5</a:t>
            </a:fld>
            <a:endParaRPr lang="en-US" sz="1200" b="0" i="0" u="none" strike="noStrike" cap="none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2771474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9021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3930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12</a:t>
            </a:fld>
            <a:endParaRPr lang="en-US" sz="1200" b="0" i="0" u="none" strike="noStrike" cap="none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355876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rgbClr val="005AA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005AA3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005AA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300"/>
              </a:spcBef>
              <a:spcAft>
                <a:spcPts val="0"/>
              </a:spcAft>
              <a:buClr>
                <a:srgbClr val="CF0031"/>
              </a:buClr>
              <a:buSzPts val="1400"/>
              <a:buFont typeface="Arial"/>
              <a:buNone/>
              <a:defRPr sz="1400" b="1" i="1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005AA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6B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663300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rgbClr val="66330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rgbClr val="CF0031"/>
              </a:buClr>
              <a:buSzPts val="1400"/>
              <a:buFont typeface="Arial"/>
              <a:buChar char="–"/>
              <a:defRPr sz="1400" b="1" i="1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457200" y="1066801"/>
            <a:ext cx="41148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005AA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6B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663300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rgbClr val="66330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rgbClr val="CF0031"/>
              </a:buClr>
              <a:buSzPts val="1400"/>
              <a:buFont typeface="Arial"/>
              <a:buChar char="–"/>
              <a:defRPr sz="1400" b="1" i="1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2"/>
          </p:nvPr>
        </p:nvSpPr>
        <p:spPr>
          <a:xfrm>
            <a:off x="4648200" y="1066801"/>
            <a:ext cx="40386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005AA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6B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663300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rgbClr val="66330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rgbClr val="CF0031"/>
              </a:buClr>
              <a:buSzPts val="1400"/>
              <a:buFont typeface="Arial"/>
              <a:buChar char="–"/>
              <a:defRPr sz="1400" b="1" i="1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402336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005AA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6B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005AA3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005AA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rgbClr val="CF0031"/>
              </a:buClr>
              <a:buSzPts val="1600"/>
              <a:buFont typeface="Arial"/>
              <a:buNone/>
              <a:defRPr sz="1600" b="1" i="1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600"/>
              <a:buFont typeface="Arial"/>
              <a:buNone/>
              <a:defRPr sz="1600" b="1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600"/>
              <a:buFont typeface="Arial"/>
              <a:buNone/>
              <a:defRPr sz="1600" b="1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600"/>
              <a:buFont typeface="Arial"/>
              <a:buNone/>
              <a:defRPr sz="1600" b="1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600"/>
              <a:buFont typeface="Arial"/>
              <a:buNone/>
              <a:defRPr sz="1600" b="1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600"/>
              <a:buFont typeface="Arial"/>
              <a:buNone/>
              <a:defRPr sz="1600" b="1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2"/>
          </p:nvPr>
        </p:nvSpPr>
        <p:spPr>
          <a:xfrm>
            <a:off x="4663440" y="1066800"/>
            <a:ext cx="402336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005AA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6B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005AA3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005AA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rgbClr val="CF0031"/>
              </a:buClr>
              <a:buSzPts val="1600"/>
              <a:buFont typeface="Arial"/>
              <a:buNone/>
              <a:defRPr sz="1600" b="1" i="1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600"/>
              <a:buFont typeface="Arial"/>
              <a:buNone/>
              <a:defRPr sz="1600" b="1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600"/>
              <a:buFont typeface="Arial"/>
              <a:buNone/>
              <a:defRPr sz="1600" b="1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600"/>
              <a:buFont typeface="Arial"/>
              <a:buNone/>
              <a:defRPr sz="1600" b="1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600"/>
              <a:buFont typeface="Arial"/>
              <a:buNone/>
              <a:defRPr sz="1600" b="1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600"/>
              <a:buFont typeface="Arial"/>
              <a:buNone/>
              <a:defRPr sz="1600" b="1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3"/>
          </p:nvPr>
        </p:nvSpPr>
        <p:spPr>
          <a:xfrm>
            <a:off x="457200" y="1752600"/>
            <a:ext cx="402336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005AA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6B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663300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rgbClr val="66330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rgbClr val="CF0031"/>
              </a:buClr>
              <a:buSzPts val="1400"/>
              <a:buFont typeface="Arial"/>
              <a:buChar char="–"/>
              <a:defRPr sz="1400" b="1" i="1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4"/>
          </p:nvPr>
        </p:nvSpPr>
        <p:spPr>
          <a:xfrm>
            <a:off x="4663440" y="1752600"/>
            <a:ext cx="402336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005AA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6B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663300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rgbClr val="66330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rgbClr val="CF0031"/>
              </a:buClr>
              <a:buSzPts val="1400"/>
              <a:buFont typeface="Arial"/>
              <a:buChar char="–"/>
              <a:defRPr sz="1400" b="1" i="1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2" name="Google Shape;42;p2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rgbClr val="005AA3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rgbClr val="005AA3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rgbClr val="005AA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rgbClr val="CF0031"/>
              </a:buClr>
              <a:buSzPts val="2000"/>
              <a:buFont typeface="Arial"/>
              <a:buNone/>
              <a:defRPr sz="2000" b="1" i="1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005AA3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6B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005AA3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rgbClr val="CF0031"/>
              </a:buClr>
              <a:buSzPts val="900"/>
              <a:buFont typeface="Arial"/>
              <a:buNone/>
              <a:defRPr sz="900" b="1" i="1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900"/>
              <a:buFont typeface="Arial"/>
              <a:buNone/>
              <a:defRPr sz="9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900"/>
              <a:buFont typeface="Arial"/>
              <a:buNone/>
              <a:defRPr sz="9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900"/>
              <a:buFont typeface="Arial"/>
              <a:buNone/>
              <a:defRPr sz="9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900"/>
              <a:buFont typeface="Arial"/>
              <a:buNone/>
              <a:defRPr sz="9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900"/>
              <a:buFont typeface="Arial"/>
              <a:buNone/>
              <a:defRPr sz="9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1"/>
          </p:nvPr>
        </p:nvSpPr>
        <p:spPr>
          <a:xfrm rot="5400000">
            <a:off x="2209800" y="-685800"/>
            <a:ext cx="47244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005AA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6B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663300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rgbClr val="66330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rgbClr val="CF0031"/>
              </a:buClr>
              <a:buSzPts val="1400"/>
              <a:buFont typeface="Arial"/>
              <a:buChar char="–"/>
              <a:defRPr sz="1400" b="1" i="1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title"/>
          </p:nvPr>
        </p:nvSpPr>
        <p:spPr>
          <a:xfrm rot="5400000">
            <a:off x="6057900" y="2781300"/>
            <a:ext cx="5410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CF00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body" idx="1"/>
          </p:nvPr>
        </p:nvSpPr>
        <p:spPr>
          <a:xfrm rot="5400000">
            <a:off x="1714500" y="-876300"/>
            <a:ext cx="5410200" cy="79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005AA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6B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663300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rgbClr val="663300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rgbClr val="CF0031"/>
              </a:buClr>
              <a:buSzPts val="1400"/>
              <a:buFont typeface="Arial"/>
              <a:buChar char="–"/>
              <a:defRPr sz="1400" b="1" i="1" u="none" strike="noStrike" cap="none">
                <a:solidFill>
                  <a:srgbClr val="CF003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300"/>
              </a:spcBef>
              <a:spcAft>
                <a:spcPts val="0"/>
              </a:spcAft>
              <a:buClr>
                <a:srgbClr val="005AA3"/>
              </a:buClr>
              <a:buSzPts val="1200"/>
              <a:buFont typeface="Arial"/>
              <a:buChar char="»"/>
              <a:defRPr sz="1200" b="0" i="1" u="none" strike="noStrike" cap="none">
                <a:solidFill>
                  <a:srgbClr val="005AA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6B3F"/>
          </a:solidFill>
          <a:ln w="9525" cap="flat" cmpd="sng">
            <a:solidFill>
              <a:srgbClr val="0066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6350" y="6553200"/>
            <a:ext cx="9144000" cy="304800"/>
          </a:xfrm>
          <a:prstGeom prst="rect">
            <a:avLst/>
          </a:prstGeom>
          <a:solidFill>
            <a:srgbClr val="006633"/>
          </a:solidFill>
          <a:ln w="9525" cap="flat" cmpd="sng">
            <a:solidFill>
              <a:srgbClr val="0066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13" name="Google Shape;13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5803900"/>
            <a:ext cx="9169400" cy="105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26263" y="5961063"/>
            <a:ext cx="1074737" cy="1333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outdoorethics-bsa.org/training/MistakesToAvoid.ph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ir76hmu5BYc&amp;list=PLXwis9Jel5zlHSyZ3c8s5LBP908z32Tdm&amp;index=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JCfLC2-FQs8" TargetMode="External"/><Relationship Id="rId4" Type="http://schemas.openxmlformats.org/officeDocument/2006/relationships/hyperlink" Target="https://www.youtube.com/watch?v=6RO4BMYWUrw&amp;list=PLXwis9Jel5zlHSyZ3c8s5LBP908z32Tdm&amp;index=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t.org/wp-content/uploads/pdf/PLT_CubScouts_PreK-8_2021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s://www.scouting.org/program-updates/cub-scout-program-updates-announced/" TargetMode="External"/><Relationship Id="rId4" Type="http://schemas.openxmlformats.org/officeDocument/2006/relationships/hyperlink" Target="https://lnt.org/wp-content/uploads/2018/09/BFPB-Activity-Materials-Packet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0B6u13ZvNnll7cGhYdG9feUhOenc/edit?resourcekey=0-i0rMxiCtdPWthaewUNk86w" TargetMode="External"/><Relationship Id="rId7" Type="http://schemas.openxmlformats.org/officeDocument/2006/relationships/image" Target="../media/image9.jpeg"/><Relationship Id="rId2" Type="http://schemas.openxmlformats.org/officeDocument/2006/relationships/hyperlink" Target="https://drive.google.com/file/d/0B6u13ZvNnll7dDJTekdLSFhPbzg/edit?resourcekey=0-fwf9RhFDICUwxIFl6XDcxQ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ctrTitle"/>
          </p:nvPr>
        </p:nvSpPr>
        <p:spPr>
          <a:xfrm>
            <a:off x="692150" y="661963"/>
            <a:ext cx="7772400" cy="5127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9688" lvl="0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Council Outdoor Ethics Advocate Training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PROGRAM PROMOTION</a:t>
            </a:r>
            <a:br>
              <a:rPr lang="en-US" dirty="0">
                <a:solidFill>
                  <a:srgbClr val="002060"/>
                </a:solidFill>
              </a:rPr>
            </a:br>
            <a:br>
              <a:rPr lang="en-US" dirty="0"/>
            </a:br>
            <a:r>
              <a:rPr lang="en-US" sz="2400" dirty="0">
                <a:solidFill>
                  <a:srgbClr val="C00000"/>
                </a:solidFill>
              </a:rPr>
              <a:t>Michelle Bierstedt</a:t>
            </a:r>
            <a:br>
              <a:rPr lang="en-US" sz="2400" dirty="0"/>
            </a:br>
            <a:br>
              <a:rPr lang="en-US" sz="2400" u="sng" dirty="0">
                <a:solidFill>
                  <a:schemeClr val="hlink"/>
                </a:solidFill>
              </a:rPr>
            </a:br>
            <a:r>
              <a:rPr lang="en-US" sz="2400" dirty="0"/>
              <a:t>Paula Boothe</a:t>
            </a:r>
            <a:br>
              <a:rPr lang="en-US" sz="2400" dirty="0"/>
            </a:br>
            <a:br>
              <a:rPr lang="en-US" sz="2400" u="sng" dirty="0">
                <a:solidFill>
                  <a:schemeClr val="hlink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John Gonering</a:t>
            </a:r>
            <a:br>
              <a:rPr lang="en-US" sz="2400" dirty="0"/>
            </a:br>
            <a:br>
              <a:rPr lang="en-US" sz="2400" u="sng" dirty="0">
                <a:solidFill>
                  <a:schemeClr val="hlink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endParaRPr sz="7200" b="0" dirty="0">
              <a:solidFill>
                <a:srgbClr val="006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7DCE6-1B1D-B1BB-94E3-2F33D8F77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632200"/>
            <a:ext cx="2349500" cy="2349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rtl="0">
              <a:spcBef>
                <a:spcPts val="600"/>
              </a:spcBef>
              <a:spcAft>
                <a:spcPts val="0"/>
              </a:spcAft>
              <a:buSzPts val="2400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Program Promotion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4847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What have you tried in your promotions?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Good results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Not so good results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Promotion Opportunities</a:t>
            </a: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of Scouting</a:t>
            </a: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Council Calendar</a:t>
            </a: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OutdoorEthics-BSA.org</a:t>
            </a: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LNT.org</a:t>
            </a: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Wood Badge</a:t>
            </a: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Newsletter/Blog/Social Media</a:t>
            </a: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Monthly Outdoor Ethics Roundtable (courses)</a:t>
            </a: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Roundtables</a:t>
            </a: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 Camps/Camporees/Jamborees/Summer Camp</a:t>
            </a:r>
          </a:p>
          <a:p>
            <a:pPr marL="5143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US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148" name="Google Shape;148;p13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93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C8CBB5-A416-4292-95A3-4C0ED1DCC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Games, Videos, Virtual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8EB54-BD82-B820-78D1-07588C90FF1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Adult Audiences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5FE09-3DF7-D9BC-3E12-C5E6A2EAB9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3208CC-8AFC-474F-7606-E870899AE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9082F4-B524-CC41-EE64-AB7A9822357B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Add a game or video to your presentation to engage the audience in the topic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82A2D6-A028-B592-ECA2-69828A7E495B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r>
              <a:rPr lang="en-US" sz="1800" dirty="0"/>
              <a:t>IOLS/Baloo; Level 1 and 2 Instructors; OE Guide Advisors; Distinguished Conservation Service Award Advisors; </a:t>
            </a:r>
            <a:r>
              <a:rPr lang="en-US" sz="1800" dirty="0" err="1"/>
              <a:t>Woodbadge</a:t>
            </a:r>
            <a:r>
              <a:rPr lang="en-US" sz="1800" dirty="0"/>
              <a:t>; OA Advisors; Conservation Committee; Roundtables.</a:t>
            </a:r>
          </a:p>
          <a:p>
            <a:r>
              <a:rPr lang="en-US" sz="1800" dirty="0"/>
              <a:t>Don’t be afraid to get adults to join in</a:t>
            </a:r>
          </a:p>
        </p:txBody>
      </p:sp>
      <p:pic>
        <p:nvPicPr>
          <p:cNvPr id="8" name="Leave No Trace Crime Scene Peak Pack activity">
            <a:hlinkClick r:id="" action="ppaction://media"/>
            <a:extLst>
              <a:ext uri="{FF2B5EF4-FFF2-40B4-BE49-F238E27FC236}">
                <a16:creationId xmlns:a16="http://schemas.microsoft.com/office/drawing/2014/main" id="{F87E91C0-A3E5-818F-3F48-902BF282E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428" y="3118022"/>
            <a:ext cx="3902903" cy="2195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0CA38-EE96-49CB-065C-BF3378112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556" y="3863546"/>
            <a:ext cx="3095421" cy="224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3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7B7C8-9889-4F58-B529-4529167D6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Promotion Guidelines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A8E8A-A41C-4DCC-B724-805CA1409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Training Promotion Guidelines (outdoorethics-bsa.org)</a:t>
            </a:r>
            <a:endParaRPr lang="en-US" dirty="0"/>
          </a:p>
          <a:p>
            <a:pPr marL="800100" lvl="1" indent="-342900">
              <a:spcBef>
                <a:spcPts val="0"/>
              </a:spcBef>
              <a:buSzPts val="2400"/>
              <a:buNone/>
            </a:pPr>
            <a:r>
              <a:rPr lang="en-US" dirty="0">
                <a:hlinkClick r:id="rId3"/>
              </a:rPr>
              <a:t>http://outdoorethics-bsa.org/training/MistakesToAvoid.php</a:t>
            </a:r>
            <a:endParaRPr lang="en-US" dirty="0"/>
          </a:p>
          <a:p>
            <a:pPr marL="800100" lvl="1" indent="-342900">
              <a:spcBef>
                <a:spcPts val="0"/>
              </a:spcBef>
              <a:buSzPts val="2400"/>
              <a:buNone/>
            </a:pPr>
            <a:endParaRPr lang="en-US" dirty="0"/>
          </a:p>
          <a:p>
            <a:pPr marL="800100" lvl="1" indent="-342900">
              <a:spcBef>
                <a:spcPts val="0"/>
              </a:spcBef>
              <a:buSzPts val="2400"/>
              <a:buNone/>
            </a:pPr>
            <a:r>
              <a:rPr lang="en-US" dirty="0"/>
              <a:t>Check frequently to get the latest updates.</a:t>
            </a:r>
          </a:p>
          <a:p>
            <a:pPr marL="800100" lvl="1" indent="-342900">
              <a:spcBef>
                <a:spcPts val="0"/>
              </a:spcBef>
              <a:buSzPts val="240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A03C5-048F-45F5-A427-5170134E0C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3090" name="Picture 4" descr="*">
            <a:extLst>
              <a:ext uri="{FF2B5EF4-FFF2-40B4-BE49-F238E27FC236}">
                <a16:creationId xmlns:a16="http://schemas.microsoft.com/office/drawing/2014/main" id="{5A87096B-F177-A91B-0F95-AF4414E71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148913"/>
            <a:ext cx="246503" cy="24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3" descr="*">
            <a:extLst>
              <a:ext uri="{FF2B5EF4-FFF2-40B4-BE49-F238E27FC236}">
                <a16:creationId xmlns:a16="http://schemas.microsoft.com/office/drawing/2014/main" id="{11DF58BE-16E6-346E-6371-69D5945B9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742638"/>
            <a:ext cx="246503" cy="24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2" descr="*">
            <a:extLst>
              <a:ext uri="{FF2B5EF4-FFF2-40B4-BE49-F238E27FC236}">
                <a16:creationId xmlns:a16="http://schemas.microsoft.com/office/drawing/2014/main" id="{DD4C42F5-E833-890B-241A-F5930ED6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336363"/>
            <a:ext cx="246503" cy="24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" descr="*">
            <a:extLst>
              <a:ext uri="{FF2B5EF4-FFF2-40B4-BE49-F238E27FC236}">
                <a16:creationId xmlns:a16="http://schemas.microsoft.com/office/drawing/2014/main" id="{215183C9-022B-AF4B-1543-5088E4213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930088"/>
            <a:ext cx="246503" cy="24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>
            <a:extLst>
              <a:ext uri="{FF2B5EF4-FFF2-40B4-BE49-F238E27FC236}">
                <a16:creationId xmlns:a16="http://schemas.microsoft.com/office/drawing/2014/main" id="{C5E0AA80-0970-58F9-A41C-883AF4F11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" y="2691713"/>
            <a:ext cx="8553450" cy="825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B942D581-BDC1-81B6-2FFD-8B932EB3A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2775215"/>
            <a:ext cx="8553450" cy="138499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NEW - Don't use BSA Leave No Trace 101 Course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Our </a:t>
            </a:r>
            <a:r>
              <a:rPr kumimoji="0" lang="en-US" altLang="en-US" sz="1100" b="0" i="1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BSA Leave No Trace 101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course has been renamed </a:t>
            </a:r>
            <a:r>
              <a:rPr kumimoji="0" lang="en-US" altLang="en-US" sz="1100" b="1" i="1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BSA Leave No Trace Basics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to avoid confusion with Leave No Trace's new online Leave No Trace 101 Course.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Our course content has not changed.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(The older term may still be appropriate in historical references.)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2E0BD5E5-0FD2-BF4F-E1E5-996799316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3834641"/>
            <a:ext cx="8553450" cy="104644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NEW - Don't use Leave No Trace Trainer or Master Educator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These are now called Level 1 Instructor and Level 2 Instructor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(The older term may still be appropriate in historical references.)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300A95D3-A681-42A3-8ACC-549CB8D17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" y="4616111"/>
            <a:ext cx="8553450" cy="8771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NEW - Don't Recommend Level 1 Instructor courses for OE Guides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Leave No Trace's 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Minimum age for Level 1 Instructor courses is now 18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4D0DD386-FB7B-2887-B98C-295061A40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5301847"/>
            <a:ext cx="8553450" cy="4308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NEW - Don't use Leave No Trace Awareness Workshop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22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 is now called just Leave No Trace Workshop, and there are new guidelines for the content.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796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B80BA-EF07-4748-ADC9-25D01492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Breakout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63D8C-AC9F-49EB-8909-000268B35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470" y="753763"/>
            <a:ext cx="8229600" cy="4724400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Plan a promotion for: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Leave No Trace Skills Course or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Training at Summer Camp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7AD9A-1E72-4F41-BAAD-98A0AF62AE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8" descr="Leave No Trace Primary Schools Poster Competition - Leave No Trace Ireland">
            <a:extLst>
              <a:ext uri="{FF2B5EF4-FFF2-40B4-BE49-F238E27FC236}">
                <a16:creationId xmlns:a16="http://schemas.microsoft.com/office/drawing/2014/main" id="{44626069-2145-F100-C989-1E312507C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71" y="2940488"/>
            <a:ext cx="2910438" cy="291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AA681-379F-86F1-F116-AF7842300B11}"/>
              </a:ext>
            </a:extLst>
          </p:cNvPr>
          <p:cNvSpPr txBox="1"/>
          <p:nvPr/>
        </p:nvSpPr>
        <p:spPr>
          <a:xfrm>
            <a:off x="197497" y="2115645"/>
            <a:ext cx="8757033" cy="398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Council Camping committee has approached you about incorporating Leave No Trace into the summer camp program. While out on a walk-through, the committee noticed several areas that are of concern. Your task is to come up with a training or activity that will make scouting units more aware of the property and reduce their impacts.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Committee Notes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*On the wildlife cameras we spotted deer, turkey, raccoon, and black bear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*Some of the picnic tables have deep gouges and gnaw marks in them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*Toilet paper was caught in the hedges near 2 campsites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*Many trees near the campsites have gnaw marks near the base of the tree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*Cans and plastic containers are mixed in with the ash in campfire rings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*One of the campsites had a collection of deer skulls on the picnic table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*Down by the beach, a scout unit tagged one of the big rocks with the year and their names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*There were several Wilderness Survival shelters left up from last summer in the activity field.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74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1C6CE-0777-445E-96B7-9D691645A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Wrap 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28D57-3203-4E00-8832-709B5E378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6FF8B-227B-434D-8A2A-2073A5B431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4098" name="Picture 2" descr="Leave No Trace Logo">
            <a:extLst>
              <a:ext uri="{FF2B5EF4-FFF2-40B4-BE49-F238E27FC236}">
                <a16:creationId xmlns:a16="http://schemas.microsoft.com/office/drawing/2014/main" id="{83419760-2942-DAB6-5FD2-C2B77C4FF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4070"/>
            <a:ext cx="2057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433A905-BFA8-7C2B-1A7F-1A26B58E2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57109"/>
            <a:ext cx="20764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5D6156-6939-C2E6-C33D-3FF27052A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751" y="2196542"/>
            <a:ext cx="1991124" cy="123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5B4A88-4412-61C0-169B-15966879A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432" y="2910724"/>
            <a:ext cx="2143125" cy="1428750"/>
          </a:xfrm>
          <a:prstGeom prst="rect">
            <a:avLst/>
          </a:prstGeom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4CA907EE-826E-3E5E-3A56-82DE66DB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3982286"/>
            <a:ext cx="23050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CB785CE5-88FE-2EA1-87F7-7642376D4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517" y="507786"/>
            <a:ext cx="15811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A4403AF3-84B6-C1F7-34D2-967AFEF87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13" y="4696661"/>
            <a:ext cx="1462473" cy="10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27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9688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Welcome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Google Shape;67;p2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marR="676275" lvl="1" indent="-285750">
              <a:spcBef>
                <a:spcPts val="0"/>
              </a:spcBef>
              <a:buSzPts val="1400"/>
              <a:buFont typeface="Wingdings" panose="05000000000000000000" pitchFamily="2" charset="2"/>
              <a:buChar char="Ø"/>
              <a:tabLst>
                <a:tab pos="51054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Safety Moment</a:t>
            </a:r>
          </a:p>
          <a:p>
            <a:pPr marL="742950" marR="676275" lvl="1" indent="-285750">
              <a:spcBef>
                <a:spcPts val="0"/>
              </a:spcBef>
              <a:buSzPts val="1400"/>
              <a:buFont typeface="Wingdings" panose="05000000000000000000" pitchFamily="2" charset="2"/>
              <a:buChar char="Ø"/>
              <a:tabLst>
                <a:tab pos="510540" algn="l"/>
              </a:tabLs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676275" lvl="1" indent="-285750">
              <a:spcBef>
                <a:spcPts val="0"/>
              </a:spcBef>
              <a:buSzPts val="1400"/>
              <a:buFont typeface="Wingdings" panose="05000000000000000000" pitchFamily="2" charset="2"/>
              <a:buChar char="Ø"/>
              <a:tabLst>
                <a:tab pos="51054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Introduction</a:t>
            </a:r>
          </a:p>
          <a:p>
            <a:pPr marL="742950" marR="676275" lvl="1" indent="-285750">
              <a:spcBef>
                <a:spcPts val="0"/>
              </a:spcBef>
              <a:buSzPts val="1400"/>
              <a:buFont typeface="Wingdings" panose="05000000000000000000" pitchFamily="2" charset="2"/>
              <a:buChar char="Ø"/>
              <a:tabLst>
                <a:tab pos="510540" algn="l"/>
              </a:tabLs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676275" lvl="1" indent="-285750">
              <a:spcBef>
                <a:spcPts val="0"/>
              </a:spcBef>
              <a:buSzPts val="1400"/>
              <a:buFont typeface="Wingdings" panose="05000000000000000000" pitchFamily="2" charset="2"/>
              <a:buChar char="Ø"/>
              <a:tabLst>
                <a:tab pos="51054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Questions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68" name="Google Shape;68;p2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9688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COEA Job Description Highlights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dirty="0"/>
              <a:t>Recruit </a:t>
            </a:r>
            <a:endParaRPr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dirty="0"/>
              <a:t>Train</a:t>
            </a:r>
            <a:endParaRPr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dirty="0">
                <a:highlight>
                  <a:srgbClr val="00FF00"/>
                </a:highlight>
              </a:rPr>
              <a:t>Program Promotion</a:t>
            </a:r>
            <a:endParaRPr dirty="0">
              <a:highlight>
                <a:srgbClr val="00FF00"/>
              </a:highlight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dirty="0"/>
              <a:t>Outdoor Ethics Committee or Team </a:t>
            </a:r>
            <a:endParaRPr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dirty="0"/>
              <a:t>Reporting</a:t>
            </a:r>
            <a:endParaRPr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82" name="Google Shape;82;p4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9688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Course Objectives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Google Shape;67;p2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dirty="0"/>
              <a:t>Understand  how effective program promotion impacts Outdoor Ethics activities</a:t>
            </a:r>
            <a:endParaRPr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dirty="0"/>
              <a:t>Understand opportunities for promoting OE activities</a:t>
            </a:r>
            <a:endParaRPr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dirty="0"/>
              <a:t>Understand how outdoor ethics programs support Cub Scouts, Scouts BSA, Venturing and Sea Scouts Advancement and Awards(unit)</a:t>
            </a:r>
            <a:endParaRPr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68" name="Google Shape;68;p2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5CDF4-7A87-4A7C-A229-42A04F71FF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780DBF2-8C45-4B46-9B57-8557766124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836766"/>
              </p:ext>
            </p:extLst>
          </p:nvPr>
        </p:nvGraphicFramePr>
        <p:xfrm>
          <a:off x="3009900" y="1584325"/>
          <a:ext cx="3390900" cy="346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390605" imgH="3460507" progId="Acrobat.Document.DC">
                  <p:embed/>
                </p:oleObj>
              </mc:Choice>
              <mc:Fallback>
                <p:oleObj name="Acrobat Document" r:id="rId3" imgW="3390605" imgH="3460507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780DBF2-8C45-4B46-9B57-8557766124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09900" y="1584325"/>
                        <a:ext cx="3390900" cy="346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739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rtl="0">
              <a:spcBef>
                <a:spcPts val="600"/>
              </a:spcBef>
              <a:spcAft>
                <a:spcPts val="0"/>
              </a:spcAft>
              <a:buSzPts val="2400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Program Promotion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Outdoor Ethics Training are you doing in your Council	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Council Inventory Checklist</a:t>
            </a:r>
          </a:p>
          <a:p>
            <a:pPr marL="5143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PSA Video</a:t>
            </a:r>
          </a:p>
          <a:p>
            <a:pPr marL="571500" lvl="1" indent="-342900">
              <a:spcBef>
                <a:spcPts val="0"/>
              </a:spcBef>
            </a:pPr>
            <a:r>
              <a:rPr lang="en-US" dirty="0">
                <a:hlinkClick r:id="rId3"/>
              </a:rPr>
              <a:t>Tread Lightly! Keeps Your Access Open – YouTube</a:t>
            </a:r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1" indent="-342900">
              <a:spcBef>
                <a:spcPts val="0"/>
              </a:spcBef>
            </a:pPr>
            <a:r>
              <a:rPr lang="en-US" dirty="0">
                <a:hlinkClick r:id="rId4"/>
              </a:rPr>
              <a:t>PLT Uses Forests to Teach All Kinds of Subjects – YouTube</a:t>
            </a:r>
            <a:endParaRPr lang="en-US" dirty="0"/>
          </a:p>
          <a:p>
            <a:pPr marL="571500" lvl="1" indent="-342900"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Leave No Trace 7 Principles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US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148" name="Google Shape;148;p13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rtl="0">
              <a:spcBef>
                <a:spcPts val="600"/>
              </a:spcBef>
              <a:spcAft>
                <a:spcPts val="0"/>
              </a:spcAft>
              <a:buSzPts val="2400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Program Promotion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0">
              <a:spcBef>
                <a:spcPts val="0"/>
              </a:spcBef>
              <a:buNone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Rank Advancement contains OE opportunities</a:t>
            </a:r>
          </a:p>
          <a:p>
            <a:pPr marL="5143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Awareness and Action Awards:</a:t>
            </a: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Available for scouts and scouters</a:t>
            </a: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1" i="0" dirty="0">
                <a:solidFill>
                  <a:srgbClr val="212121"/>
                </a:solidFill>
                <a:effectLst/>
                <a:latin typeface="+mn-lt"/>
              </a:rPr>
              <a:t>Note: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+mn-lt"/>
              </a:rPr>
              <a:t> The Outdoor Ethics Awareness and Action Awards for Cub Scouts and leaders were retired in June 2016</a:t>
            </a:r>
            <a:endParaRPr lang="en-US" sz="12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Cub Scouts:</a:t>
            </a: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Learning Tree Correlations: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https://www.plt.org/wp-content/uploads/pdf/PLT_CubScouts_PreK-8_2021.pdf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Leave No Trace Big Foot Playbook &amp; online resources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https://lnt.org/wp-content/uploads/2018/09/BFPB-Activity-Materials-Packet.pdf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2024-25 Cub Scout Program Changes: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https://www.scouting.org/program-updates/cub-scout-program-updates-announced/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US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148" name="Google Shape;148;p13"/>
          <p:cNvSpPr txBox="1">
            <a:spLocks noGrp="1"/>
          </p:cNvSpPr>
          <p:nvPr>
            <p:ph type="sldNum" idx="12"/>
          </p:nvPr>
        </p:nvSpPr>
        <p:spPr>
          <a:xfrm>
            <a:off x="4451350" y="6564313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6094A3-0FC6-CFDE-200D-08F52EE9D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57" y="4854789"/>
            <a:ext cx="9525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840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0878B9-9C8A-98A6-766C-E3A677F309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DAC91A-7789-F628-2AF5-2835A204C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Promotion </a:t>
            </a:r>
            <a:r>
              <a:rPr lang="en-US" dirty="0" err="1"/>
              <a:t>cont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18A15-DFC3-2622-F070-73CA398210E1}"/>
              </a:ext>
            </a:extLst>
          </p:cNvPr>
          <p:cNvSpPr txBox="1"/>
          <p:nvPr/>
        </p:nvSpPr>
        <p:spPr>
          <a:xfrm>
            <a:off x="661086" y="1119939"/>
            <a:ext cx="672001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Scouts BSA</a:t>
            </a:r>
          </a:p>
          <a:p>
            <a:pPr marL="514350" lvl="1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Merit Badges: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https://drive.google.com/file/d/0B6u13ZvNnll7dDJTekdLSFhPbzg/edit?resourcekey=0-fwf9RhFDICUwxIFl6XDcxQ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1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Special Awards</a:t>
            </a:r>
          </a:p>
          <a:p>
            <a:pPr marL="514350" lvl="1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Distinguished Conservation Service Award (DCSA)</a:t>
            </a:r>
          </a:p>
          <a:p>
            <a:pPr marL="514350" lvl="1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Training: Leave No Trace Skills Course (16 hours); Outdoor Ethics Guide</a:t>
            </a:r>
          </a:p>
          <a:p>
            <a:pPr marL="514350" lvl="1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Resources: Leave No Trace Peak Pack; 101 Ways to Teach Leave No Trace</a:t>
            </a:r>
          </a:p>
          <a:p>
            <a:pPr marL="228600" lvl="1">
              <a:spcBef>
                <a:spcPts val="0"/>
              </a:spcBef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0"/>
              </a:spcBef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Leave No Trace Continuum from City to Backcountry camping</a:t>
            </a:r>
          </a:p>
          <a:p>
            <a:pPr marL="228600"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https://drive.google.com/file/d/0B6u13ZvNnll7cGhYdG9feUhOenc/edit?resourcekey=0-i0rMxiCtdPWthaewUNk86w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0"/>
              </a:spcBef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FA2F9B-0C04-E307-D40A-4CE2EBE73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245" y="1088167"/>
            <a:ext cx="1347683" cy="11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A3F327A-E98A-95B7-B4CC-BA277C86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245" y="2398129"/>
            <a:ext cx="1391680" cy="13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9E1C029-E7D5-5444-16E3-5B29BE714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5" y="4228482"/>
            <a:ext cx="1608981" cy="16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AE91B9-61A8-7305-A154-C98E786BB703}"/>
              </a:ext>
            </a:extLst>
          </p:cNvPr>
          <p:cNvSpPr txBox="1"/>
          <p:nvPr/>
        </p:nvSpPr>
        <p:spPr>
          <a:xfrm>
            <a:off x="1974177" y="4328991"/>
            <a:ext cx="5181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Adventure Bases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Northern Tier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Philmont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Summit-Bechtel Reserve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Florida Sea Base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C559B4C7-270E-1767-0670-0552588E4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80" y="4328991"/>
            <a:ext cx="2537462" cy="169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372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F12DCA-3F71-D535-E327-20065EDDEA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5122" name="Picture 2" descr="SCENES map">
            <a:extLst>
              <a:ext uri="{FF2B5EF4-FFF2-40B4-BE49-F238E27FC236}">
                <a16:creationId xmlns:a16="http://schemas.microsoft.com/office/drawing/2014/main" id="{9B853BEE-EF84-0EC2-12F9-1D42CC194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94" y="821467"/>
            <a:ext cx="7961412" cy="447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EB7066-1D14-0C91-3A12-6EC7155FD94E}"/>
              </a:ext>
            </a:extLst>
          </p:cNvPr>
          <p:cNvSpPr txBox="1"/>
          <p:nvPr/>
        </p:nvSpPr>
        <p:spPr>
          <a:xfrm>
            <a:off x="471617" y="5299762"/>
            <a:ext cx="4584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https://www.scout.org/SCENES</a:t>
            </a:r>
          </a:p>
        </p:txBody>
      </p:sp>
    </p:spTree>
    <p:extLst>
      <p:ext uri="{BB962C8B-B14F-4D97-AF65-F5344CB8AC3E}">
        <p14:creationId xmlns:p14="http://schemas.microsoft.com/office/powerpoint/2010/main" val="268328108"/>
      </p:ext>
    </p:extLst>
  </p:cSld>
  <p:clrMapOvr>
    <a:masterClrMapping/>
  </p:clrMapOvr>
</p:sld>
</file>

<file path=ppt/theme/theme1.xml><?xml version="1.0" encoding="utf-8"?>
<a:theme xmlns:a="http://schemas.openxmlformats.org/drawingml/2006/main" name="2_1 OE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873</Words>
  <Application>Microsoft Office PowerPoint</Application>
  <PresentationFormat>On-screen Show (4:3)</PresentationFormat>
  <Paragraphs>138</Paragraphs>
  <Slides>14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Merriweather Sans</vt:lpstr>
      <vt:lpstr>Helvetica Neue</vt:lpstr>
      <vt:lpstr>Wingdings</vt:lpstr>
      <vt:lpstr>2_1 OE Template</vt:lpstr>
      <vt:lpstr>Acrobat Document</vt:lpstr>
      <vt:lpstr>Council Outdoor Ethics Advocate Training PROGRAM PROMOTION  Michelle Bierstedt  Paula Boothe  John Gonering    </vt:lpstr>
      <vt:lpstr>Welcome</vt:lpstr>
      <vt:lpstr>COEA Job Description Highlights </vt:lpstr>
      <vt:lpstr>Course Objectives</vt:lpstr>
      <vt:lpstr>PowerPoint Presentation</vt:lpstr>
      <vt:lpstr>Program Promotion</vt:lpstr>
      <vt:lpstr>Program Promotion</vt:lpstr>
      <vt:lpstr>Program Promotion cont</vt:lpstr>
      <vt:lpstr>PowerPoint Presentation</vt:lpstr>
      <vt:lpstr>Program Promotion</vt:lpstr>
      <vt:lpstr>Examples</vt:lpstr>
      <vt:lpstr>Promotion Guidelines</vt:lpstr>
      <vt:lpstr>Breakout</vt:lpstr>
      <vt:lpstr>Wrap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2025-01-28T14:12:46Z</dcterms:modified>
</cp:coreProperties>
</file>