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embeddedFontLs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Merriweather Sans" pitchFamily="2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vqdHQn09hXi5xiIt2sTkVS+CD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57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‹#›</a:t>
            </a:fld>
            <a:endParaRPr sz="12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" name="Google Shape;5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" name="Google Shape;56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3" name="Google Shape;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0" name="Google Shape;7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7" name="Google Shape;7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5" name="Google Shape;8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" name="Google Shape;10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7" name="Google Shape;117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7" name="Google Shape;17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None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1" name="Google Shape;21;p1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1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457200" y="1066801"/>
            <a:ext cx="41148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body" idx="2"/>
          </p:nvPr>
        </p:nvSpPr>
        <p:spPr>
          <a:xfrm>
            <a:off x="4648200" y="1066801"/>
            <a:ext cx="4038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4663440" y="1066800"/>
            <a:ext cx="402336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600"/>
              <a:buFont typeface="Arial"/>
              <a:buNone/>
              <a:defRPr sz="1600" b="1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3"/>
          </p:nvPr>
        </p:nvSpPr>
        <p:spPr>
          <a:xfrm>
            <a:off x="45720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4"/>
          </p:nvPr>
        </p:nvSpPr>
        <p:spPr>
          <a:xfrm>
            <a:off x="4663440" y="1752600"/>
            <a:ext cx="402336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39" name="Google Shape;39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AA3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900"/>
              <a:buFont typeface="Arial"/>
              <a:buNone/>
              <a:defRPr sz="9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900"/>
              <a:buFont typeface="Arial"/>
              <a:buNone/>
              <a:defRPr sz="9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 rot="5400000">
            <a:off x="2209800" y="-685800"/>
            <a:ext cx="4724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title"/>
          </p:nvPr>
        </p:nvSpPr>
        <p:spPr>
          <a:xfrm rot="5400000">
            <a:off x="6057900" y="2781300"/>
            <a:ext cx="5410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rgbClr val="CF003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1"/>
          </p:nvPr>
        </p:nvSpPr>
        <p:spPr>
          <a:xfrm rot="5400000">
            <a:off x="1714500" y="-876300"/>
            <a:ext cx="5410200" cy="79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6B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3300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63300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CF0031"/>
              </a:buClr>
              <a:buSzPts val="1400"/>
              <a:buFont typeface="Arial"/>
              <a:buChar char="–"/>
              <a:defRPr sz="1400" b="1" i="1" u="none" strike="noStrike" cap="none">
                <a:solidFill>
                  <a:srgbClr val="CF003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5AA3"/>
              </a:buClr>
              <a:buSzPts val="1200"/>
              <a:buFont typeface="Arial"/>
              <a:buChar char="»"/>
              <a:defRPr sz="1200" b="0" i="1" u="none" strike="noStrike" cap="none">
                <a:solidFill>
                  <a:srgbClr val="005A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66925" y="457200"/>
            <a:ext cx="5022850" cy="510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rgbClr val="006B3F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2" name="Google Shape;12;p15"/>
          <p:cNvSpPr/>
          <p:nvPr/>
        </p:nvSpPr>
        <p:spPr>
          <a:xfrm>
            <a:off x="6350" y="6553200"/>
            <a:ext cx="9144000" cy="304800"/>
          </a:xfrm>
          <a:prstGeom prst="rect">
            <a:avLst/>
          </a:prstGeom>
          <a:solidFill>
            <a:srgbClr val="006633"/>
          </a:solidFill>
          <a:ln w="9525" cap="flat" cmpd="sng">
            <a:solidFill>
              <a:srgbClr val="0066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3" name="Google Shape;13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0" y="5803900"/>
            <a:ext cx="9169400" cy="1058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26263" y="5961063"/>
            <a:ext cx="1074737" cy="1333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6"/>
          <p:cNvSpPr txBox="1">
            <a:spLocks noGrp="1"/>
          </p:cNvSpPr>
          <p:nvPr>
            <p:ph type="ctrTitle"/>
          </p:nvPr>
        </p:nvSpPr>
        <p:spPr>
          <a:xfrm>
            <a:off x="692150" y="608788"/>
            <a:ext cx="7772400" cy="512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>
                <a:solidFill>
                  <a:srgbClr val="974806"/>
                </a:solidFill>
              </a:rPr>
              <a:t>Council Outdoor Ethics Advocate Training</a:t>
            </a:r>
            <a:br>
              <a:rPr lang="en-US" dirty="0"/>
            </a:br>
            <a:r>
              <a:rPr lang="en-US" dirty="0">
                <a:solidFill>
                  <a:srgbClr val="002060"/>
                </a:solidFill>
              </a:rPr>
              <a:t>RECRUITING</a:t>
            </a:r>
            <a:r>
              <a:rPr lang="en-US" sz="2000" dirty="0"/>
              <a:t> </a:t>
            </a:r>
            <a:endParaRPr sz="2000" dirty="0"/>
          </a:p>
          <a:p>
            <a:pPr marL="39687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-US" dirty="0"/>
            </a:br>
            <a:r>
              <a:rPr lang="en-US" sz="2400" dirty="0">
                <a:solidFill>
                  <a:srgbClr val="C00000"/>
                </a:solidFill>
              </a:rPr>
              <a:t>John </a:t>
            </a:r>
            <a:r>
              <a:rPr lang="en-US" sz="2400" dirty="0" err="1">
                <a:solidFill>
                  <a:srgbClr val="C00000"/>
                </a:solidFill>
              </a:rPr>
              <a:t>Gonering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Paula Boothe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>
                <a:solidFill>
                  <a:srgbClr val="C00000"/>
                </a:solidFill>
              </a:rPr>
              <a:t>Michelle </a:t>
            </a:r>
            <a:r>
              <a:rPr lang="en-US" sz="2400" dirty="0" err="1">
                <a:solidFill>
                  <a:srgbClr val="C00000"/>
                </a:solidFill>
              </a:rPr>
              <a:t>Bierstedt</a:t>
            </a:r>
            <a:br>
              <a:rPr lang="en-US" sz="2400" u="sng" dirty="0">
                <a:solidFill>
                  <a:schemeClr val="hlink"/>
                </a:solidFill>
              </a:rPr>
            </a:br>
            <a:br>
              <a:rPr lang="en-US" sz="2400" u="sng" dirty="0">
                <a:solidFill>
                  <a:schemeClr val="hlink"/>
                </a:solidFill>
              </a:rPr>
            </a:br>
            <a:br>
              <a:rPr lang="en-US" sz="2400" dirty="0"/>
            </a:br>
            <a:br>
              <a:rPr lang="en-US" sz="2400" dirty="0"/>
            </a:br>
            <a:endParaRPr sz="7200" b="0" dirty="0">
              <a:solidFill>
                <a:srgbClr val="006B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60" name="Google Shape;6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200" y="3632200"/>
            <a:ext cx="2349500" cy="23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Recruiting Volunteers and Trainers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28" name="Google Shape;128;p33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The COEA is responsible for leading efforts to identify and recruit motivated scouters to become candidates for Outdoor Ethics Educators: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Leave No Trace Level I and II Instructors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Master Tread Trainer or Tread Trainer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Environmental educators /Land Ethic/ Stewardship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Volunteers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Existing Trained Leaders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Trainer Candidates</a:t>
            </a:r>
            <a:br>
              <a:rPr lang="en-US">
                <a:solidFill>
                  <a:srgbClr val="C00000"/>
                </a:solidFill>
              </a:rPr>
            </a:br>
            <a:endParaRPr>
              <a:solidFill>
                <a:srgbClr val="C00000"/>
              </a:solidFill>
            </a:endParaRPr>
          </a:p>
        </p:txBody>
      </p:sp>
      <p:sp>
        <p:nvSpPr>
          <p:cNvPr id="136" name="Google Shape;136;p9"/>
          <p:cNvSpPr txBox="1">
            <a:spLocks noGrp="1"/>
          </p:cNvSpPr>
          <p:nvPr>
            <p:ph type="body" idx="1"/>
          </p:nvPr>
        </p:nvSpPr>
        <p:spPr>
          <a:xfrm>
            <a:off x="33655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Why Existing Trained Leaders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37" name="Google Shape;137;p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Fun Time</a:t>
            </a:r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5AA3"/>
              </a:buClr>
              <a:buSzPts val="2400"/>
              <a:buFont typeface="Arial"/>
              <a:buNone/>
            </a:pPr>
            <a:r>
              <a:rPr lang="en-US"/>
              <a:t>Wanted Posters</a:t>
            </a:r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Wrap Up</a:t>
            </a:r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Questions</a:t>
            </a:r>
            <a:endParaRPr/>
          </a:p>
        </p:txBody>
      </p:sp>
      <p:sp>
        <p:nvSpPr>
          <p:cNvPr id="151" name="Google Shape;151;p3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Welcome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66" name="Google Shape;66;p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Safety Moment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67" name="Google Shape;67;p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COEA Job Description Highlights</a:t>
            </a:r>
            <a:br>
              <a:rPr lang="en-US"/>
            </a:br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>
                <a:highlight>
                  <a:srgbClr val="00FF00"/>
                </a:highlight>
              </a:rPr>
              <a:t>Recruit </a:t>
            </a:r>
            <a:endParaRPr>
              <a:highlight>
                <a:srgbClr val="00FF00"/>
              </a:highlight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Train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Program Promotion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Outdoor Ethics Committee or Team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Reporting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974806"/>
                </a:solidFill>
              </a:rPr>
              <a:t>Course Objectives</a:t>
            </a:r>
            <a:endParaRPr>
              <a:solidFill>
                <a:srgbClr val="974806"/>
              </a:solidFill>
            </a:endParaRPr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Understand how Recruiting contributes to the Outdoor Ethics Program 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Identify those who can assist you with your Outdoor Ethics Program</a:t>
            </a:r>
            <a:endParaRPr/>
          </a:p>
          <a:p>
            <a:pPr marL="742950" marR="676275" lvl="1" indent="-196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None/>
            </a:pP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marL="742950" marR="676275" lvl="1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oto Sans Symbols"/>
              <a:buChar char="⮚"/>
            </a:pP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Better understand the role of the Council Outdoor Ethics Advocate in OE Recruiting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Recruiting Volunteers and Trainers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88" name="Google Shape;88;p5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The COEA is responsible for leading efforts to identify and recruit motivated scouters to become candidates for Outdoor Ethics Educators: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9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Recruiting Volunteers and Trainers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96" name="Google Shape;96;p29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The COEA is responsible for leading efforts to identify and recruit motivated scouters to become candidates for Outdoor Ethics Educators: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Leave No Trace Level I and II  Instructors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97" name="Google Shape;97;p29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Recruiting Volunteers and Trainers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04" name="Google Shape;104;p30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The COEA is responsible for leading efforts to identify and recruit motivated scouters to become candidates for Outdoor Ethics Educators: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Leave No Trace Level I and II Instructors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Master Tread Trainer or Tread Trainer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05" name="Google Shape;105;p30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1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Recruiting Volunteers and Trainers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12" name="Google Shape;112;p31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The COEA is responsible for leading efforts to identify and recruit motivated scouters to become candidates for Outdoor Ethics Educators: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Leave No Trace Level I and II Instructors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Master Tread Trainer or Tread Trainer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Environmental educators /Land Ethic/ Stewardship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13" name="Google Shape;113;p31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688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rgbClr val="C00000"/>
                </a:solidFill>
              </a:rPr>
              <a:t>Recruiting Volunteers and Trainers </a:t>
            </a:r>
            <a:endParaRPr>
              <a:solidFill>
                <a:srgbClr val="C00000"/>
              </a:solidFill>
            </a:endParaRPr>
          </a:p>
        </p:txBody>
      </p:sp>
      <p:sp>
        <p:nvSpPr>
          <p:cNvPr id="120" name="Google Shape;120;p32"/>
          <p:cNvSpPr txBox="1">
            <a:spLocks noGrp="1"/>
          </p:cNvSpPr>
          <p:nvPr>
            <p:ph type="body" idx="1"/>
          </p:nvPr>
        </p:nvSpPr>
        <p:spPr>
          <a:xfrm>
            <a:off x="457200" y="1066800"/>
            <a:ext cx="82296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/>
              <a:t>The COEA is responsible for leading efforts to identify and recruit motivated scouters to become candidates for Outdoor Ethics Educators: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Leave No Trace Level I and II Instructors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Master Tread Trainer or Tread Trainer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Environmental educators /Land Ethic/ Stewardship</a:t>
            </a:r>
            <a:endParaRPr/>
          </a:p>
          <a:p>
            <a:pPr marL="685800" lvl="2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Volunteers</a:t>
            </a:r>
            <a:endParaRPr/>
          </a:p>
          <a:p>
            <a:pPr marL="6858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en-US"/>
              <a:t> 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/>
          </a:p>
        </p:txBody>
      </p:sp>
      <p:sp>
        <p:nvSpPr>
          <p:cNvPr id="121" name="Google Shape;121;p32"/>
          <p:cNvSpPr txBox="1">
            <a:spLocks noGrp="1"/>
          </p:cNvSpPr>
          <p:nvPr>
            <p:ph type="sldNum" idx="12"/>
          </p:nvPr>
        </p:nvSpPr>
        <p:spPr>
          <a:xfrm>
            <a:off x="4451350" y="6564313"/>
            <a:ext cx="254000" cy="2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1 OE Templat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On-screen Show (4:3)</PresentationFormat>
  <Paragraphs>92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Merriweather Sans</vt:lpstr>
      <vt:lpstr>Helvetica Neue</vt:lpstr>
      <vt:lpstr>Noto Sans Symbols</vt:lpstr>
      <vt:lpstr>2_1 OE Template</vt:lpstr>
      <vt:lpstr>Council Outdoor Ethics Advocate Training RECRUITING   John Gonering  Paula Boothe  Michelle Bierstedt    </vt:lpstr>
      <vt:lpstr>Welcome</vt:lpstr>
      <vt:lpstr>COEA Job Description Highlights </vt:lpstr>
      <vt:lpstr>Course Objectives</vt:lpstr>
      <vt:lpstr>Recruiting Volunteers and Trainers </vt:lpstr>
      <vt:lpstr>Recruiting Volunteers and Trainers </vt:lpstr>
      <vt:lpstr>Recruiting Volunteers and Trainers </vt:lpstr>
      <vt:lpstr>Recruiting Volunteers and Trainers </vt:lpstr>
      <vt:lpstr>Recruiting Volunteers and Trainers </vt:lpstr>
      <vt:lpstr>Recruiting Volunteers and Trainers </vt:lpstr>
      <vt:lpstr>Trainer Candidates </vt:lpstr>
      <vt:lpstr>Fun Time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2025-01-28T13:57:23Z</dcterms:modified>
</cp:coreProperties>
</file>