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Merriweather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zhszk152mAvYHjN8LwOzxHR/d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2"/>
          </p:nvPr>
        </p:nvSpPr>
        <p:spPr>
          <a:xfrm>
            <a:off x="4648200" y="10668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6344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466344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900"/>
              <a:buFont typeface="Arial"/>
              <a:buNone/>
              <a:defRPr sz="9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 rot="5400000">
            <a:off x="2209800" y="-6858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 rot="5400000">
            <a:off x="6057900" y="2781300"/>
            <a:ext cx="541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 rot="5400000">
            <a:off x="1714500" y="-876300"/>
            <a:ext cx="5410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925" y="457200"/>
            <a:ext cx="5022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B3F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6350" y="6553200"/>
            <a:ext cx="9144000" cy="304800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5803900"/>
            <a:ext cx="9169400" cy="10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26263" y="5961063"/>
            <a:ext cx="1074737" cy="13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ctrTitle"/>
          </p:nvPr>
        </p:nvSpPr>
        <p:spPr>
          <a:xfrm>
            <a:off x="692150" y="454963"/>
            <a:ext cx="7772400" cy="5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974806"/>
                </a:solidFill>
              </a:rPr>
              <a:t>Council Outdoor Ethics Advocate Training</a:t>
            </a:r>
            <a:br>
              <a:rPr lang="en-US" dirty="0">
                <a:solidFill>
                  <a:srgbClr val="974806"/>
                </a:solidFill>
              </a:rPr>
            </a:b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INTRODUCTION</a:t>
            </a:r>
            <a:br>
              <a:rPr lang="en-US" dirty="0"/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Michelle </a:t>
            </a:r>
            <a:r>
              <a:rPr lang="en-US" sz="2400" dirty="0" err="1">
                <a:solidFill>
                  <a:srgbClr val="C00000"/>
                </a:solidFill>
              </a:rPr>
              <a:t>Bierstedt</a:t>
            </a:r>
            <a:br>
              <a:rPr lang="en-US" sz="2400" dirty="0">
                <a:solidFill>
                  <a:srgbClr val="C00000"/>
                </a:solidFill>
              </a:rPr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John </a:t>
            </a:r>
            <a:r>
              <a:rPr lang="en-US" sz="2400" dirty="0" err="1">
                <a:solidFill>
                  <a:srgbClr val="C00000"/>
                </a:solidFill>
              </a:rPr>
              <a:t>Gonering</a:t>
            </a:r>
            <a:br>
              <a:rPr lang="en-US" sz="2400" dirty="0">
                <a:solidFill>
                  <a:srgbClr val="C00000"/>
                </a:solidFill>
              </a:rPr>
            </a:br>
            <a:br>
              <a:rPr lang="en-US" sz="2400" dirty="0"/>
            </a:br>
            <a:r>
              <a:rPr lang="en-US" sz="2400" dirty="0"/>
              <a:t>Paula Boothe</a:t>
            </a:r>
            <a:br>
              <a:rPr lang="en-US" sz="2400" dirty="0"/>
            </a:br>
            <a:endParaRPr sz="7200" b="0" dirty="0">
              <a:solidFill>
                <a:srgbClr val="006B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60" name="Google Shape;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3632200"/>
            <a:ext cx="2349500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Give Up</a:t>
            </a:r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990600"/>
            <a:ext cx="8305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Wrap Up</a:t>
            </a:r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Questions</a:t>
            </a:r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Welcome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Safety Moment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Course Objectives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Understand what the Outdoor Ethics Program is, why needed and benefits of implementing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Understand the role of the Outdoor Ethics Advocate(COEA)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Understand how outdoor ethics programs support Cub Scouts, Scouts BSA and Venturing Advancement and Awards(unit)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Develop an understanding of how to use Outdoor Ethics(OE) as a springboard to a comprehensive outdoor program in the local council (District)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Course Objectives (cont)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Development of an Outdoor Ethics Committee, suggested characteristics and effective use of a Council Outdoor Ethics Advocate (council)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Understand how national, council </a:t>
            </a:r>
            <a:r>
              <a:rPr lang="en-US"/>
              <a:t>service territory </a:t>
            </a:r>
            <a:r>
              <a:rPr lang="en-US" dirty="0"/>
              <a:t>and local council committee structures support Outdoor Ethics program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Outdoor Ethics and Conservation Mission</a:t>
            </a:r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ncourage, advise, and support our councils’ inclusion of outdoor ethics and conservation in Scouting programs and council property management. 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subject matter experts (SMEs) on all policies and procedures regarding the programs we offer.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 direct support to councils and, by extension, units and membership through our Council Outdoor Ethics Advocates (COEAs) and Council Conservation Committee Chairs. </a:t>
            </a:r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7969-698C-706F-AE10-662C087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Fit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2C5C-E19C-D0E5-4E13-3E5AB1491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6A6B8-FC40-D9A6-07E5-D4CE48BEE1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74DF5CE-551A-01E0-532B-4EC0E0444D71}"/>
              </a:ext>
            </a:extLst>
          </p:cNvPr>
          <p:cNvSpPr/>
          <p:nvPr/>
        </p:nvSpPr>
        <p:spPr>
          <a:xfrm>
            <a:off x="2437633" y="1139333"/>
            <a:ext cx="1795053" cy="846524"/>
          </a:xfrm>
          <a:custGeom>
            <a:avLst/>
            <a:gdLst>
              <a:gd name="connsiteX0" fmla="*/ 0 w 1795053"/>
              <a:gd name="connsiteY0" fmla="*/ 0 h 846524"/>
              <a:gd name="connsiteX1" fmla="*/ 1795053 w 1795053"/>
              <a:gd name="connsiteY1" fmla="*/ 0 h 846524"/>
              <a:gd name="connsiteX2" fmla="*/ 1795053 w 1795053"/>
              <a:gd name="connsiteY2" fmla="*/ 846524 h 846524"/>
              <a:gd name="connsiteX3" fmla="*/ 0 w 1795053"/>
              <a:gd name="connsiteY3" fmla="*/ 846524 h 846524"/>
              <a:gd name="connsiteX4" fmla="*/ 0 w 1795053"/>
              <a:gd name="connsiteY4" fmla="*/ 0 h 8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053" h="846524">
                <a:moveTo>
                  <a:pt x="0" y="0"/>
                </a:moveTo>
                <a:lnTo>
                  <a:pt x="1795053" y="0"/>
                </a:lnTo>
                <a:lnTo>
                  <a:pt x="1795053" y="846524"/>
                </a:lnTo>
                <a:lnTo>
                  <a:pt x="0" y="846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Chair, Outdoor Ethics and Conservation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814C460-0B56-8CA8-2772-992E93388530}"/>
              </a:ext>
            </a:extLst>
          </p:cNvPr>
          <p:cNvSpPr/>
          <p:nvPr/>
        </p:nvSpPr>
        <p:spPr>
          <a:xfrm>
            <a:off x="6414158" y="1192239"/>
            <a:ext cx="2363776" cy="764620"/>
          </a:xfrm>
          <a:custGeom>
            <a:avLst/>
            <a:gdLst>
              <a:gd name="connsiteX0" fmla="*/ 0 w 2363776"/>
              <a:gd name="connsiteY0" fmla="*/ 0 h 764620"/>
              <a:gd name="connsiteX1" fmla="*/ 2363776 w 2363776"/>
              <a:gd name="connsiteY1" fmla="*/ 0 h 764620"/>
              <a:gd name="connsiteX2" fmla="*/ 2363776 w 2363776"/>
              <a:gd name="connsiteY2" fmla="*/ 764620 h 764620"/>
              <a:gd name="connsiteX3" fmla="*/ 0 w 2363776"/>
              <a:gd name="connsiteY3" fmla="*/ 764620 h 764620"/>
              <a:gd name="connsiteX4" fmla="*/ 0 w 2363776"/>
              <a:gd name="connsiteY4" fmla="*/ 0 h 76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776" h="764620">
                <a:moveTo>
                  <a:pt x="0" y="0"/>
                </a:moveTo>
                <a:lnTo>
                  <a:pt x="2363776" y="0"/>
                </a:lnTo>
                <a:lnTo>
                  <a:pt x="2363776" y="764620"/>
                </a:lnTo>
                <a:lnTo>
                  <a:pt x="0" y="7646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Professional Advisor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6F086CC-3A95-02A7-9AFE-9E8443BE5B3F}"/>
              </a:ext>
            </a:extLst>
          </p:cNvPr>
          <p:cNvSpPr/>
          <p:nvPr/>
        </p:nvSpPr>
        <p:spPr>
          <a:xfrm>
            <a:off x="5837448" y="2608439"/>
            <a:ext cx="1168685" cy="593490"/>
          </a:xfrm>
          <a:custGeom>
            <a:avLst/>
            <a:gdLst>
              <a:gd name="connsiteX0" fmla="*/ 0 w 1168685"/>
              <a:gd name="connsiteY0" fmla="*/ 0 h 593490"/>
              <a:gd name="connsiteX1" fmla="*/ 1168685 w 1168685"/>
              <a:gd name="connsiteY1" fmla="*/ 0 h 593490"/>
              <a:gd name="connsiteX2" fmla="*/ 1168685 w 1168685"/>
              <a:gd name="connsiteY2" fmla="*/ 593490 h 593490"/>
              <a:gd name="connsiteX3" fmla="*/ 0 w 1168685"/>
              <a:gd name="connsiteY3" fmla="*/ 593490 h 593490"/>
              <a:gd name="connsiteX4" fmla="*/ 0 w 1168685"/>
              <a:gd name="connsiteY4" fmla="*/ 0 h 59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85" h="593490">
                <a:moveTo>
                  <a:pt x="0" y="0"/>
                </a:moveTo>
                <a:lnTo>
                  <a:pt x="1168685" y="0"/>
                </a:lnTo>
                <a:lnTo>
                  <a:pt x="1168685" y="593490"/>
                </a:lnTo>
                <a:lnTo>
                  <a:pt x="0" y="5934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Emeritus Members at Large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9240B3C-0B1E-3202-89E7-48F9B353836D}"/>
              </a:ext>
            </a:extLst>
          </p:cNvPr>
          <p:cNvSpPr/>
          <p:nvPr/>
        </p:nvSpPr>
        <p:spPr>
          <a:xfrm>
            <a:off x="7229196" y="2410400"/>
            <a:ext cx="1256448" cy="450475"/>
          </a:xfrm>
          <a:custGeom>
            <a:avLst/>
            <a:gdLst>
              <a:gd name="connsiteX0" fmla="*/ 0 w 1256448"/>
              <a:gd name="connsiteY0" fmla="*/ 0 h 450475"/>
              <a:gd name="connsiteX1" fmla="*/ 1256448 w 1256448"/>
              <a:gd name="connsiteY1" fmla="*/ 0 h 450475"/>
              <a:gd name="connsiteX2" fmla="*/ 1256448 w 1256448"/>
              <a:gd name="connsiteY2" fmla="*/ 450475 h 450475"/>
              <a:gd name="connsiteX3" fmla="*/ 0 w 1256448"/>
              <a:gd name="connsiteY3" fmla="*/ 450475 h 450475"/>
              <a:gd name="connsiteX4" fmla="*/ 0 w 1256448"/>
              <a:gd name="connsiteY4" fmla="*/ 0 h 4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8" h="450475">
                <a:moveTo>
                  <a:pt x="0" y="0"/>
                </a:moveTo>
                <a:lnTo>
                  <a:pt x="1256448" y="0"/>
                </a:lnTo>
                <a:lnTo>
                  <a:pt x="1256448" y="450475"/>
                </a:lnTo>
                <a:lnTo>
                  <a:pt x="0" y="450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Professional Advisory Panel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6541BB-E476-15A0-13CB-C8DAF82012A0}"/>
              </a:ext>
            </a:extLst>
          </p:cNvPr>
          <p:cNvCxnSpPr>
            <a:cxnSpLocks/>
          </p:cNvCxnSpPr>
          <p:nvPr/>
        </p:nvCxnSpPr>
        <p:spPr>
          <a:xfrm flipH="1">
            <a:off x="787366" y="2374348"/>
            <a:ext cx="5660062" cy="38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7A0D95-D9CE-ABEB-351C-7AE1E0CD9438}"/>
              </a:ext>
            </a:extLst>
          </p:cNvPr>
          <p:cNvCxnSpPr>
            <a:cxnSpLocks/>
          </p:cNvCxnSpPr>
          <p:nvPr/>
        </p:nvCxnSpPr>
        <p:spPr>
          <a:xfrm>
            <a:off x="3334871" y="1952303"/>
            <a:ext cx="0" cy="44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9D0C7C9-BA06-FFEC-5033-7686286CF0DF}"/>
              </a:ext>
            </a:extLst>
          </p:cNvPr>
          <p:cNvGrpSpPr/>
          <p:nvPr/>
        </p:nvGrpSpPr>
        <p:grpSpPr>
          <a:xfrm>
            <a:off x="193147" y="2405103"/>
            <a:ext cx="1191495" cy="4077576"/>
            <a:chOff x="260877" y="2405103"/>
            <a:chExt cx="1191495" cy="407757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538330B-1FB3-1B3A-858E-43649CDB4042}"/>
                </a:ext>
              </a:extLst>
            </p:cNvPr>
            <p:cNvSpPr/>
            <p:nvPr/>
          </p:nvSpPr>
          <p:spPr>
            <a:xfrm>
              <a:off x="340212" y="2581011"/>
              <a:ext cx="992215" cy="408426"/>
            </a:xfrm>
            <a:custGeom>
              <a:avLst/>
              <a:gdLst>
                <a:gd name="connsiteX0" fmla="*/ 0 w 992215"/>
                <a:gd name="connsiteY0" fmla="*/ 0 h 408426"/>
                <a:gd name="connsiteX1" fmla="*/ 992215 w 992215"/>
                <a:gd name="connsiteY1" fmla="*/ 0 h 408426"/>
                <a:gd name="connsiteX2" fmla="*/ 992215 w 992215"/>
                <a:gd name="connsiteY2" fmla="*/ 408426 h 408426"/>
                <a:gd name="connsiteX3" fmla="*/ 0 w 992215"/>
                <a:gd name="connsiteY3" fmla="*/ 408426 h 408426"/>
                <a:gd name="connsiteX4" fmla="*/ 0 w 992215"/>
                <a:gd name="connsiteY4" fmla="*/ 0 h 4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215" h="408426">
                  <a:moveTo>
                    <a:pt x="0" y="0"/>
                  </a:moveTo>
                  <a:lnTo>
                    <a:pt x="992215" y="0"/>
                  </a:lnTo>
                  <a:lnTo>
                    <a:pt x="992215" y="408426"/>
                  </a:lnTo>
                  <a:lnTo>
                    <a:pt x="0" y="408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Program Operations</a:t>
              </a: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547404A-30DF-5C86-976C-7AA8B075589F}"/>
                </a:ext>
              </a:extLst>
            </p:cNvPr>
            <p:cNvSpPr/>
            <p:nvPr/>
          </p:nvSpPr>
          <p:spPr>
            <a:xfrm>
              <a:off x="260877" y="3335363"/>
              <a:ext cx="1191495" cy="3147316"/>
            </a:xfrm>
            <a:custGeom>
              <a:avLst/>
              <a:gdLst>
                <a:gd name="connsiteX0" fmla="*/ 0 w 1191495"/>
                <a:gd name="connsiteY0" fmla="*/ 0 h 3147316"/>
                <a:gd name="connsiteX1" fmla="*/ 1191495 w 1191495"/>
                <a:gd name="connsiteY1" fmla="*/ 0 h 3147316"/>
                <a:gd name="connsiteX2" fmla="*/ 1191495 w 1191495"/>
                <a:gd name="connsiteY2" fmla="*/ 3147316 h 3147316"/>
                <a:gd name="connsiteX3" fmla="*/ 0 w 1191495"/>
                <a:gd name="connsiteY3" fmla="*/ 3147316 h 3147316"/>
                <a:gd name="connsiteX4" fmla="*/ 0 w 1191495"/>
                <a:gd name="connsiteY4" fmla="*/ 0 h 314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495" h="3147316">
                  <a:moveTo>
                    <a:pt x="0" y="0"/>
                  </a:moveTo>
                  <a:lnTo>
                    <a:pt x="1191495" y="0"/>
                  </a:lnTo>
                  <a:lnTo>
                    <a:pt x="1191495" y="3147316"/>
                  </a:lnTo>
                  <a:lnTo>
                    <a:pt x="0" y="3147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Division Managers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Northeast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Midway/South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West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Program Manager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Communication and Information Resources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Social Media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National Exhibits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Roundtables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Conferences</a:t>
              </a: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050" kern="12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57411C-2784-BF67-F7F7-D86CC8934C24}"/>
                </a:ext>
              </a:extLst>
            </p:cNvPr>
            <p:cNvCxnSpPr/>
            <p:nvPr/>
          </p:nvCxnSpPr>
          <p:spPr>
            <a:xfrm>
              <a:off x="821635" y="25841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08BE2A-11E6-57A9-C0AC-8763965D1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096" y="2405103"/>
              <a:ext cx="0" cy="186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5335E8-6D4B-DDB8-D719-D9E35E7CF1E8}"/>
                </a:ext>
              </a:extLst>
            </p:cNvPr>
            <p:cNvCxnSpPr>
              <a:cxnSpLocks/>
            </p:cNvCxnSpPr>
            <p:nvPr/>
          </p:nvCxnSpPr>
          <p:spPr>
            <a:xfrm>
              <a:off x="863168" y="2983967"/>
              <a:ext cx="0" cy="40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C681E9-C415-17AD-C2BF-9F11C5B2EEA7}"/>
              </a:ext>
            </a:extLst>
          </p:cNvPr>
          <p:cNvGrpSpPr/>
          <p:nvPr/>
        </p:nvGrpSpPr>
        <p:grpSpPr>
          <a:xfrm>
            <a:off x="2909236" y="2604387"/>
            <a:ext cx="1265997" cy="2624625"/>
            <a:chOff x="3478181" y="2604387"/>
            <a:chExt cx="1265997" cy="2624625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FD4BA30-9559-61C6-E554-EC11A512B857}"/>
                </a:ext>
              </a:extLst>
            </p:cNvPr>
            <p:cNvSpPr/>
            <p:nvPr/>
          </p:nvSpPr>
          <p:spPr>
            <a:xfrm>
              <a:off x="3478181" y="2604387"/>
              <a:ext cx="1265997" cy="427040"/>
            </a:xfrm>
            <a:custGeom>
              <a:avLst/>
              <a:gdLst>
                <a:gd name="connsiteX0" fmla="*/ 0 w 1265997"/>
                <a:gd name="connsiteY0" fmla="*/ 0 h 385015"/>
                <a:gd name="connsiteX1" fmla="*/ 1265997 w 1265997"/>
                <a:gd name="connsiteY1" fmla="*/ 0 h 385015"/>
                <a:gd name="connsiteX2" fmla="*/ 1265997 w 1265997"/>
                <a:gd name="connsiteY2" fmla="*/ 385015 h 385015"/>
                <a:gd name="connsiteX3" fmla="*/ 0 w 1265997"/>
                <a:gd name="connsiteY3" fmla="*/ 385015 h 385015"/>
                <a:gd name="connsiteX4" fmla="*/ 0 w 1265997"/>
                <a:gd name="connsiteY4" fmla="*/ 0 h 38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997" h="385015">
                  <a:moveTo>
                    <a:pt x="0" y="0"/>
                  </a:moveTo>
                  <a:lnTo>
                    <a:pt x="1265997" y="0"/>
                  </a:lnTo>
                  <a:lnTo>
                    <a:pt x="1265997" y="385015"/>
                  </a:lnTo>
                  <a:lnTo>
                    <a:pt x="0" y="385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Conservation</a:t>
              </a: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8FEBC84-EC77-ACF0-F8AA-553A3762AD6F}"/>
                </a:ext>
              </a:extLst>
            </p:cNvPr>
            <p:cNvSpPr/>
            <p:nvPr/>
          </p:nvSpPr>
          <p:spPr>
            <a:xfrm>
              <a:off x="3541247" y="3381955"/>
              <a:ext cx="1127285" cy="1847057"/>
            </a:xfrm>
            <a:custGeom>
              <a:avLst/>
              <a:gdLst>
                <a:gd name="connsiteX0" fmla="*/ 0 w 1027580"/>
                <a:gd name="connsiteY0" fmla="*/ 0 h 1665288"/>
                <a:gd name="connsiteX1" fmla="*/ 1027580 w 1027580"/>
                <a:gd name="connsiteY1" fmla="*/ 0 h 1665288"/>
                <a:gd name="connsiteX2" fmla="*/ 1027580 w 1027580"/>
                <a:gd name="connsiteY2" fmla="*/ 1665288 h 1665288"/>
                <a:gd name="connsiteX3" fmla="*/ 0 w 1027580"/>
                <a:gd name="connsiteY3" fmla="*/ 1665288 h 1665288"/>
                <a:gd name="connsiteX4" fmla="*/ 0 w 1027580"/>
                <a:gd name="connsiteY4" fmla="*/ 0 h 166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580" h="1665288">
                  <a:moveTo>
                    <a:pt x="0" y="0"/>
                  </a:moveTo>
                  <a:lnTo>
                    <a:pt x="1027580" y="0"/>
                  </a:lnTo>
                  <a:lnTo>
                    <a:pt x="1027580" y="1665288"/>
                  </a:lnTo>
                  <a:lnTo>
                    <a:pt x="0" y="166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Land Management and Program Assets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Conservation Awards and Recognition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B34BD9-1B86-132C-F1B3-6C40839756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5345" y="2983967"/>
              <a:ext cx="0" cy="446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77C2CD-5FA2-F09B-12FD-042285C256A1}"/>
              </a:ext>
            </a:extLst>
          </p:cNvPr>
          <p:cNvCxnSpPr>
            <a:cxnSpLocks/>
          </p:cNvCxnSpPr>
          <p:nvPr/>
        </p:nvCxnSpPr>
        <p:spPr>
          <a:xfrm>
            <a:off x="4206240" y="1580827"/>
            <a:ext cx="2221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B2BEC7D-091C-CADD-2E09-8C8CAD27646C}"/>
              </a:ext>
            </a:extLst>
          </p:cNvPr>
          <p:cNvCxnSpPr>
            <a:cxnSpLocks/>
          </p:cNvCxnSpPr>
          <p:nvPr/>
        </p:nvCxnSpPr>
        <p:spPr>
          <a:xfrm>
            <a:off x="7772400" y="1952303"/>
            <a:ext cx="0" cy="47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357932A-61CF-AE8E-4420-117D6A473F1B}"/>
              </a:ext>
            </a:extLst>
          </p:cNvPr>
          <p:cNvGrpSpPr/>
          <p:nvPr/>
        </p:nvGrpSpPr>
        <p:grpSpPr>
          <a:xfrm>
            <a:off x="4395426" y="2601581"/>
            <a:ext cx="1161199" cy="2445663"/>
            <a:chOff x="5052440" y="2601581"/>
            <a:chExt cx="1161199" cy="2445663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7E3418-4D97-648C-C4F7-7BC9894AF772}"/>
                </a:ext>
              </a:extLst>
            </p:cNvPr>
            <p:cNvSpPr/>
            <p:nvPr/>
          </p:nvSpPr>
          <p:spPr>
            <a:xfrm>
              <a:off x="5052440" y="2601581"/>
              <a:ext cx="1161199" cy="675677"/>
            </a:xfrm>
            <a:custGeom>
              <a:avLst/>
              <a:gdLst>
                <a:gd name="connsiteX0" fmla="*/ 0 w 1161199"/>
                <a:gd name="connsiteY0" fmla="*/ 0 h 675677"/>
                <a:gd name="connsiteX1" fmla="*/ 1161199 w 1161199"/>
                <a:gd name="connsiteY1" fmla="*/ 0 h 675677"/>
                <a:gd name="connsiteX2" fmla="*/ 1161199 w 1161199"/>
                <a:gd name="connsiteY2" fmla="*/ 675677 h 675677"/>
                <a:gd name="connsiteX3" fmla="*/ 0 w 1161199"/>
                <a:gd name="connsiteY3" fmla="*/ 675677 h 675677"/>
                <a:gd name="connsiteX4" fmla="*/ 0 w 1161199"/>
                <a:gd name="connsiteY4" fmla="*/ 0 h 6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199" h="675677">
                  <a:moveTo>
                    <a:pt x="0" y="0"/>
                  </a:moveTo>
                  <a:lnTo>
                    <a:pt x="1161199" y="0"/>
                  </a:lnTo>
                  <a:lnTo>
                    <a:pt x="1161199" y="675677"/>
                  </a:lnTo>
                  <a:lnTo>
                    <a:pt x="0" y="675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Special project work groups</a:t>
              </a: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3C041E-AAF9-1958-B574-713EAE0D38F6}"/>
                </a:ext>
              </a:extLst>
            </p:cNvPr>
            <p:cNvSpPr/>
            <p:nvPr/>
          </p:nvSpPr>
          <p:spPr>
            <a:xfrm>
              <a:off x="5120989" y="3381956"/>
              <a:ext cx="1027580" cy="1665288"/>
            </a:xfrm>
            <a:custGeom>
              <a:avLst/>
              <a:gdLst>
                <a:gd name="connsiteX0" fmla="*/ 0 w 1027580"/>
                <a:gd name="connsiteY0" fmla="*/ 0 h 1665288"/>
                <a:gd name="connsiteX1" fmla="*/ 1027580 w 1027580"/>
                <a:gd name="connsiteY1" fmla="*/ 0 h 1665288"/>
                <a:gd name="connsiteX2" fmla="*/ 1027580 w 1027580"/>
                <a:gd name="connsiteY2" fmla="*/ 1665288 h 1665288"/>
                <a:gd name="connsiteX3" fmla="*/ 0 w 1027580"/>
                <a:gd name="connsiteY3" fmla="*/ 1665288 h 1665288"/>
                <a:gd name="connsiteX4" fmla="*/ 0 w 1027580"/>
                <a:gd name="connsiteY4" fmla="*/ 0 h 166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580" h="1665288">
                  <a:moveTo>
                    <a:pt x="0" y="0"/>
                  </a:moveTo>
                  <a:lnTo>
                    <a:pt x="1027580" y="0"/>
                  </a:lnTo>
                  <a:lnTo>
                    <a:pt x="1027580" y="1665288"/>
                  </a:lnTo>
                  <a:lnTo>
                    <a:pt x="0" y="166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Troop OE Guide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Scouts for SDGs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OE &amp; C in Sea Scouting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70667E-CD9C-C310-73E4-6FD6D3F45148}"/>
                </a:ext>
              </a:extLst>
            </p:cNvPr>
            <p:cNvCxnSpPr/>
            <p:nvPr/>
          </p:nvCxnSpPr>
          <p:spPr>
            <a:xfrm>
              <a:off x="5603556" y="3244850"/>
              <a:ext cx="0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6E21231-74E5-F2FD-CCBA-C395A0AE9924}"/>
              </a:ext>
            </a:extLst>
          </p:cNvPr>
          <p:cNvCxnSpPr>
            <a:cxnSpLocks/>
          </p:cNvCxnSpPr>
          <p:nvPr/>
        </p:nvCxnSpPr>
        <p:spPr>
          <a:xfrm flipV="1">
            <a:off x="3542234" y="2384801"/>
            <a:ext cx="0" cy="235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E10F33B-4C52-9CDF-FA7A-79CA1770264A}"/>
              </a:ext>
            </a:extLst>
          </p:cNvPr>
          <p:cNvCxnSpPr>
            <a:cxnSpLocks/>
          </p:cNvCxnSpPr>
          <p:nvPr/>
        </p:nvCxnSpPr>
        <p:spPr>
          <a:xfrm>
            <a:off x="4976025" y="2399070"/>
            <a:ext cx="0" cy="22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CA66023-07DB-8A86-A87F-789AFE96A152}"/>
              </a:ext>
            </a:extLst>
          </p:cNvPr>
          <p:cNvCxnSpPr>
            <a:cxnSpLocks/>
          </p:cNvCxnSpPr>
          <p:nvPr/>
        </p:nvCxnSpPr>
        <p:spPr>
          <a:xfrm>
            <a:off x="6447428" y="2374348"/>
            <a:ext cx="0" cy="26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142740F-C899-1A63-FA8D-D967DC711DEA}"/>
              </a:ext>
            </a:extLst>
          </p:cNvPr>
          <p:cNvCxnSpPr/>
          <p:nvPr/>
        </p:nvCxnSpPr>
        <p:spPr>
          <a:xfrm flipV="1">
            <a:off x="2106267" y="2399070"/>
            <a:ext cx="0" cy="19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3EF1211-E2EF-A7CB-1A76-FA68D05D2FE5}"/>
              </a:ext>
            </a:extLst>
          </p:cNvPr>
          <p:cNvGrpSpPr/>
          <p:nvPr/>
        </p:nvGrpSpPr>
        <p:grpSpPr>
          <a:xfrm>
            <a:off x="1550171" y="2569220"/>
            <a:ext cx="1142689" cy="2804210"/>
            <a:chOff x="1550171" y="2569220"/>
            <a:chExt cx="1142689" cy="280421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A5AA2B7-F348-F7B0-5302-ECB0171E8A9D}"/>
                </a:ext>
              </a:extLst>
            </p:cNvPr>
            <p:cNvSpPr/>
            <p:nvPr/>
          </p:nvSpPr>
          <p:spPr>
            <a:xfrm>
              <a:off x="1550171" y="2569220"/>
              <a:ext cx="1079153" cy="400434"/>
            </a:xfrm>
            <a:custGeom>
              <a:avLst/>
              <a:gdLst>
                <a:gd name="connsiteX0" fmla="*/ 0 w 1079153"/>
                <a:gd name="connsiteY0" fmla="*/ 0 h 400434"/>
                <a:gd name="connsiteX1" fmla="*/ 1079153 w 1079153"/>
                <a:gd name="connsiteY1" fmla="*/ 0 h 400434"/>
                <a:gd name="connsiteX2" fmla="*/ 1079153 w 1079153"/>
                <a:gd name="connsiteY2" fmla="*/ 400434 h 400434"/>
                <a:gd name="connsiteX3" fmla="*/ 0 w 1079153"/>
                <a:gd name="connsiteY3" fmla="*/ 400434 h 400434"/>
                <a:gd name="connsiteX4" fmla="*/ 0 w 1079153"/>
                <a:gd name="connsiteY4" fmla="*/ 0 h 40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153" h="400434">
                  <a:moveTo>
                    <a:pt x="0" y="0"/>
                  </a:moveTo>
                  <a:lnTo>
                    <a:pt x="1079153" y="0"/>
                  </a:lnTo>
                  <a:lnTo>
                    <a:pt x="1079153" y="400434"/>
                  </a:lnTo>
                  <a:lnTo>
                    <a:pt x="0" y="400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Outdoor Ethics</a:t>
              </a: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630D063-6E9B-51A4-6D97-62BBD720AC0B}"/>
                </a:ext>
              </a:extLst>
            </p:cNvPr>
            <p:cNvSpPr/>
            <p:nvPr/>
          </p:nvSpPr>
          <p:spPr>
            <a:xfrm>
              <a:off x="1565569" y="3335363"/>
              <a:ext cx="1127291" cy="2038067"/>
            </a:xfrm>
            <a:custGeom>
              <a:avLst/>
              <a:gdLst>
                <a:gd name="connsiteX0" fmla="*/ 0 w 1027580"/>
                <a:gd name="connsiteY0" fmla="*/ 0 h 2038067"/>
                <a:gd name="connsiteX1" fmla="*/ 1027580 w 1027580"/>
                <a:gd name="connsiteY1" fmla="*/ 0 h 2038067"/>
                <a:gd name="connsiteX2" fmla="*/ 1027580 w 1027580"/>
                <a:gd name="connsiteY2" fmla="*/ 2038067 h 2038067"/>
                <a:gd name="connsiteX3" fmla="*/ 0 w 1027580"/>
                <a:gd name="connsiteY3" fmla="*/ 2038067 h 2038067"/>
                <a:gd name="connsiteX4" fmla="*/ 0 w 1027580"/>
                <a:gd name="connsiteY4" fmla="*/ 0 h 203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580" h="2038067">
                  <a:moveTo>
                    <a:pt x="0" y="0"/>
                  </a:moveTo>
                  <a:lnTo>
                    <a:pt x="1027580" y="0"/>
                  </a:lnTo>
                  <a:lnTo>
                    <a:pt x="1027580" y="2038067"/>
                  </a:lnTo>
                  <a:lnTo>
                    <a:pt x="0" y="2038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Curriculum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Lead Instructor Development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Outdoor Ethics Awards and Recognition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0F7938D-9007-D96A-0FC5-45A2139B9DBE}"/>
                </a:ext>
              </a:extLst>
            </p:cNvPr>
            <p:cNvCxnSpPr>
              <a:cxnSpLocks/>
            </p:cNvCxnSpPr>
            <p:nvPr/>
          </p:nvCxnSpPr>
          <p:spPr>
            <a:xfrm>
              <a:off x="2089747" y="2969654"/>
              <a:ext cx="8182" cy="41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40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Where Do You Fit In</a:t>
            </a:r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96" name="Google Shape;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326" y="1763713"/>
            <a:ext cx="8650386" cy="323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What Does a COEA Do</a:t>
            </a:r>
            <a:br>
              <a:rPr lang="en-US"/>
            </a:b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</a:rPr>
              <a:t>COEA Job Description Highlights</a:t>
            </a:r>
            <a:endParaRPr sz="28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Recruit </a:t>
            </a:r>
            <a:endParaRPr sz="2400"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Train</a:t>
            </a:r>
            <a:endParaRPr sz="2400"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Program Promotion</a:t>
            </a:r>
            <a:endParaRPr sz="2400"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Outdoor Ethics Committee or Team </a:t>
            </a:r>
            <a:endParaRPr sz="2400"/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Reporting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Your Vision</a:t>
            </a:r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You have assumed the responsibilities of COEA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Now what?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You have taken an inventory of your Council’s program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Council Outdoor Ethics Inventory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What next?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Visualize what you want your Council’s OE program to be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Once you have a vision you need to how to accomplish it</a:t>
            </a:r>
            <a:endParaRPr/>
          </a:p>
          <a:p>
            <a:pPr marL="10287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Identify steps to achieve your vision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 steps to reach your vision become your </a:t>
            </a:r>
            <a:r>
              <a:rPr lang="en-US"/>
              <a:t>Goals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SMART </a:t>
            </a:r>
            <a:r>
              <a:rPr lang="en-US">
                <a:solidFill>
                  <a:schemeClr val="dk1"/>
                </a:solidFill>
              </a:rPr>
              <a:t>– Specific Measurable Attainable Relevant Timely</a:t>
            </a:r>
            <a:endParaRPr/>
          </a:p>
          <a:p>
            <a:pPr marL="10287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How do you reach your Goals?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Devise a </a:t>
            </a:r>
            <a:r>
              <a:rPr lang="en-US"/>
              <a:t>Plan</a:t>
            </a:r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1 O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89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Noto Sans Symbols</vt:lpstr>
      <vt:lpstr>Helvetica Neue</vt:lpstr>
      <vt:lpstr>Calibri</vt:lpstr>
      <vt:lpstr>Merriweather Sans</vt:lpstr>
      <vt:lpstr>2_1 OE Template</vt:lpstr>
      <vt:lpstr>Council Outdoor Ethics Advocate Training  INTRODUCTION  Michelle Bierstedt  John Gonering  Paula Boothe </vt:lpstr>
      <vt:lpstr>Welcome</vt:lpstr>
      <vt:lpstr>Course Objectives</vt:lpstr>
      <vt:lpstr>Course Objectives (cont)</vt:lpstr>
      <vt:lpstr>Outdoor Ethics and Conservation Mission</vt:lpstr>
      <vt:lpstr>Where Do You Fit In</vt:lpstr>
      <vt:lpstr>Where Do You Fit In</vt:lpstr>
      <vt:lpstr>What Does a COEA Do </vt:lpstr>
      <vt:lpstr>Your Vision</vt:lpstr>
      <vt:lpstr>Don’t Give Up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2025-01-28T13:58:11Z</dcterms:modified>
</cp:coreProperties>
</file>